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5"/>
  </p:notesMasterIdLst>
  <p:handoutMasterIdLst>
    <p:handoutMasterId r:id="rId186"/>
  </p:handoutMasterIdLst>
  <p:sldIdLst>
    <p:sldId id="341" r:id="rId2"/>
    <p:sldId id="342" r:id="rId3"/>
    <p:sldId id="343" r:id="rId4"/>
    <p:sldId id="344" r:id="rId5"/>
    <p:sldId id="345" r:id="rId6"/>
    <p:sldId id="346" r:id="rId7"/>
    <p:sldId id="347" r:id="rId8"/>
    <p:sldId id="348" r:id="rId9"/>
    <p:sldId id="349" r:id="rId10"/>
    <p:sldId id="350" r:id="rId11"/>
    <p:sldId id="351" r:id="rId12"/>
    <p:sldId id="352" r:id="rId13"/>
    <p:sldId id="353" r:id="rId14"/>
    <p:sldId id="354" r:id="rId15"/>
    <p:sldId id="356" r:id="rId16"/>
    <p:sldId id="357" r:id="rId17"/>
    <p:sldId id="358" r:id="rId18"/>
    <p:sldId id="359"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386" r:id="rId44"/>
    <p:sldId id="387" r:id="rId45"/>
    <p:sldId id="433" r:id="rId46"/>
    <p:sldId id="434" r:id="rId47"/>
    <p:sldId id="435" r:id="rId48"/>
    <p:sldId id="436" r:id="rId49"/>
    <p:sldId id="437" r:id="rId50"/>
    <p:sldId id="438" r:id="rId51"/>
    <p:sldId id="439" r:id="rId52"/>
    <p:sldId id="440" r:id="rId53"/>
    <p:sldId id="441" r:id="rId54"/>
    <p:sldId id="442" r:id="rId55"/>
    <p:sldId id="443" r:id="rId56"/>
    <p:sldId id="444" r:id="rId57"/>
    <p:sldId id="445" r:id="rId58"/>
    <p:sldId id="446" r:id="rId59"/>
    <p:sldId id="447" r:id="rId60"/>
    <p:sldId id="448" r:id="rId61"/>
    <p:sldId id="449" r:id="rId62"/>
    <p:sldId id="450" r:id="rId63"/>
    <p:sldId id="451" r:id="rId64"/>
    <p:sldId id="452" r:id="rId65"/>
    <p:sldId id="453" r:id="rId66"/>
    <p:sldId id="454" r:id="rId67"/>
    <p:sldId id="455" r:id="rId68"/>
    <p:sldId id="456" r:id="rId69"/>
    <p:sldId id="457" r:id="rId70"/>
    <p:sldId id="550" r:id="rId71"/>
    <p:sldId id="551" r:id="rId72"/>
    <p:sldId id="615" r:id="rId73"/>
    <p:sldId id="557" r:id="rId74"/>
    <p:sldId id="676" r:id="rId75"/>
    <p:sldId id="677" r:id="rId76"/>
    <p:sldId id="678" r:id="rId77"/>
    <p:sldId id="679" r:id="rId78"/>
    <p:sldId id="680" r:id="rId79"/>
    <p:sldId id="681" r:id="rId80"/>
    <p:sldId id="682" r:id="rId81"/>
    <p:sldId id="683" r:id="rId82"/>
    <p:sldId id="684" r:id="rId83"/>
    <p:sldId id="685" r:id="rId84"/>
    <p:sldId id="686" r:id="rId85"/>
    <p:sldId id="687" r:id="rId86"/>
    <p:sldId id="688" r:id="rId87"/>
    <p:sldId id="748" r:id="rId88"/>
    <p:sldId id="749" r:id="rId89"/>
    <p:sldId id="401" r:id="rId90"/>
    <p:sldId id="402" r:id="rId91"/>
    <p:sldId id="752" r:id="rId92"/>
    <p:sldId id="750" r:id="rId93"/>
    <p:sldId id="751" r:id="rId94"/>
    <p:sldId id="754" r:id="rId95"/>
    <p:sldId id="753" r:id="rId96"/>
    <p:sldId id="403" r:id="rId97"/>
    <p:sldId id="404" r:id="rId98"/>
    <p:sldId id="405" r:id="rId99"/>
    <p:sldId id="406" r:id="rId100"/>
    <p:sldId id="407" r:id="rId101"/>
    <p:sldId id="408" r:id="rId102"/>
    <p:sldId id="409" r:id="rId103"/>
    <p:sldId id="410" r:id="rId104"/>
    <p:sldId id="411" r:id="rId105"/>
    <p:sldId id="412" r:id="rId106"/>
    <p:sldId id="505" r:id="rId107"/>
    <p:sldId id="507" r:id="rId108"/>
    <p:sldId id="556" r:id="rId109"/>
    <p:sldId id="689" r:id="rId110"/>
    <p:sldId id="690" r:id="rId111"/>
    <p:sldId id="691" r:id="rId112"/>
    <p:sldId id="693" r:id="rId113"/>
    <p:sldId id="828" r:id="rId114"/>
    <p:sldId id="961" r:id="rId115"/>
    <p:sldId id="962" r:id="rId116"/>
    <p:sldId id="963" r:id="rId117"/>
    <p:sldId id="964" r:id="rId118"/>
    <p:sldId id="417" r:id="rId119"/>
    <p:sldId id="418" r:id="rId120"/>
    <p:sldId id="419" r:id="rId121"/>
    <p:sldId id="465" r:id="rId122"/>
    <p:sldId id="467" r:id="rId123"/>
    <p:sldId id="468" r:id="rId124"/>
    <p:sldId id="469" r:id="rId125"/>
    <p:sldId id="470" r:id="rId126"/>
    <p:sldId id="471" r:id="rId127"/>
    <p:sldId id="472" r:id="rId128"/>
    <p:sldId id="474" r:id="rId129"/>
    <p:sldId id="965" r:id="rId130"/>
    <p:sldId id="966" r:id="rId131"/>
    <p:sldId id="475" r:id="rId132"/>
    <p:sldId id="476" r:id="rId133"/>
    <p:sldId id="967" r:id="rId134"/>
    <p:sldId id="968" r:id="rId135"/>
    <p:sldId id="477" r:id="rId136"/>
    <p:sldId id="478" r:id="rId137"/>
    <p:sldId id="479" r:id="rId138"/>
    <p:sldId id="480" r:id="rId139"/>
    <p:sldId id="481" r:id="rId140"/>
    <p:sldId id="482" r:id="rId141"/>
    <p:sldId id="483" r:id="rId142"/>
    <p:sldId id="485" r:id="rId143"/>
    <p:sldId id="486" r:id="rId144"/>
    <p:sldId id="487" r:id="rId145"/>
    <p:sldId id="489" r:id="rId146"/>
    <p:sldId id="490" r:id="rId147"/>
    <p:sldId id="695" r:id="rId148"/>
    <p:sldId id="488" r:id="rId149"/>
    <p:sldId id="697" r:id="rId150"/>
    <p:sldId id="698" r:id="rId151"/>
    <p:sldId id="699" r:id="rId152"/>
    <p:sldId id="491" r:id="rId153"/>
    <p:sldId id="492" r:id="rId154"/>
    <p:sldId id="493" r:id="rId155"/>
    <p:sldId id="494" r:id="rId156"/>
    <p:sldId id="886" r:id="rId157"/>
    <p:sldId id="888" r:id="rId158"/>
    <p:sldId id="887" r:id="rId159"/>
    <p:sldId id="889" r:id="rId160"/>
    <p:sldId id="954" r:id="rId161"/>
    <p:sldId id="955" r:id="rId162"/>
    <p:sldId id="956" r:id="rId163"/>
    <p:sldId id="957" r:id="rId164"/>
    <p:sldId id="960" r:id="rId165"/>
    <p:sldId id="958" r:id="rId166"/>
    <p:sldId id="812" r:id="rId167"/>
    <p:sldId id="814" r:id="rId168"/>
    <p:sldId id="969" r:id="rId169"/>
    <p:sldId id="970" r:id="rId170"/>
    <p:sldId id="971" r:id="rId171"/>
    <p:sldId id="972" r:id="rId172"/>
    <p:sldId id="973" r:id="rId173"/>
    <p:sldId id="974" r:id="rId174"/>
    <p:sldId id="813" r:id="rId175"/>
    <p:sldId id="816" r:id="rId176"/>
    <p:sldId id="817" r:id="rId177"/>
    <p:sldId id="818" r:id="rId178"/>
    <p:sldId id="819" r:id="rId179"/>
    <p:sldId id="820" r:id="rId180"/>
    <p:sldId id="821" r:id="rId181"/>
    <p:sldId id="823" r:id="rId182"/>
    <p:sldId id="825" r:id="rId183"/>
    <p:sldId id="822" r:id="rId184"/>
  </p:sldIdLst>
  <p:sldSz cx="10693400" cy="7562850"/>
  <p:notesSz cx="10693400" cy="756285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2">
          <p15:clr>
            <a:srgbClr val="A4A3A4"/>
          </p15:clr>
        </p15:guide>
        <p15:guide id="2" pos="21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AFF"/>
    <a:srgbClr val="0000FF"/>
    <a:srgbClr val="0822AA"/>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p:scale>
          <a:sx n="75" d="100"/>
          <a:sy n="75" d="100"/>
        </p:scale>
        <p:origin x="1253" y="120"/>
      </p:cViewPr>
      <p:guideLst>
        <p:guide orient="horz" pos="2502"/>
        <p:guide pos="216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44.wmf"/><Relationship Id="rId1" Type="http://schemas.openxmlformats.org/officeDocument/2006/relationships/image" Target="../media/image55.wmf"/><Relationship Id="rId4"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9"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11.wmf"/><Relationship Id="rId6" Type="http://schemas.openxmlformats.org/officeDocument/2006/relationships/image" Target="../media/image113.wmf"/><Relationship Id="rId5" Type="http://schemas.openxmlformats.org/officeDocument/2006/relationships/image" Target="../media/image110.wmf"/><Relationship Id="rId4" Type="http://schemas.openxmlformats.org/officeDocument/2006/relationships/image" Target="../media/image11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14.wmf"/><Relationship Id="rId5" Type="http://schemas.openxmlformats.org/officeDocument/2006/relationships/image" Target="../media/image110.wmf"/><Relationship Id="rId4" Type="http://schemas.openxmlformats.org/officeDocument/2006/relationships/image" Target="../media/image11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5" Type="http://schemas.openxmlformats.org/officeDocument/2006/relationships/image" Target="../media/image127.wmf"/><Relationship Id="rId4" Type="http://schemas.openxmlformats.org/officeDocument/2006/relationships/image" Target="../media/image126.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2.wmf"/><Relationship Id="rId5" Type="http://schemas.openxmlformats.org/officeDocument/2006/relationships/image" Target="../media/image133.wmf"/><Relationship Id="rId4" Type="http://schemas.openxmlformats.org/officeDocument/2006/relationships/image" Target="../media/image132.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36.wmf"/><Relationship Id="rId7" Type="http://schemas.openxmlformats.org/officeDocument/2006/relationships/image" Target="../media/image140.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wmf"/><Relationship Id="rId11" Type="http://schemas.openxmlformats.org/officeDocument/2006/relationships/image" Target="../media/image144.wmf"/><Relationship Id="rId5" Type="http://schemas.openxmlformats.org/officeDocument/2006/relationships/image" Target="../media/image138.wmf"/><Relationship Id="rId10" Type="http://schemas.openxmlformats.org/officeDocument/2006/relationships/image" Target="../media/image143.wmf"/><Relationship Id="rId4" Type="http://schemas.openxmlformats.org/officeDocument/2006/relationships/image" Target="../media/image137.wmf"/><Relationship Id="rId9" Type="http://schemas.openxmlformats.org/officeDocument/2006/relationships/image" Target="../media/image14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5.wmf"/><Relationship Id="rId4" Type="http://schemas.openxmlformats.org/officeDocument/2006/relationships/image" Target="../media/image14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38.wmf"/><Relationship Id="rId1" Type="http://schemas.openxmlformats.org/officeDocument/2006/relationships/image" Target="../media/image136.wmf"/><Relationship Id="rId6" Type="http://schemas.openxmlformats.org/officeDocument/2006/relationships/image" Target="../media/image142.wmf"/><Relationship Id="rId5" Type="http://schemas.openxmlformats.org/officeDocument/2006/relationships/image" Target="../media/image137.wmf"/><Relationship Id="rId4" Type="http://schemas.openxmlformats.org/officeDocument/2006/relationships/image" Target="../media/image14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6" Type="http://schemas.openxmlformats.org/officeDocument/2006/relationships/image" Target="../media/image153.wmf"/><Relationship Id="rId5" Type="http://schemas.openxmlformats.org/officeDocument/2006/relationships/image" Target="../media/image152.wmf"/><Relationship Id="rId4" Type="http://schemas.openxmlformats.org/officeDocument/2006/relationships/image" Target="../media/image132.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image" Target="../media/image156.wmf"/><Relationship Id="rId7" Type="http://schemas.openxmlformats.org/officeDocument/2006/relationships/image" Target="../media/image160.wmf"/><Relationship Id="rId2" Type="http://schemas.openxmlformats.org/officeDocument/2006/relationships/image" Target="../media/image155.wmf"/><Relationship Id="rId1" Type="http://schemas.openxmlformats.org/officeDocument/2006/relationships/image" Target="../media/image154.wmf"/><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5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55.wmf"/><Relationship Id="rId1" Type="http://schemas.openxmlformats.org/officeDocument/2006/relationships/image" Target="../media/image154.wmf"/><Relationship Id="rId4" Type="http://schemas.openxmlformats.org/officeDocument/2006/relationships/image" Target="../media/image163.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 Id="rId9" Type="http://schemas.openxmlformats.org/officeDocument/2006/relationships/image" Target="../media/image3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77.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4" Type="http://schemas.openxmlformats.org/officeDocument/2006/relationships/image" Target="../media/image18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 Id="rId5" Type="http://schemas.openxmlformats.org/officeDocument/2006/relationships/image" Target="../media/image188.wmf"/><Relationship Id="rId4" Type="http://schemas.openxmlformats.org/officeDocument/2006/relationships/image" Target="../media/image187.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wmf"/><Relationship Id="rId2" Type="http://schemas.openxmlformats.org/officeDocument/2006/relationships/image" Target="../media/image32.wmf"/><Relationship Id="rId1" Type="http://schemas.openxmlformats.org/officeDocument/2006/relationships/image" Target="../media/image44.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 Id="rId9"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7225306" cy="313842"/>
          </a:xfrm>
          <a:prstGeom prst="rect">
            <a:avLst/>
          </a:prstGeom>
        </p:spPr>
        <p:txBody>
          <a:bodyPr vert="horz" lIns="91440" tIns="45720" rIns="91440" bIns="45720" rtlCol="0"/>
          <a:lstStyle>
            <a:lvl1pPr algn="l">
              <a:defRPr sz="825"/>
            </a:lvl1pPr>
          </a:lstStyle>
          <a:p>
            <a:endParaRPr lang="zh-CN" altLang="en-US"/>
          </a:p>
        </p:txBody>
      </p:sp>
      <p:sp>
        <p:nvSpPr>
          <p:cNvPr id="3" name="日期占位符 2"/>
          <p:cNvSpPr>
            <a:spLocks noGrp="1"/>
          </p:cNvSpPr>
          <p:nvPr>
            <p:ph type="dt" sz="quarter" idx="1"/>
          </p:nvPr>
        </p:nvSpPr>
        <p:spPr>
          <a:xfrm>
            <a:off x="9444619" y="0"/>
            <a:ext cx="7225306" cy="313842"/>
          </a:xfrm>
          <a:prstGeom prst="rect">
            <a:avLst/>
          </a:prstGeom>
        </p:spPr>
        <p:txBody>
          <a:bodyPr vert="horz" lIns="91440" tIns="45720" rIns="91440" bIns="45720" rtlCol="0"/>
          <a:lstStyle>
            <a:lvl1pPr algn="r">
              <a:defRPr sz="825"/>
            </a:lvl1pPr>
          </a:lstStyle>
          <a:p>
            <a:fld id="{0F9B84EA-7D68-4D60-9CB1-D50884785D1C}" type="datetimeFigureOut">
              <a:rPr lang="zh-CN" altLang="en-US" smtClean="0"/>
              <a:t>2024-03-25</a:t>
            </a:fld>
            <a:endParaRPr lang="zh-CN" altLang="en-US"/>
          </a:p>
        </p:txBody>
      </p:sp>
      <p:sp>
        <p:nvSpPr>
          <p:cNvPr id="4" name="页脚占位符 3"/>
          <p:cNvSpPr>
            <a:spLocks noGrp="1"/>
          </p:cNvSpPr>
          <p:nvPr>
            <p:ph type="ftr" sz="quarter" idx="2"/>
          </p:nvPr>
        </p:nvSpPr>
        <p:spPr>
          <a:xfrm>
            <a:off x="0" y="5941266"/>
            <a:ext cx="7225306" cy="313841"/>
          </a:xfrm>
          <a:prstGeom prst="rect">
            <a:avLst/>
          </a:prstGeom>
        </p:spPr>
        <p:txBody>
          <a:bodyPr vert="horz" lIns="91440" tIns="45720" rIns="91440" bIns="45720" rtlCol="0" anchor="b"/>
          <a:lstStyle>
            <a:lvl1pPr algn="l">
              <a:defRPr sz="825"/>
            </a:lvl1pPr>
          </a:lstStyle>
          <a:p>
            <a:endParaRPr lang="zh-CN" altLang="en-US"/>
          </a:p>
        </p:txBody>
      </p:sp>
      <p:sp>
        <p:nvSpPr>
          <p:cNvPr id="5" name="灯片编号占位符 4"/>
          <p:cNvSpPr>
            <a:spLocks noGrp="1"/>
          </p:cNvSpPr>
          <p:nvPr>
            <p:ph type="sldNum" sz="quarter" idx="3"/>
          </p:nvPr>
        </p:nvSpPr>
        <p:spPr>
          <a:xfrm>
            <a:off x="9444619" y="5941266"/>
            <a:ext cx="7225306" cy="313841"/>
          </a:xfrm>
          <a:prstGeom prst="rect">
            <a:avLst/>
          </a:prstGeom>
        </p:spPr>
        <p:txBody>
          <a:bodyPr vert="horz" lIns="91440" tIns="45720" rIns="91440" bIns="45720" rtlCol="0" anchor="b"/>
          <a:lstStyle>
            <a:lvl1pPr algn="r">
              <a:defRPr sz="82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7225306" cy="31384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9444619" y="0"/>
            <a:ext cx="7225306" cy="31384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2024-03-25</a:t>
            </a:fld>
            <a:endParaRPr lang="zh-CN" altLang="en-US"/>
          </a:p>
        </p:txBody>
      </p:sp>
      <p:sp>
        <p:nvSpPr>
          <p:cNvPr id="4" name="幻灯片图像占位符 3"/>
          <p:cNvSpPr>
            <a:spLocks noGrp="1" noRot="1" noChangeAspect="1"/>
          </p:cNvSpPr>
          <p:nvPr>
            <p:ph type="sldImg" idx="2"/>
          </p:nvPr>
        </p:nvSpPr>
        <p:spPr>
          <a:xfrm>
            <a:off x="6460359" y="781888"/>
            <a:ext cx="3753064" cy="2111099"/>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667378" y="3010270"/>
            <a:ext cx="13339026" cy="2462948"/>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5941266"/>
            <a:ext cx="7225306" cy="31384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9444619" y="5941266"/>
            <a:ext cx="7225306" cy="31384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45300" y="782638"/>
            <a:ext cx="2984500" cy="210978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p:cNvSpPr>
          <p:nvPr>
            <p:ph type="sldImg"/>
          </p:nvPr>
        </p:nvSpPr>
        <p:spPr>
          <a:xfrm>
            <a:off x="6845300" y="782638"/>
            <a:ext cx="2984500" cy="2109787"/>
          </a:xfrm>
        </p:spPr>
      </p:sp>
      <p:sp>
        <p:nvSpPr>
          <p:cNvPr id="116738" name="文本占位符 2"/>
          <p:cNvSpPr>
            <a:spLocks noGrp="1"/>
          </p:cNvSpPr>
          <p:nvPr>
            <p:ph type="body"/>
          </p:nvPr>
        </p:nvSpPr>
        <p:spPr/>
        <p:txBody>
          <a:bodyPr lIns="91440" tIns="45720" rIns="91440" bIns="45720" anchor="t"/>
          <a:lstStyle/>
          <a:p>
            <a:pPr lvl="0"/>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幻灯片图像占位符 1"/>
          <p:cNvSpPr>
            <a:spLocks noGrp="1" noRot="1" noChangeAspect="1"/>
          </p:cNvSpPr>
          <p:nvPr>
            <p:ph type="sldImg"/>
          </p:nvPr>
        </p:nvSpPr>
        <p:spPr>
          <a:xfrm>
            <a:off x="6845300" y="782638"/>
            <a:ext cx="2984500" cy="2109787"/>
          </a:xfrm>
        </p:spPr>
      </p:sp>
      <p:sp>
        <p:nvSpPr>
          <p:cNvPr id="13005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幻灯片图像占位符 1"/>
          <p:cNvSpPr>
            <a:spLocks noGrp="1" noRot="1" noChangeAspect="1"/>
          </p:cNvSpPr>
          <p:nvPr>
            <p:ph type="sldImg"/>
          </p:nvPr>
        </p:nvSpPr>
        <p:spPr>
          <a:xfrm>
            <a:off x="6845300" y="782638"/>
            <a:ext cx="2984500" cy="2109787"/>
          </a:xfrm>
        </p:spPr>
      </p:sp>
      <p:sp>
        <p:nvSpPr>
          <p:cNvPr id="132098" name="文本占位符 2"/>
          <p:cNvSpPr>
            <a:spLocks noGrp="1"/>
          </p:cNvSpPr>
          <p:nvPr>
            <p:ph type="body"/>
          </p:nvPr>
        </p:nvSpPr>
        <p:spPr/>
        <p:txBody>
          <a:bodyPr lIns="91440" tIns="45720" rIns="91440" bIns="45720" anchor="t"/>
          <a:lstStyle/>
          <a:p>
            <a:pPr lvl="0"/>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36675" y="1237717"/>
            <a:ext cx="8020050" cy="2632992"/>
          </a:xfrm>
        </p:spPr>
        <p:txBody>
          <a:bodyPr anchor="b"/>
          <a:lstStyle>
            <a:lvl1pPr algn="ctr">
              <a:defRPr sz="496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36675" y="3972247"/>
            <a:ext cx="8020050" cy="1825938"/>
          </a:xfrm>
        </p:spPr>
        <p:txBody>
          <a:bodyPr/>
          <a:lstStyle>
            <a:lvl1pPr marL="0" indent="0" algn="ctr">
              <a:buNone/>
              <a:defRPr sz="1985"/>
            </a:lvl1pPr>
            <a:lvl2pPr marL="377825" indent="0" algn="ctr">
              <a:buNone/>
              <a:defRPr sz="1655"/>
            </a:lvl2pPr>
            <a:lvl3pPr marL="756285" indent="0" algn="ctr">
              <a:buNone/>
              <a:defRPr sz="1490"/>
            </a:lvl3pPr>
            <a:lvl4pPr marL="1134110" indent="0" algn="ctr">
              <a:buNone/>
              <a:defRPr sz="1325"/>
            </a:lvl4pPr>
            <a:lvl5pPr marL="1512570" indent="0" algn="ctr">
              <a:buNone/>
              <a:defRPr sz="1325"/>
            </a:lvl5pPr>
            <a:lvl6pPr marL="1890395" indent="0" algn="ctr">
              <a:buNone/>
              <a:defRPr sz="1325"/>
            </a:lvl6pPr>
            <a:lvl7pPr marL="2268855" indent="0" algn="ctr">
              <a:buNone/>
              <a:defRPr sz="1325"/>
            </a:lvl7pPr>
            <a:lvl8pPr marL="2646680" indent="0" algn="ctr">
              <a:buNone/>
              <a:defRPr sz="1325"/>
            </a:lvl8pPr>
            <a:lvl9pPr marL="3025140" indent="0" algn="ctr">
              <a:buNone/>
              <a:defRPr sz="1325"/>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p>
        </p:txBody>
      </p:sp>
      <p:sp>
        <p:nvSpPr>
          <p:cNvPr id="6" name="灯片编号占位符 5"/>
          <p:cNvSpPr>
            <a:spLocks noGrp="1"/>
          </p:cNvSpPr>
          <p:nvPr>
            <p:ph type="sldNum" sz="quarter" idx="12"/>
          </p:nvPr>
        </p:nvSpPr>
        <p:spPr/>
        <p:txBody>
          <a:bodyPr/>
          <a:lstStyle/>
          <a:p>
            <a:fld id="{9A0DB2DC-4C9A-4742-B13C-FB6460FD3503}" type="slidenum">
              <a:rPr lang="en-US" altLang="zh-CN"/>
              <a:t>‹#›</a:t>
            </a:fld>
            <a:endParaRPr lang="zh-C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52715" y="302865"/>
            <a:ext cx="2406015" cy="645293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4670" y="302865"/>
            <a:ext cx="7078565" cy="645293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534670" y="7033450"/>
            <a:ext cx="2459482" cy="378142"/>
          </a:xfrm>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新宋体" panose="02010609030101010101" charset="-122"/>
                <a:cs typeface="新宋体" panose="02010609030101010101" charset="-122"/>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534670" y="7033450"/>
            <a:ext cx="2459482" cy="378142"/>
          </a:xfrm>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8BD707-D9CF-40AE-B4C6-C98DA3205C09}" type="datetimeFigureOut">
              <a:rPr lang="en-US"/>
              <a:t>3/25/2024</a:t>
            </a:fld>
            <a:endParaRPr lang="en-US"/>
          </a:p>
        </p:txBody>
      </p:sp>
      <p:sp>
        <p:nvSpPr>
          <p:cNvPr id="5" name="页脚占位符 4"/>
          <p:cNvSpPr>
            <a:spLocks noGrp="1"/>
          </p:cNvSpPr>
          <p:nvPr>
            <p:ph type="ftr" sz="quarter" idx="11"/>
          </p:nvPr>
        </p:nvSpPr>
        <p:spPr/>
        <p:txBody>
          <a:bodyPr/>
          <a:lstStyle/>
          <a:p>
            <a:endParaRPr/>
          </a:p>
        </p:txBody>
      </p:sp>
      <p:sp>
        <p:nvSpPr>
          <p:cNvPr id="6" name="灯片编号占位符 5"/>
          <p:cNvSpPr>
            <a:spLocks noGrp="1"/>
          </p:cNvSpPr>
          <p:nvPr>
            <p:ph type="sldNum" sz="quarter" idx="12"/>
          </p:nvPr>
        </p:nvSpPr>
        <p:spPr/>
        <p:txBody>
          <a:bodyPr/>
          <a:lstStyle/>
          <a:p>
            <a:fld id="{B6F15528-21DE-4FAA-801E-634DDDAF4B2B}" type="slidenum">
              <a:rPr/>
              <a:t>‹#›</a:t>
            </a:fld>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9602" y="1885461"/>
            <a:ext cx="9223058" cy="3145935"/>
          </a:xfrm>
        </p:spPr>
        <p:txBody>
          <a:bodyPr anchor="b"/>
          <a:lstStyle>
            <a:lvl1pPr>
              <a:defRPr sz="496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9602" y="5061158"/>
            <a:ext cx="9223058" cy="1654373"/>
          </a:xfrm>
        </p:spPr>
        <p:txBody>
          <a:bodyPr/>
          <a:lstStyle>
            <a:lvl1pPr marL="0" indent="0">
              <a:buNone/>
              <a:defRPr sz="1985">
                <a:solidFill>
                  <a:schemeClr val="tx1">
                    <a:tint val="75000"/>
                  </a:schemeClr>
                </a:solidFill>
              </a:defRPr>
            </a:lvl1pPr>
            <a:lvl2pPr marL="377825" indent="0">
              <a:buNone/>
              <a:defRPr sz="1655">
                <a:solidFill>
                  <a:schemeClr val="tx1">
                    <a:tint val="75000"/>
                  </a:schemeClr>
                </a:solidFill>
              </a:defRPr>
            </a:lvl2pPr>
            <a:lvl3pPr marL="756285" indent="0">
              <a:buNone/>
              <a:defRPr sz="1490">
                <a:solidFill>
                  <a:schemeClr val="tx1">
                    <a:tint val="75000"/>
                  </a:schemeClr>
                </a:solidFill>
              </a:defRPr>
            </a:lvl3pPr>
            <a:lvl4pPr marL="1134110" indent="0">
              <a:buNone/>
              <a:defRPr sz="1325">
                <a:solidFill>
                  <a:schemeClr val="tx1">
                    <a:tint val="75000"/>
                  </a:schemeClr>
                </a:solidFill>
              </a:defRPr>
            </a:lvl4pPr>
            <a:lvl5pPr marL="1512570" indent="0">
              <a:buNone/>
              <a:defRPr sz="1325">
                <a:solidFill>
                  <a:schemeClr val="tx1">
                    <a:tint val="75000"/>
                  </a:schemeClr>
                </a:solidFill>
              </a:defRPr>
            </a:lvl5pPr>
            <a:lvl6pPr marL="1890395" indent="0">
              <a:buNone/>
              <a:defRPr sz="1325">
                <a:solidFill>
                  <a:schemeClr val="tx1">
                    <a:tint val="75000"/>
                  </a:schemeClr>
                </a:solidFill>
              </a:defRPr>
            </a:lvl6pPr>
            <a:lvl7pPr marL="2268855" indent="0">
              <a:buNone/>
              <a:defRPr sz="1325">
                <a:solidFill>
                  <a:schemeClr val="tx1">
                    <a:tint val="75000"/>
                  </a:schemeClr>
                </a:solidFill>
              </a:defRPr>
            </a:lvl7pPr>
            <a:lvl8pPr marL="2646680" indent="0">
              <a:buNone/>
              <a:defRPr sz="1325">
                <a:solidFill>
                  <a:schemeClr val="tx1">
                    <a:tint val="75000"/>
                  </a:schemeClr>
                </a:solidFill>
              </a:defRPr>
            </a:lvl8pPr>
            <a:lvl9pPr marL="3025140" indent="0">
              <a:buNone/>
              <a:defRPr sz="1325">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4670" y="1764665"/>
            <a:ext cx="4715789" cy="49911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442941" y="1764665"/>
            <a:ext cx="4715789" cy="49911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36564" y="402652"/>
            <a:ext cx="9223058" cy="1461801"/>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40900" y="1961222"/>
            <a:ext cx="4274531" cy="908592"/>
          </a:xfrm>
        </p:spPr>
        <p:txBody>
          <a:bodyPr anchor="ctr" anchorCtr="0"/>
          <a:lstStyle>
            <a:lvl1pPr marL="0" indent="0">
              <a:buNone/>
              <a:defRPr sz="2315"/>
            </a:lvl1pPr>
            <a:lvl2pPr marL="377825" indent="0">
              <a:buNone/>
              <a:defRPr sz="1985"/>
            </a:lvl2pPr>
            <a:lvl3pPr marL="756285" indent="0">
              <a:buNone/>
              <a:defRPr sz="1655"/>
            </a:lvl3pPr>
            <a:lvl4pPr marL="1134110" indent="0">
              <a:buNone/>
              <a:defRPr sz="1490"/>
            </a:lvl4pPr>
            <a:lvl5pPr marL="1512570" indent="0">
              <a:buNone/>
              <a:defRPr sz="1490"/>
            </a:lvl5pPr>
            <a:lvl6pPr marL="1890395" indent="0">
              <a:buNone/>
              <a:defRPr sz="1490"/>
            </a:lvl6pPr>
            <a:lvl7pPr marL="2268855" indent="0">
              <a:buNone/>
              <a:defRPr sz="1490"/>
            </a:lvl7pPr>
            <a:lvl8pPr marL="2646680" indent="0">
              <a:buNone/>
              <a:defRPr sz="1490"/>
            </a:lvl8pPr>
            <a:lvl9pPr marL="3025140" indent="0">
              <a:buNone/>
              <a:defRPr sz="1490"/>
            </a:lvl9pPr>
          </a:lstStyle>
          <a:p>
            <a:pPr lvl="0"/>
            <a:r>
              <a:rPr lang="zh-CN" altLang="en-US" smtClean="0"/>
              <a:t>单击此处编辑母版文本样式</a:t>
            </a:r>
          </a:p>
        </p:txBody>
      </p:sp>
      <p:sp>
        <p:nvSpPr>
          <p:cNvPr id="4" name="内容占位符 3"/>
          <p:cNvSpPr>
            <a:spLocks noGrp="1"/>
          </p:cNvSpPr>
          <p:nvPr>
            <p:ph sz="half" idx="2"/>
          </p:nvPr>
        </p:nvSpPr>
        <p:spPr>
          <a:xfrm>
            <a:off x="1040900" y="2939321"/>
            <a:ext cx="4274531" cy="38865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487857" y="1961222"/>
            <a:ext cx="4295582" cy="908592"/>
          </a:xfrm>
        </p:spPr>
        <p:txBody>
          <a:bodyPr anchor="ctr" anchorCtr="0"/>
          <a:lstStyle>
            <a:lvl1pPr marL="0" indent="0">
              <a:buNone/>
              <a:defRPr sz="2315"/>
            </a:lvl1pPr>
            <a:lvl2pPr marL="377825" indent="0">
              <a:buNone/>
              <a:defRPr sz="1985"/>
            </a:lvl2pPr>
            <a:lvl3pPr marL="756285" indent="0">
              <a:buNone/>
              <a:defRPr sz="1655"/>
            </a:lvl3pPr>
            <a:lvl4pPr marL="1134110" indent="0">
              <a:buNone/>
              <a:defRPr sz="1490"/>
            </a:lvl4pPr>
            <a:lvl5pPr marL="1512570" indent="0">
              <a:buNone/>
              <a:defRPr sz="1490"/>
            </a:lvl5pPr>
            <a:lvl6pPr marL="1890395" indent="0">
              <a:buNone/>
              <a:defRPr sz="1490"/>
            </a:lvl6pPr>
            <a:lvl7pPr marL="2268855" indent="0">
              <a:buNone/>
              <a:defRPr sz="1490"/>
            </a:lvl7pPr>
            <a:lvl8pPr marL="2646680" indent="0">
              <a:buNone/>
              <a:defRPr sz="1490"/>
            </a:lvl8pPr>
            <a:lvl9pPr marL="3025140" indent="0">
              <a:buNone/>
              <a:defRPr sz="1490"/>
            </a:lvl9pPr>
          </a:lstStyle>
          <a:p>
            <a:pPr lvl="0"/>
            <a:r>
              <a:rPr lang="zh-CN" altLang="en-US" smtClean="0"/>
              <a:t>单击此处编辑母版文本样式</a:t>
            </a:r>
          </a:p>
        </p:txBody>
      </p:sp>
      <p:sp>
        <p:nvSpPr>
          <p:cNvPr id="6" name="内容占位符 5"/>
          <p:cNvSpPr>
            <a:spLocks noGrp="1"/>
          </p:cNvSpPr>
          <p:nvPr>
            <p:ph sz="quarter" idx="4"/>
          </p:nvPr>
        </p:nvSpPr>
        <p:spPr>
          <a:xfrm>
            <a:off x="5487857" y="2939321"/>
            <a:ext cx="4295582" cy="388650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6564" y="504190"/>
            <a:ext cx="3448900" cy="1764665"/>
          </a:xfrm>
        </p:spPr>
        <p:txBody>
          <a:bodyPr anchor="b"/>
          <a:lstStyle>
            <a:lvl1pPr>
              <a:defRPr sz="2645"/>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46088" y="1088910"/>
            <a:ext cx="5413534" cy="5374525"/>
          </a:xfrm>
        </p:spPr>
        <p:txBody>
          <a:bodyPr/>
          <a:lstStyle>
            <a:lvl1pPr>
              <a:defRPr sz="2645"/>
            </a:lvl1pPr>
            <a:lvl2pPr>
              <a:defRPr sz="2315"/>
            </a:lvl2pPr>
            <a:lvl3pPr>
              <a:defRPr sz="1985"/>
            </a:lvl3pPr>
            <a:lvl4pPr>
              <a:defRPr sz="1655"/>
            </a:lvl4pPr>
            <a:lvl5pPr>
              <a:defRPr sz="1655"/>
            </a:lvl5pPr>
            <a:lvl6pPr>
              <a:defRPr sz="1655"/>
            </a:lvl6pPr>
            <a:lvl7pPr>
              <a:defRPr sz="1655"/>
            </a:lvl7pPr>
            <a:lvl8pPr>
              <a:defRPr sz="1655"/>
            </a:lvl8pPr>
            <a:lvl9pPr>
              <a:defRPr sz="165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736564" y="2268855"/>
            <a:ext cx="3448900" cy="4203335"/>
          </a:xfrm>
        </p:spPr>
        <p:txBody>
          <a:bodyPr/>
          <a:lstStyle>
            <a:lvl1pPr marL="0" indent="0">
              <a:buNone/>
              <a:defRPr sz="1325"/>
            </a:lvl1pPr>
            <a:lvl2pPr marL="377825" indent="0">
              <a:buNone/>
              <a:defRPr sz="1160"/>
            </a:lvl2pPr>
            <a:lvl3pPr marL="756285" indent="0">
              <a:buNone/>
              <a:defRPr sz="990"/>
            </a:lvl3pPr>
            <a:lvl4pPr marL="1134110" indent="0">
              <a:buNone/>
              <a:defRPr sz="825"/>
            </a:lvl4pPr>
            <a:lvl5pPr marL="1512570" indent="0">
              <a:buNone/>
              <a:defRPr sz="825"/>
            </a:lvl5pPr>
            <a:lvl6pPr marL="1890395" indent="0">
              <a:buNone/>
              <a:defRPr sz="825"/>
            </a:lvl6pPr>
            <a:lvl7pPr marL="2268855" indent="0">
              <a:buNone/>
              <a:defRPr sz="825"/>
            </a:lvl7pPr>
            <a:lvl8pPr marL="2646680" indent="0">
              <a:buNone/>
              <a:defRPr sz="825"/>
            </a:lvl8pPr>
            <a:lvl9pPr marL="3025140" indent="0">
              <a:buNone/>
              <a:defRPr sz="82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6564" y="504190"/>
            <a:ext cx="3653358" cy="1764665"/>
          </a:xfrm>
        </p:spPr>
        <p:txBody>
          <a:bodyPr anchor="b"/>
          <a:lstStyle>
            <a:lvl1pPr>
              <a:defRPr sz="2645"/>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4546088" y="504191"/>
            <a:ext cx="5413534" cy="5959246"/>
          </a:xfrm>
        </p:spPr>
        <p:txBody>
          <a:bodyPr/>
          <a:lstStyle>
            <a:lvl1pPr marL="0" indent="0">
              <a:buNone/>
              <a:defRPr sz="2645"/>
            </a:lvl1pPr>
            <a:lvl2pPr marL="377825" indent="0">
              <a:buNone/>
              <a:defRPr sz="2315"/>
            </a:lvl2pPr>
            <a:lvl3pPr marL="756285" indent="0">
              <a:buNone/>
              <a:defRPr sz="1985"/>
            </a:lvl3pPr>
            <a:lvl4pPr marL="1134110" indent="0">
              <a:buNone/>
              <a:defRPr sz="1655"/>
            </a:lvl4pPr>
            <a:lvl5pPr marL="1512570" indent="0">
              <a:buNone/>
              <a:defRPr sz="1655"/>
            </a:lvl5pPr>
            <a:lvl6pPr marL="1890395" indent="0">
              <a:buNone/>
              <a:defRPr sz="1655"/>
            </a:lvl6pPr>
            <a:lvl7pPr marL="2268855" indent="0">
              <a:buNone/>
              <a:defRPr sz="1655"/>
            </a:lvl7pPr>
            <a:lvl8pPr marL="2646680" indent="0">
              <a:buNone/>
              <a:defRPr sz="1655"/>
            </a:lvl8pPr>
            <a:lvl9pPr marL="3025140" indent="0">
              <a:buNone/>
              <a:defRPr sz="1655"/>
            </a:lvl9pPr>
          </a:lstStyle>
          <a:p>
            <a:endParaRPr lang="zh-CN" altLang="en-US"/>
          </a:p>
        </p:txBody>
      </p:sp>
      <p:sp>
        <p:nvSpPr>
          <p:cNvPr id="4" name="文本占位符 3"/>
          <p:cNvSpPr>
            <a:spLocks noGrp="1"/>
          </p:cNvSpPr>
          <p:nvPr>
            <p:ph type="body" sz="half" idx="2"/>
          </p:nvPr>
        </p:nvSpPr>
        <p:spPr>
          <a:xfrm>
            <a:off x="736564" y="2268855"/>
            <a:ext cx="3653358" cy="4203335"/>
          </a:xfrm>
        </p:spPr>
        <p:txBody>
          <a:bodyPr/>
          <a:lstStyle>
            <a:lvl1pPr marL="0" indent="0">
              <a:buNone/>
              <a:defRPr sz="1655"/>
            </a:lvl1pPr>
            <a:lvl2pPr marL="377825" indent="0">
              <a:buNone/>
              <a:defRPr sz="1490"/>
            </a:lvl2pPr>
            <a:lvl3pPr marL="756285" indent="0">
              <a:buNone/>
              <a:defRPr sz="1325"/>
            </a:lvl3pPr>
            <a:lvl4pPr marL="1134110" indent="0">
              <a:buNone/>
              <a:defRPr sz="1160"/>
            </a:lvl4pPr>
            <a:lvl5pPr marL="1512570" indent="0">
              <a:buNone/>
              <a:defRPr sz="1160"/>
            </a:lvl5pPr>
            <a:lvl6pPr marL="1890395" indent="0">
              <a:buNone/>
              <a:defRPr sz="1160"/>
            </a:lvl6pPr>
            <a:lvl7pPr marL="2268855" indent="0">
              <a:buNone/>
              <a:defRPr sz="1160"/>
            </a:lvl7pPr>
            <a:lvl8pPr marL="2646680" indent="0">
              <a:buNone/>
              <a:defRPr sz="1160"/>
            </a:lvl8pPr>
            <a:lvl9pPr marL="3025140" indent="0">
              <a:buNone/>
              <a:defRPr sz="116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zh-C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534670" y="302865"/>
            <a:ext cx="9624060" cy="1260475"/>
          </a:xfrm>
          <a:prstGeom prst="rect">
            <a:avLst/>
          </a:prstGeom>
          <a:noFill/>
          <a:ln w="9525">
            <a:noFill/>
          </a:ln>
        </p:spPr>
        <p:txBody>
          <a:bodyPr anchor="ctr"/>
          <a:lstStyle/>
          <a:p>
            <a:pPr lvl="0"/>
            <a:r>
              <a:rPr lang="zh-CN" altLang="en-US"/>
              <a:t>单击此处编辑母版标题样式</a:t>
            </a:r>
          </a:p>
        </p:txBody>
      </p:sp>
      <p:sp>
        <p:nvSpPr>
          <p:cNvPr id="1027" name="Rectangle 3"/>
          <p:cNvSpPr>
            <a:spLocks noGrp="1"/>
          </p:cNvSpPr>
          <p:nvPr>
            <p:ph type="body" idx="1"/>
          </p:nvPr>
        </p:nvSpPr>
        <p:spPr>
          <a:xfrm>
            <a:off x="534670" y="1764665"/>
            <a:ext cx="9624060" cy="4991131"/>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p:cNvSpPr>
          <p:nvPr>
            <p:ph type="dt" sz="half" idx="2"/>
          </p:nvPr>
        </p:nvSpPr>
        <p:spPr>
          <a:xfrm>
            <a:off x="534670" y="6887095"/>
            <a:ext cx="2495127" cy="525198"/>
          </a:xfrm>
          <a:prstGeom prst="rect">
            <a:avLst/>
          </a:prstGeom>
          <a:noFill/>
          <a:ln w="9525">
            <a:noFill/>
          </a:ln>
        </p:spPr>
        <p:txBody>
          <a:bodyPr/>
          <a:lstStyle>
            <a:lvl1pPr>
              <a:defRPr sz="1545"/>
            </a:lvl1pPr>
          </a:lstStyle>
          <a:p>
            <a:pPr lvl="0" eaLnBrk="1" hangingPunct="1"/>
            <a:endParaRPr lang="zh-CN" altLang="en-US" dirty="0"/>
          </a:p>
        </p:txBody>
      </p:sp>
      <p:sp>
        <p:nvSpPr>
          <p:cNvPr id="1029" name="Rectangle 5"/>
          <p:cNvSpPr>
            <a:spLocks noGrp="1"/>
          </p:cNvSpPr>
          <p:nvPr>
            <p:ph type="ftr" sz="quarter" idx="3"/>
          </p:nvPr>
        </p:nvSpPr>
        <p:spPr>
          <a:xfrm>
            <a:off x="3653578" y="6887095"/>
            <a:ext cx="3386243" cy="525198"/>
          </a:xfrm>
          <a:prstGeom prst="rect">
            <a:avLst/>
          </a:prstGeom>
          <a:noFill/>
          <a:ln w="9525">
            <a:noFill/>
          </a:ln>
        </p:spPr>
        <p:txBody>
          <a:bodyPr/>
          <a:lstStyle>
            <a:lvl1pPr algn="ctr">
              <a:defRPr sz="1545"/>
            </a:lvl1pPr>
          </a:lstStyle>
          <a:p>
            <a:endParaRPr/>
          </a:p>
        </p:txBody>
      </p:sp>
      <p:sp>
        <p:nvSpPr>
          <p:cNvPr id="1030" name="Rectangle 6"/>
          <p:cNvSpPr>
            <a:spLocks noGrp="1"/>
          </p:cNvSpPr>
          <p:nvPr>
            <p:ph type="sldNum" sz="quarter" idx="4"/>
          </p:nvPr>
        </p:nvSpPr>
        <p:spPr>
          <a:xfrm>
            <a:off x="7663603" y="6887095"/>
            <a:ext cx="2495127" cy="525198"/>
          </a:xfrm>
          <a:prstGeom prst="rect">
            <a:avLst/>
          </a:prstGeom>
          <a:noFill/>
          <a:ln w="9525">
            <a:noFill/>
          </a:ln>
        </p:spPr>
        <p:txBody>
          <a:bodyPr/>
          <a:lstStyle>
            <a:lvl1pPr algn="r">
              <a:defRPr sz="1545"/>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p:titleStyle>
    <p:bodyStyle>
      <a:lvl1pPr marL="377825" lvl="0" indent="-377190" algn="l" defTabSz="1008380" eaLnBrk="1" fontAlgn="base" latinLnBrk="0" hangingPunct="1">
        <a:lnSpc>
          <a:spcPct val="100000"/>
        </a:lnSpc>
        <a:spcBef>
          <a:spcPct val="22000"/>
        </a:spcBef>
        <a:spcAft>
          <a:spcPct val="0"/>
        </a:spcAft>
        <a:buChar char="•"/>
        <a:defRPr sz="3530" b="0" i="0" u="none" kern="1200" baseline="0">
          <a:solidFill>
            <a:schemeClr val="tx1"/>
          </a:solidFill>
          <a:latin typeface="+mn-lt"/>
          <a:ea typeface="+mn-ea"/>
          <a:cs typeface="+mn-cs"/>
        </a:defRPr>
      </a:lvl1pPr>
      <a:lvl2pPr marL="819150" lvl="1" indent="-314325" algn="l" defTabSz="1008380" eaLnBrk="0" fontAlgn="base" latinLnBrk="0" hangingPunct="0">
        <a:lnSpc>
          <a:spcPct val="100000"/>
        </a:lnSpc>
        <a:spcBef>
          <a:spcPct val="22000"/>
        </a:spcBef>
        <a:spcAft>
          <a:spcPct val="0"/>
        </a:spcAft>
        <a:buChar char="–"/>
        <a:defRPr sz="3090" b="0" i="0" u="none" kern="1200" baseline="0">
          <a:solidFill>
            <a:schemeClr val="tx1"/>
          </a:solidFill>
          <a:latin typeface="+mn-lt"/>
          <a:ea typeface="+mn-ea"/>
          <a:cs typeface="+mn-cs"/>
        </a:defRPr>
      </a:lvl2pPr>
      <a:lvl3pPr marL="1260475" lvl="2" indent="-251460" algn="l" defTabSz="1008380" eaLnBrk="0" fontAlgn="base" latinLnBrk="0" hangingPunct="0">
        <a:lnSpc>
          <a:spcPct val="100000"/>
        </a:lnSpc>
        <a:spcBef>
          <a:spcPct val="22000"/>
        </a:spcBef>
        <a:spcAft>
          <a:spcPct val="0"/>
        </a:spcAft>
        <a:buChar char="•"/>
        <a:defRPr sz="2645" b="0" i="0" u="none" kern="1200" baseline="0">
          <a:solidFill>
            <a:schemeClr val="tx1"/>
          </a:solidFill>
          <a:latin typeface="+mn-lt"/>
          <a:ea typeface="+mn-ea"/>
          <a:cs typeface="+mn-cs"/>
        </a:defRPr>
      </a:lvl3pPr>
      <a:lvl4pPr marL="1764665" lvl="3"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4pPr>
      <a:lvl5pPr marL="2268855" lvl="4"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5pPr>
      <a:lvl6pPr marL="2773045" lvl="5"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6pPr>
      <a:lvl7pPr marL="3277235" lvl="6"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7pPr>
      <a:lvl8pPr marL="3781425" lvl="7"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8pPr>
      <a:lvl9pPr marL="4285615" lvl="8" indent="-251460" algn="l" defTabSz="1008380" eaLnBrk="0" fontAlgn="base" latinLnBrk="0" hangingPunct="0">
        <a:lnSpc>
          <a:spcPct val="100000"/>
        </a:lnSpc>
        <a:spcBef>
          <a:spcPct val="22000"/>
        </a:spcBef>
        <a:spcAft>
          <a:spcPct val="0"/>
        </a:spcAft>
        <a:buChar char="»"/>
        <a:defRPr sz="2205" b="0" i="0" u="none" kern="1200" baseline="0">
          <a:solidFill>
            <a:schemeClr val="tx1"/>
          </a:solidFill>
          <a:latin typeface="+mn-lt"/>
          <a:ea typeface="+mn-ea"/>
          <a:cs typeface="+mn-cs"/>
        </a:defRPr>
      </a:lvl9pPr>
    </p:bodyStyle>
    <p:otherStyle>
      <a:lvl1pPr marL="0" lvl="0"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1pPr>
      <a:lvl2pPr marL="504190" lvl="1"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2pPr>
      <a:lvl3pPr marL="1008380" lvl="2"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3pPr>
      <a:lvl4pPr marL="1512570" lvl="3"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4pPr>
      <a:lvl5pPr marL="2016760" lvl="4"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5pPr>
      <a:lvl6pPr marL="2520950" lvl="5"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6pPr>
      <a:lvl7pPr marL="3025140" lvl="6"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7pPr>
      <a:lvl8pPr marL="3529330" lvl="7"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8pPr>
      <a:lvl9pPr marL="4033520" lvl="8" indent="0" algn="l" defTabSz="1008380" eaLnBrk="1" fontAlgn="base" latinLnBrk="0" hangingPunct="1">
        <a:lnSpc>
          <a:spcPct val="100000"/>
        </a:lnSpc>
        <a:spcBef>
          <a:spcPct val="0"/>
        </a:spcBef>
        <a:spcAft>
          <a:spcPct val="0"/>
        </a:spcAft>
        <a:buFont typeface="Arial" panose="020B0604020202020204" pitchFamily="34" charset="0"/>
        <a:buNone/>
        <a:defRPr sz="1985"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11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00.wmf"/></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02.wmf"/><Relationship Id="rId5" Type="http://schemas.openxmlformats.org/officeDocument/2006/relationships/oleObject" Target="../embeddings/oleObject70.bin"/><Relationship Id="rId4" Type="http://schemas.openxmlformats.org/officeDocument/2006/relationships/image" Target="../media/image101.wmf"/></Relationships>
</file>

<file path=ppt/slides/_rels/slide122.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77.bin"/><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108.wmf"/><Relationship Id="rId2" Type="http://schemas.openxmlformats.org/officeDocument/2006/relationships/slideLayout" Target="../slideLayouts/slideLayout7.xml"/><Relationship Id="rId16" Type="http://schemas.openxmlformats.org/officeDocument/2006/relationships/image" Target="../media/image110.wmf"/><Relationship Id="rId1" Type="http://schemas.openxmlformats.org/officeDocument/2006/relationships/vmlDrawing" Target="../drawings/vmlDrawing26.vml"/><Relationship Id="rId6" Type="http://schemas.openxmlformats.org/officeDocument/2006/relationships/image" Target="../media/image105.w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oleObject" Target="../embeddings/oleObject78.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75.bin"/><Relationship Id="rId14" Type="http://schemas.openxmlformats.org/officeDocument/2006/relationships/image" Target="../media/image109.wmf"/></Relationships>
</file>

<file path=ppt/slides/_rels/slide123.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84.bin"/><Relationship Id="rId3" Type="http://schemas.openxmlformats.org/officeDocument/2006/relationships/oleObject" Target="../embeddings/oleObject79.bin"/><Relationship Id="rId7" Type="http://schemas.openxmlformats.org/officeDocument/2006/relationships/oleObject" Target="../embeddings/oleObject81.bin"/><Relationship Id="rId12" Type="http://schemas.openxmlformats.org/officeDocument/2006/relationships/image" Target="../media/image110.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07.wmf"/><Relationship Id="rId11" Type="http://schemas.openxmlformats.org/officeDocument/2006/relationships/oleObject" Target="../embeddings/oleObject83.bin"/><Relationship Id="rId5" Type="http://schemas.openxmlformats.org/officeDocument/2006/relationships/oleObject" Target="../embeddings/oleObject80.bin"/><Relationship Id="rId10" Type="http://schemas.openxmlformats.org/officeDocument/2006/relationships/image" Target="../media/image112.wmf"/><Relationship Id="rId4" Type="http://schemas.openxmlformats.org/officeDocument/2006/relationships/image" Target="../media/image111.wmf"/><Relationship Id="rId9" Type="http://schemas.openxmlformats.org/officeDocument/2006/relationships/oleObject" Target="../embeddings/oleObject82.bin"/><Relationship Id="rId14" Type="http://schemas.openxmlformats.org/officeDocument/2006/relationships/image" Target="../media/image113.wmf"/></Relationships>
</file>

<file path=ppt/slides/_rels/slide124.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110.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07.wmf"/><Relationship Id="rId11" Type="http://schemas.openxmlformats.org/officeDocument/2006/relationships/oleObject" Target="../embeddings/oleObject89.bin"/><Relationship Id="rId5" Type="http://schemas.openxmlformats.org/officeDocument/2006/relationships/oleObject" Target="../embeddings/oleObject86.bin"/><Relationship Id="rId10" Type="http://schemas.openxmlformats.org/officeDocument/2006/relationships/image" Target="../media/image112.wmf"/><Relationship Id="rId4" Type="http://schemas.openxmlformats.org/officeDocument/2006/relationships/image" Target="../media/image114.wmf"/><Relationship Id="rId9" Type="http://schemas.openxmlformats.org/officeDocument/2006/relationships/oleObject" Target="../embeddings/oleObject88.bin"/></Relationships>
</file>

<file path=ppt/slides/_rels/slide1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14.wmf"/><Relationship Id="rId5" Type="http://schemas.openxmlformats.org/officeDocument/2006/relationships/oleObject" Target="../embeddings/oleObject90.bin"/><Relationship Id="rId4" Type="http://schemas.openxmlformats.org/officeDocument/2006/relationships/image" Target="../media/image11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122.wmf"/></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image" Target="../media/image127.wmf"/><Relationship Id="rId3" Type="http://schemas.openxmlformats.org/officeDocument/2006/relationships/notesSlide" Target="../notesSlides/notesSlide1.xml"/><Relationship Id="rId7" Type="http://schemas.openxmlformats.org/officeDocument/2006/relationships/image" Target="../media/image124.wmf"/><Relationship Id="rId12"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93.bin"/><Relationship Id="rId11" Type="http://schemas.openxmlformats.org/officeDocument/2006/relationships/image" Target="../media/image126.wmf"/><Relationship Id="rId5" Type="http://schemas.openxmlformats.org/officeDocument/2006/relationships/image" Target="../media/image123.wmf"/><Relationship Id="rId10" Type="http://schemas.openxmlformats.org/officeDocument/2006/relationships/oleObject" Target="../embeddings/oleObject95.bin"/><Relationship Id="rId4" Type="http://schemas.openxmlformats.org/officeDocument/2006/relationships/oleObject" Target="../embeddings/oleObject92.bin"/><Relationship Id="rId9" Type="http://schemas.openxmlformats.org/officeDocument/2006/relationships/image" Target="../media/image125.w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29.wmf"/><Relationship Id="rId5" Type="http://schemas.openxmlformats.org/officeDocument/2006/relationships/oleObject" Target="../embeddings/oleObject98.bin"/><Relationship Id="rId4" Type="http://schemas.openxmlformats.org/officeDocument/2006/relationships/image" Target="../media/image128.wmf"/></Relationships>
</file>

<file path=ppt/slides/_rels/slide138.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133.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30.wmf"/><Relationship Id="rId11" Type="http://schemas.openxmlformats.org/officeDocument/2006/relationships/oleObject" Target="../embeddings/oleObject103.bin"/><Relationship Id="rId5" Type="http://schemas.openxmlformats.org/officeDocument/2006/relationships/oleObject" Target="../embeddings/oleObject100.bin"/><Relationship Id="rId10" Type="http://schemas.openxmlformats.org/officeDocument/2006/relationships/image" Target="../media/image132.wmf"/><Relationship Id="rId4" Type="http://schemas.openxmlformats.org/officeDocument/2006/relationships/image" Target="../media/image122.wmf"/><Relationship Id="rId9" Type="http://schemas.openxmlformats.org/officeDocument/2006/relationships/oleObject" Target="../embeddings/oleObject102.bin"/></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image" Target="../media/image138.wmf"/><Relationship Id="rId18" Type="http://schemas.openxmlformats.org/officeDocument/2006/relationships/oleObject" Target="../embeddings/oleObject111.bin"/><Relationship Id="rId3" Type="http://schemas.openxmlformats.org/officeDocument/2006/relationships/notesSlide" Target="../notesSlides/notesSlide2.xml"/><Relationship Id="rId21" Type="http://schemas.openxmlformats.org/officeDocument/2006/relationships/image" Target="../media/image142.wmf"/><Relationship Id="rId7" Type="http://schemas.openxmlformats.org/officeDocument/2006/relationships/image" Target="../media/image135.wmf"/><Relationship Id="rId12" Type="http://schemas.openxmlformats.org/officeDocument/2006/relationships/oleObject" Target="../embeddings/oleObject108.bin"/><Relationship Id="rId17" Type="http://schemas.openxmlformats.org/officeDocument/2006/relationships/image" Target="../media/image140.wmf"/><Relationship Id="rId25" Type="http://schemas.openxmlformats.org/officeDocument/2006/relationships/image" Target="../media/image144.wmf"/><Relationship Id="rId2" Type="http://schemas.openxmlformats.org/officeDocument/2006/relationships/slideLayout" Target="../slideLayouts/slideLayout7.xml"/><Relationship Id="rId16" Type="http://schemas.openxmlformats.org/officeDocument/2006/relationships/oleObject" Target="../embeddings/oleObject110.bin"/><Relationship Id="rId20" Type="http://schemas.openxmlformats.org/officeDocument/2006/relationships/oleObject" Target="../embeddings/oleObject112.bin"/><Relationship Id="rId1" Type="http://schemas.openxmlformats.org/officeDocument/2006/relationships/vmlDrawing" Target="../drawings/vmlDrawing34.vml"/><Relationship Id="rId6" Type="http://schemas.openxmlformats.org/officeDocument/2006/relationships/oleObject" Target="../embeddings/oleObject105.bin"/><Relationship Id="rId11" Type="http://schemas.openxmlformats.org/officeDocument/2006/relationships/image" Target="../media/image137.wmf"/><Relationship Id="rId24" Type="http://schemas.openxmlformats.org/officeDocument/2006/relationships/oleObject" Target="../embeddings/oleObject114.bin"/><Relationship Id="rId5" Type="http://schemas.openxmlformats.org/officeDocument/2006/relationships/image" Target="../media/image134.wmf"/><Relationship Id="rId15" Type="http://schemas.openxmlformats.org/officeDocument/2006/relationships/image" Target="../media/image139.wmf"/><Relationship Id="rId23" Type="http://schemas.openxmlformats.org/officeDocument/2006/relationships/image" Target="../media/image143.wmf"/><Relationship Id="rId10" Type="http://schemas.openxmlformats.org/officeDocument/2006/relationships/oleObject" Target="../embeddings/oleObject107.bin"/><Relationship Id="rId19" Type="http://schemas.openxmlformats.org/officeDocument/2006/relationships/image" Target="../media/image141.wmf"/><Relationship Id="rId4" Type="http://schemas.openxmlformats.org/officeDocument/2006/relationships/oleObject" Target="../embeddings/oleObject104.bin"/><Relationship Id="rId9" Type="http://schemas.openxmlformats.org/officeDocument/2006/relationships/image" Target="../media/image136.wmf"/><Relationship Id="rId14" Type="http://schemas.openxmlformats.org/officeDocument/2006/relationships/oleObject" Target="../embeddings/oleObject109.bin"/><Relationship Id="rId22" Type="http://schemas.openxmlformats.org/officeDocument/2006/relationships/oleObject" Target="../embeddings/oleObject113.bin"/></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41.wmf"/><Relationship Id="rId3" Type="http://schemas.openxmlformats.org/officeDocument/2006/relationships/image" Target="../media/image68.png"/><Relationship Id="rId7" Type="http://schemas.openxmlformats.org/officeDocument/2006/relationships/image" Target="../media/image135.wmf"/><Relationship Id="rId12"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115.bin"/><Relationship Id="rId11" Type="http://schemas.openxmlformats.org/officeDocument/2006/relationships/image" Target="../media/image140.wmf"/><Relationship Id="rId5" Type="http://schemas.openxmlformats.org/officeDocument/2006/relationships/image" Target="../media/image146.png"/><Relationship Id="rId10" Type="http://schemas.openxmlformats.org/officeDocument/2006/relationships/oleObject" Target="../embeddings/oleObject117.bin"/><Relationship Id="rId4" Type="http://schemas.openxmlformats.org/officeDocument/2006/relationships/image" Target="../media/image145.png"/><Relationship Id="rId9" Type="http://schemas.openxmlformats.org/officeDocument/2006/relationships/image" Target="../media/image139.wmf"/></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120.bin"/><Relationship Id="rId13" Type="http://schemas.openxmlformats.org/officeDocument/2006/relationships/image" Target="../media/image144.wmf"/><Relationship Id="rId3" Type="http://schemas.openxmlformats.org/officeDocument/2006/relationships/image" Target="../media/image148.png"/><Relationship Id="rId7" Type="http://schemas.openxmlformats.org/officeDocument/2006/relationships/image" Target="../media/image136.wmf"/><Relationship Id="rId12" Type="http://schemas.openxmlformats.org/officeDocument/2006/relationships/oleObject" Target="../embeddings/oleObject122.bin"/><Relationship Id="rId17" Type="http://schemas.openxmlformats.org/officeDocument/2006/relationships/image" Target="../media/image142.wmf"/><Relationship Id="rId2" Type="http://schemas.openxmlformats.org/officeDocument/2006/relationships/slideLayout" Target="../slideLayouts/slideLayout7.xml"/><Relationship Id="rId16" Type="http://schemas.openxmlformats.org/officeDocument/2006/relationships/oleObject" Target="../embeddings/oleObject124.bin"/><Relationship Id="rId1" Type="http://schemas.openxmlformats.org/officeDocument/2006/relationships/vmlDrawing" Target="../drawings/vmlDrawing36.vml"/><Relationship Id="rId6" Type="http://schemas.openxmlformats.org/officeDocument/2006/relationships/oleObject" Target="../embeddings/oleObject119.bin"/><Relationship Id="rId11" Type="http://schemas.openxmlformats.org/officeDocument/2006/relationships/image" Target="../media/image147.wmf"/><Relationship Id="rId5" Type="http://schemas.openxmlformats.org/officeDocument/2006/relationships/image" Target="../media/image146.png"/><Relationship Id="rId15" Type="http://schemas.openxmlformats.org/officeDocument/2006/relationships/image" Target="../media/image137.wmf"/><Relationship Id="rId10" Type="http://schemas.openxmlformats.org/officeDocument/2006/relationships/oleObject" Target="../embeddings/oleObject121.bin"/><Relationship Id="rId4" Type="http://schemas.openxmlformats.org/officeDocument/2006/relationships/image" Target="../media/image145.png"/><Relationship Id="rId9" Type="http://schemas.openxmlformats.org/officeDocument/2006/relationships/image" Target="../media/image138.wmf"/><Relationship Id="rId14" Type="http://schemas.openxmlformats.org/officeDocument/2006/relationships/oleObject" Target="../embeddings/oleObject123.bin"/></Relationships>
</file>

<file path=ppt/slides/_rels/slide142.xml.rels><?xml version="1.0" encoding="UTF-8" standalone="yes"?>
<Relationships xmlns="http://schemas.openxmlformats.org/package/2006/relationships"><Relationship Id="rId8" Type="http://schemas.openxmlformats.org/officeDocument/2006/relationships/image" Target="../media/image151.wmf"/><Relationship Id="rId13" Type="http://schemas.openxmlformats.org/officeDocument/2006/relationships/oleObject" Target="../embeddings/oleObject130.bin"/><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52.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50.wmf"/><Relationship Id="rId11" Type="http://schemas.openxmlformats.org/officeDocument/2006/relationships/oleObject" Target="../embeddings/oleObject129.bin"/><Relationship Id="rId5" Type="http://schemas.openxmlformats.org/officeDocument/2006/relationships/oleObject" Target="../embeddings/oleObject126.bin"/><Relationship Id="rId10" Type="http://schemas.openxmlformats.org/officeDocument/2006/relationships/image" Target="../media/image132.wmf"/><Relationship Id="rId4" Type="http://schemas.openxmlformats.org/officeDocument/2006/relationships/image" Target="../media/image149.wmf"/><Relationship Id="rId9" Type="http://schemas.openxmlformats.org/officeDocument/2006/relationships/oleObject" Target="../embeddings/oleObject128.bin"/><Relationship Id="rId14" Type="http://schemas.openxmlformats.org/officeDocument/2006/relationships/image" Target="../media/image153.wmf"/></Relationships>
</file>

<file path=ppt/slides/_rels/slide143.x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oleObject" Target="../embeddings/oleObject136.bin"/><Relationship Id="rId18" Type="http://schemas.openxmlformats.org/officeDocument/2006/relationships/image" Target="../media/image161.wmf"/><Relationship Id="rId3" Type="http://schemas.openxmlformats.org/officeDocument/2006/relationships/oleObject" Target="../embeddings/oleObject131.bin"/><Relationship Id="rId7" Type="http://schemas.openxmlformats.org/officeDocument/2006/relationships/oleObject" Target="../embeddings/oleObject133.bin"/><Relationship Id="rId12" Type="http://schemas.openxmlformats.org/officeDocument/2006/relationships/image" Target="../media/image158.wmf"/><Relationship Id="rId17" Type="http://schemas.openxmlformats.org/officeDocument/2006/relationships/oleObject" Target="../embeddings/oleObject138.bin"/><Relationship Id="rId2" Type="http://schemas.openxmlformats.org/officeDocument/2006/relationships/slideLayout" Target="../slideLayouts/slideLayout7.xml"/><Relationship Id="rId16" Type="http://schemas.openxmlformats.org/officeDocument/2006/relationships/image" Target="../media/image160.wmf"/><Relationship Id="rId1" Type="http://schemas.openxmlformats.org/officeDocument/2006/relationships/vmlDrawing" Target="../drawings/vmlDrawing38.vml"/><Relationship Id="rId6" Type="http://schemas.openxmlformats.org/officeDocument/2006/relationships/image" Target="../media/image155.wmf"/><Relationship Id="rId11" Type="http://schemas.openxmlformats.org/officeDocument/2006/relationships/oleObject" Target="../embeddings/oleObject135.bin"/><Relationship Id="rId5" Type="http://schemas.openxmlformats.org/officeDocument/2006/relationships/oleObject" Target="../embeddings/oleObject132.bin"/><Relationship Id="rId15" Type="http://schemas.openxmlformats.org/officeDocument/2006/relationships/oleObject" Target="../embeddings/oleObject137.bin"/><Relationship Id="rId10" Type="http://schemas.openxmlformats.org/officeDocument/2006/relationships/image" Target="../media/image157.wmf"/><Relationship Id="rId4" Type="http://schemas.openxmlformats.org/officeDocument/2006/relationships/image" Target="../media/image154.wmf"/><Relationship Id="rId9" Type="http://schemas.openxmlformats.org/officeDocument/2006/relationships/oleObject" Target="../embeddings/oleObject134.bin"/><Relationship Id="rId14" Type="http://schemas.openxmlformats.org/officeDocument/2006/relationships/image" Target="../media/image159.w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40.bin"/><Relationship Id="rId13" Type="http://schemas.openxmlformats.org/officeDocument/2006/relationships/image" Target="../media/image163.wmf"/><Relationship Id="rId3" Type="http://schemas.openxmlformats.org/officeDocument/2006/relationships/image" Target="../media/image68.png"/><Relationship Id="rId7" Type="http://schemas.openxmlformats.org/officeDocument/2006/relationships/image" Target="../media/image154.wmf"/><Relationship Id="rId12" Type="http://schemas.openxmlformats.org/officeDocument/2006/relationships/oleObject" Target="../embeddings/oleObject142.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139.bin"/><Relationship Id="rId11" Type="http://schemas.openxmlformats.org/officeDocument/2006/relationships/image" Target="../media/image162.wmf"/><Relationship Id="rId5" Type="http://schemas.openxmlformats.org/officeDocument/2006/relationships/image" Target="../media/image165.png"/><Relationship Id="rId10" Type="http://schemas.openxmlformats.org/officeDocument/2006/relationships/oleObject" Target="../embeddings/oleObject141.bin"/><Relationship Id="rId4" Type="http://schemas.openxmlformats.org/officeDocument/2006/relationships/image" Target="../media/image164.png"/><Relationship Id="rId9" Type="http://schemas.openxmlformats.org/officeDocument/2006/relationships/image" Target="../media/image155.w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166.wmf"/></Relationships>
</file>

<file path=ppt/slides/_rels/slide14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69.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145.bin"/><Relationship Id="rId5" Type="http://schemas.openxmlformats.org/officeDocument/2006/relationships/image" Target="../media/image168.wmf"/><Relationship Id="rId4" Type="http://schemas.openxmlformats.org/officeDocument/2006/relationships/oleObject" Target="../embeddings/oleObject144.bin"/></Relationships>
</file>

<file path=ppt/slides/_rels/slide14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oleObject" Target="../embeddings/oleObject146.bin"/><Relationship Id="rId7" Type="http://schemas.openxmlformats.org/officeDocument/2006/relationships/oleObject" Target="../embeddings/oleObject148.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73.wmf"/><Relationship Id="rId5" Type="http://schemas.openxmlformats.org/officeDocument/2006/relationships/oleObject" Target="../embeddings/oleObject147.bin"/><Relationship Id="rId4" Type="http://schemas.openxmlformats.org/officeDocument/2006/relationships/image" Target="../media/image172.wmf"/></Relationships>
</file>

<file path=ppt/slides/_rels/slide1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52.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69.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150.bin"/><Relationship Id="rId5" Type="http://schemas.openxmlformats.org/officeDocument/2006/relationships/image" Target="../media/image177.wmf"/><Relationship Id="rId4" Type="http://schemas.openxmlformats.org/officeDocument/2006/relationships/oleObject" Target="../embeddings/oleObject149.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79.wmf"/><Relationship Id="rId5" Type="http://schemas.openxmlformats.org/officeDocument/2006/relationships/oleObject" Target="../embeddings/oleObject152.bin"/><Relationship Id="rId4" Type="http://schemas.openxmlformats.org/officeDocument/2006/relationships/image" Target="../media/image178.wmf"/></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155.bin"/><Relationship Id="rId3" Type="http://schemas.openxmlformats.org/officeDocument/2006/relationships/notesSlide" Target="../notesSlides/notesSlide3.xml"/><Relationship Id="rId7" Type="http://schemas.openxmlformats.org/officeDocument/2006/relationships/image" Target="../media/image181.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154.bin"/><Relationship Id="rId11" Type="http://schemas.openxmlformats.org/officeDocument/2006/relationships/image" Target="../media/image183.wmf"/><Relationship Id="rId5" Type="http://schemas.openxmlformats.org/officeDocument/2006/relationships/image" Target="../media/image180.wmf"/><Relationship Id="rId10" Type="http://schemas.openxmlformats.org/officeDocument/2006/relationships/oleObject" Target="../embeddings/oleObject156.bin"/><Relationship Id="rId4" Type="http://schemas.openxmlformats.org/officeDocument/2006/relationships/oleObject" Target="../embeddings/oleObject153.bin"/><Relationship Id="rId9" Type="http://schemas.openxmlformats.org/officeDocument/2006/relationships/image" Target="../media/image182.wmf"/></Relationships>
</file>

<file path=ppt/slides/_rels/slide155.xml.rels><?xml version="1.0" encoding="UTF-8" standalone="yes"?>
<Relationships xmlns="http://schemas.openxmlformats.org/package/2006/relationships"><Relationship Id="rId8" Type="http://schemas.openxmlformats.org/officeDocument/2006/relationships/image" Target="../media/image185.wmf"/><Relationship Id="rId13" Type="http://schemas.openxmlformats.org/officeDocument/2006/relationships/oleObject" Target="../embeddings/oleObject161.bin"/><Relationship Id="rId3" Type="http://schemas.openxmlformats.org/officeDocument/2006/relationships/notesSlide" Target="../notesSlides/notesSlide4.xml"/><Relationship Id="rId7" Type="http://schemas.openxmlformats.org/officeDocument/2006/relationships/oleObject" Target="../embeddings/oleObject158.bin"/><Relationship Id="rId12" Type="http://schemas.openxmlformats.org/officeDocument/2006/relationships/image" Target="../media/image187.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84.wmf"/><Relationship Id="rId11" Type="http://schemas.openxmlformats.org/officeDocument/2006/relationships/oleObject" Target="../embeddings/oleObject160.bin"/><Relationship Id="rId5" Type="http://schemas.openxmlformats.org/officeDocument/2006/relationships/oleObject" Target="../embeddings/oleObject157.bin"/><Relationship Id="rId10" Type="http://schemas.openxmlformats.org/officeDocument/2006/relationships/image" Target="../media/image186.wmf"/><Relationship Id="rId4" Type="http://schemas.openxmlformats.org/officeDocument/2006/relationships/image" Target="../media/image189.GIF"/><Relationship Id="rId9" Type="http://schemas.openxmlformats.org/officeDocument/2006/relationships/oleObject" Target="../embeddings/oleObject159.bin"/><Relationship Id="rId14" Type="http://schemas.openxmlformats.org/officeDocument/2006/relationships/image" Target="../media/image188.wmf"/></Relationships>
</file>

<file path=ppt/slides/_rels/slide1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196.wmf"/><Relationship Id="rId5" Type="http://schemas.openxmlformats.org/officeDocument/2006/relationships/oleObject" Target="../embeddings/oleObject163.bin"/><Relationship Id="rId4" Type="http://schemas.openxmlformats.org/officeDocument/2006/relationships/image" Target="../media/image195.w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8.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33.png"/><Relationship Id="rId4" Type="http://schemas.openxmlformats.org/officeDocument/2006/relationships/image" Target="../media/image30.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0.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9.bin"/><Relationship Id="rId18" Type="http://schemas.openxmlformats.org/officeDocument/2006/relationships/image" Target="../media/image38.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35.wmf"/><Relationship Id="rId17" Type="http://schemas.openxmlformats.org/officeDocument/2006/relationships/oleObject" Target="../embeddings/oleObject11.bin"/><Relationship Id="rId2" Type="http://schemas.openxmlformats.org/officeDocument/2006/relationships/slideLayout" Target="../slideLayouts/slideLayout7.xml"/><Relationship Id="rId16" Type="http://schemas.openxmlformats.org/officeDocument/2006/relationships/image" Target="../media/image37.wmf"/><Relationship Id="rId20" Type="http://schemas.openxmlformats.org/officeDocument/2006/relationships/image" Target="../media/image39.wmf"/><Relationship Id="rId1" Type="http://schemas.openxmlformats.org/officeDocument/2006/relationships/vmlDrawing" Target="../drawings/vmlDrawing4.vml"/><Relationship Id="rId6" Type="http://schemas.openxmlformats.org/officeDocument/2006/relationships/image" Target="../media/image32.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34.wmf"/><Relationship Id="rId19" Type="http://schemas.openxmlformats.org/officeDocument/2006/relationships/oleObject" Target="../embeddings/oleObject12.bin"/><Relationship Id="rId4" Type="http://schemas.openxmlformats.org/officeDocument/2006/relationships/image" Target="../media/image31.wmf"/><Relationship Id="rId9" Type="http://schemas.openxmlformats.org/officeDocument/2006/relationships/oleObject" Target="../embeddings/oleObject7.bin"/><Relationship Id="rId14" Type="http://schemas.openxmlformats.org/officeDocument/2006/relationships/image" Target="../media/image36.wmf"/></Relationships>
</file>

<file path=ppt/slides/_rels/slide53.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1.wmf"/><Relationship Id="rId5" Type="http://schemas.openxmlformats.org/officeDocument/2006/relationships/oleObject" Target="../embeddings/oleObject14.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16.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22.bin"/><Relationship Id="rId18" Type="http://schemas.openxmlformats.org/officeDocument/2006/relationships/image" Target="../media/image38.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35.wmf"/><Relationship Id="rId17" Type="http://schemas.openxmlformats.org/officeDocument/2006/relationships/oleObject" Target="../embeddings/oleObject24.bin"/><Relationship Id="rId2" Type="http://schemas.openxmlformats.org/officeDocument/2006/relationships/slideLayout" Target="../slideLayouts/slideLayout7.xml"/><Relationship Id="rId16" Type="http://schemas.openxmlformats.org/officeDocument/2006/relationships/image" Target="../media/image37.wmf"/><Relationship Id="rId20" Type="http://schemas.openxmlformats.org/officeDocument/2006/relationships/image" Target="../media/image39.wmf"/><Relationship Id="rId1" Type="http://schemas.openxmlformats.org/officeDocument/2006/relationships/vmlDrawing" Target="../drawings/vmlDrawing6.vml"/><Relationship Id="rId6" Type="http://schemas.openxmlformats.org/officeDocument/2006/relationships/image" Target="../media/image32.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34.wmf"/><Relationship Id="rId19" Type="http://schemas.openxmlformats.org/officeDocument/2006/relationships/oleObject" Target="../embeddings/oleObject25.bin"/><Relationship Id="rId4" Type="http://schemas.openxmlformats.org/officeDocument/2006/relationships/image" Target="../media/image44.wmf"/><Relationship Id="rId9" Type="http://schemas.openxmlformats.org/officeDocument/2006/relationships/oleObject" Target="../embeddings/oleObject20.bin"/><Relationship Id="rId14" Type="http://schemas.openxmlformats.org/officeDocument/2006/relationships/image" Target="../media/image36.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5.wmf"/></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32.bin"/><Relationship Id="rId18" Type="http://schemas.openxmlformats.org/officeDocument/2006/relationships/image" Target="../media/image53.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50.wmf"/><Relationship Id="rId17" Type="http://schemas.openxmlformats.org/officeDocument/2006/relationships/oleObject" Target="../embeddings/oleObject34.bin"/><Relationship Id="rId2" Type="http://schemas.openxmlformats.org/officeDocument/2006/relationships/slideLayout" Target="../slideLayouts/slideLayout7.xml"/><Relationship Id="rId16" Type="http://schemas.openxmlformats.org/officeDocument/2006/relationships/image" Target="../media/image52.wmf"/><Relationship Id="rId1" Type="http://schemas.openxmlformats.org/officeDocument/2006/relationships/vmlDrawing" Target="../drawings/vmlDrawing8.vml"/><Relationship Id="rId6" Type="http://schemas.openxmlformats.org/officeDocument/2006/relationships/image" Target="../media/image47.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oleObject" Target="../embeddings/oleObject33.bin"/><Relationship Id="rId10" Type="http://schemas.openxmlformats.org/officeDocument/2006/relationships/image" Target="../media/image49.wmf"/><Relationship Id="rId19" Type="http://schemas.openxmlformats.org/officeDocument/2006/relationships/image" Target="../media/image60.png"/><Relationship Id="rId4" Type="http://schemas.openxmlformats.org/officeDocument/2006/relationships/image" Target="../media/image46.wmf"/><Relationship Id="rId9" Type="http://schemas.openxmlformats.org/officeDocument/2006/relationships/oleObject" Target="../embeddings/oleObject30.bin"/><Relationship Id="rId14" Type="http://schemas.openxmlformats.org/officeDocument/2006/relationships/image" Target="../media/image51.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47.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49.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54.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52.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53.wmf"/></Relationships>
</file>

<file path=ppt/slides/_rels/slide6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41.bin"/><Relationship Id="rId10" Type="http://schemas.openxmlformats.org/officeDocument/2006/relationships/image" Target="../media/image57.wmf"/><Relationship Id="rId4" Type="http://schemas.openxmlformats.org/officeDocument/2006/relationships/image" Target="../media/image55.wmf"/><Relationship Id="rId9" Type="http://schemas.openxmlformats.org/officeDocument/2006/relationships/oleObject" Target="../embeddings/oleObject43.bin"/></Relationships>
</file>

<file path=ppt/slides/_rels/slide69.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49.bin"/><Relationship Id="rId18" Type="http://schemas.openxmlformats.org/officeDocument/2006/relationships/image" Target="../media/image58.wmf"/><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37.wmf"/><Relationship Id="rId17" Type="http://schemas.openxmlformats.org/officeDocument/2006/relationships/oleObject" Target="../embeddings/oleObject51.bin"/><Relationship Id="rId2" Type="http://schemas.openxmlformats.org/officeDocument/2006/relationships/slideLayout" Target="../slideLayouts/slideLayout7.xml"/><Relationship Id="rId16" Type="http://schemas.openxmlformats.org/officeDocument/2006/relationships/image" Target="../media/image39.wmf"/><Relationship Id="rId20" Type="http://schemas.openxmlformats.org/officeDocument/2006/relationships/image" Target="../media/image44.wmf"/><Relationship Id="rId1" Type="http://schemas.openxmlformats.org/officeDocument/2006/relationships/vmlDrawing" Target="../drawings/vmlDrawing15.vml"/><Relationship Id="rId6" Type="http://schemas.openxmlformats.org/officeDocument/2006/relationships/image" Target="../media/image34.w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36.wmf"/><Relationship Id="rId19" Type="http://schemas.openxmlformats.org/officeDocument/2006/relationships/oleObject" Target="../embeddings/oleObject52.bin"/><Relationship Id="rId4" Type="http://schemas.openxmlformats.org/officeDocument/2006/relationships/image" Target="../media/image33.wmf"/><Relationship Id="rId9" Type="http://schemas.openxmlformats.org/officeDocument/2006/relationships/oleObject" Target="../embeddings/oleObject47.bin"/><Relationship Id="rId14" Type="http://schemas.openxmlformats.org/officeDocument/2006/relationships/image" Target="../media/image38.wmf"/></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0.wmf"/><Relationship Id="rId5" Type="http://schemas.openxmlformats.org/officeDocument/2006/relationships/oleObject" Target="../embeddings/oleObject54.bin"/><Relationship Id="rId4" Type="http://schemas.openxmlformats.org/officeDocument/2006/relationships/image" Target="../media/image59.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61.wmf"/></Relationships>
</file>

<file path=ppt/slides/_rels/slide76.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63.wmf"/><Relationship Id="rId5" Type="http://schemas.openxmlformats.org/officeDocument/2006/relationships/oleObject" Target="../embeddings/oleObject57.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59.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66.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67.wmf"/></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image" Target="../media/image77.wmf"/><Relationship Id="rId5" Type="http://schemas.openxmlformats.org/officeDocument/2006/relationships/oleObject" Target="../embeddings/oleObject63.bin"/><Relationship Id="rId4" Type="http://schemas.openxmlformats.org/officeDocument/2006/relationships/image" Target="../media/image76.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image" Target="../media/image79.wmf"/><Relationship Id="rId5" Type="http://schemas.openxmlformats.org/officeDocument/2006/relationships/oleObject" Target="../embeddings/oleObject65.bin"/><Relationship Id="rId4" Type="http://schemas.openxmlformats.org/officeDocument/2006/relationships/image" Target="../media/image78.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81.wmf"/><Relationship Id="rId5" Type="http://schemas.openxmlformats.org/officeDocument/2006/relationships/oleObject" Target="../embeddings/oleObject67.bin"/><Relationship Id="rId4" Type="http://schemas.openxmlformats.org/officeDocument/2006/relationships/image" Target="../media/image80.wmf"/></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622300" y="1343025"/>
            <a:ext cx="8518525" cy="5299075"/>
          </a:xfrm>
          <a:prstGeom prst="rect">
            <a:avLst/>
          </a:prstGeom>
        </p:spPr>
        <p:txBody>
          <a:bodyPr vert="horz" wrap="square" lIns="0" tIns="0" rIns="0" bIns="0" rtlCol="0">
            <a:spAutoFit/>
          </a:bodyPr>
          <a:lstStyle/>
          <a:p>
            <a:pPr marL="12700" defTabSz="0">
              <a:lnSpc>
                <a:spcPct val="97000"/>
              </a:lnSpc>
              <a:tabLst>
                <a:tab pos="379095" algn="l"/>
              </a:tabLst>
            </a:pPr>
            <a:r>
              <a:rPr sz="2800" spc="675" dirty="0">
                <a:solidFill>
                  <a:srgbClr val="EE2B0A"/>
                </a:solidFill>
                <a:latin typeface="Times New Roman" panose="02020603050405020304" charset="0"/>
                <a:ea typeface="宋体" panose="02010600030101010101" pitchFamily="2" charset="-122"/>
                <a:cs typeface="Segoe UI Symbol" panose="020B0502040204020203"/>
              </a:rPr>
              <a:t>•	</a:t>
            </a:r>
            <a:r>
              <a:rPr sz="2800" b="1" spc="-15" dirty="0">
                <a:solidFill>
                  <a:srgbClr val="EE2B0A"/>
                </a:solidFill>
                <a:latin typeface="Times New Roman" panose="02020603050405020304" charset="0"/>
                <a:ea typeface="宋体" panose="02010600030101010101" pitchFamily="2" charset="-122"/>
                <a:cs typeface="新宋体" panose="02010609030101010101" charset="-122"/>
              </a:rPr>
              <a:t>基础知识</a:t>
            </a:r>
          </a:p>
          <a:p>
            <a:pPr marL="469900" defTabSz="0">
              <a:lnSpc>
                <a:spcPct val="97000"/>
              </a:lnSpc>
              <a:spcBef>
                <a:spcPts val="2090"/>
              </a:spcBef>
              <a:tabLst>
                <a:tab pos="848360" algn="l"/>
              </a:tabLst>
            </a:pPr>
            <a:r>
              <a:rPr sz="2800" spc="70" dirty="0">
                <a:solidFill>
                  <a:srgbClr val="EE2B0A"/>
                </a:solidFill>
                <a:latin typeface="Times New Roman" panose="02020603050405020304" charset="0"/>
                <a:ea typeface="宋体" panose="02010600030101010101" pitchFamily="2" charset="-122"/>
                <a:cs typeface="Segoe UI Symbol" panose="020B0502040204020203"/>
              </a:rPr>
              <a:t>✓	</a:t>
            </a:r>
            <a:r>
              <a:rPr sz="2800" b="1" spc="-15" dirty="0">
                <a:solidFill>
                  <a:srgbClr val="EE2B0A"/>
                </a:solidFill>
                <a:latin typeface="Times New Roman" panose="02020603050405020304" charset="0"/>
                <a:ea typeface="宋体" panose="02010600030101010101" pitchFamily="2" charset="-122"/>
                <a:cs typeface="新宋体" panose="02010609030101010101" charset="-122"/>
              </a:rPr>
              <a:t>基本</a:t>
            </a:r>
          </a:p>
          <a:p>
            <a:pPr marL="469900" defTabSz="0">
              <a:lnSpc>
                <a:spcPct val="97000"/>
              </a:lnSpc>
              <a:spcBef>
                <a:spcPts val="1505"/>
              </a:spcBef>
              <a:tabLst>
                <a:tab pos="791845" algn="l"/>
              </a:tabLst>
            </a:pPr>
            <a:r>
              <a:rPr sz="2800" spc="55" dirty="0">
                <a:solidFill>
                  <a:srgbClr val="EE2B0A"/>
                </a:solidFill>
                <a:latin typeface="Times New Roman" panose="02020603050405020304" charset="0"/>
                <a:ea typeface="宋体" panose="02010600030101010101" pitchFamily="2" charset="-122"/>
                <a:cs typeface="Segoe UI Symbol" panose="020B0502040204020203"/>
              </a:rPr>
              <a:t>✓	</a:t>
            </a:r>
            <a:r>
              <a:rPr sz="2800" b="1" spc="-10" dirty="0">
                <a:solidFill>
                  <a:srgbClr val="EE2B0A"/>
                </a:solidFill>
                <a:latin typeface="Times New Roman" panose="02020603050405020304" charset="0"/>
                <a:ea typeface="宋体" panose="02010600030101010101" pitchFamily="2" charset="-122"/>
                <a:cs typeface="新宋体" panose="02010609030101010101" charset="-122"/>
              </a:rPr>
              <a:t>点运算</a:t>
            </a:r>
          </a:p>
          <a:p>
            <a:pPr marL="469900" defTabSz="0">
              <a:lnSpc>
                <a:spcPct val="97000"/>
              </a:lnSpc>
              <a:spcBef>
                <a:spcPts val="1430"/>
              </a:spcBef>
              <a:tabLst>
                <a:tab pos="791845" algn="l"/>
              </a:tabLst>
            </a:pPr>
            <a:r>
              <a:rPr sz="2800" spc="55" dirty="0">
                <a:solidFill>
                  <a:srgbClr val="EE2B0A"/>
                </a:solidFill>
                <a:latin typeface="Times New Roman" panose="02020603050405020304" charset="0"/>
                <a:ea typeface="宋体" panose="02010600030101010101" pitchFamily="2" charset="-122"/>
                <a:cs typeface="Segoe UI Symbol" panose="020B0502040204020203"/>
              </a:rPr>
              <a:t>✓	</a:t>
            </a:r>
            <a:r>
              <a:rPr sz="2800" b="1" spc="-10" dirty="0">
                <a:solidFill>
                  <a:srgbClr val="EE2B0A"/>
                </a:solidFill>
                <a:latin typeface="Times New Roman" panose="02020603050405020304" charset="0"/>
                <a:ea typeface="宋体" panose="02010600030101010101" pitchFamily="2" charset="-122"/>
                <a:cs typeface="新宋体" panose="02010609030101010101" charset="-122"/>
              </a:rPr>
              <a:t>代数运算</a:t>
            </a:r>
          </a:p>
          <a:p>
            <a:pPr marL="469900" defTabSz="0">
              <a:lnSpc>
                <a:spcPct val="97000"/>
              </a:lnSpc>
              <a:spcBef>
                <a:spcPts val="1425"/>
              </a:spcBef>
              <a:tabLst>
                <a:tab pos="791845" algn="l"/>
              </a:tabLst>
            </a:pPr>
            <a:r>
              <a:rPr sz="2800" spc="55" dirty="0">
                <a:solidFill>
                  <a:srgbClr val="EE2B0A"/>
                </a:solidFill>
                <a:latin typeface="Times New Roman" panose="02020603050405020304" charset="0"/>
                <a:ea typeface="宋体" panose="02010600030101010101" pitchFamily="2" charset="-122"/>
                <a:cs typeface="Segoe UI Symbol" panose="020B0502040204020203"/>
              </a:rPr>
              <a:t>✓	</a:t>
            </a:r>
            <a:r>
              <a:rPr sz="2800" b="1" spc="-10" dirty="0">
                <a:solidFill>
                  <a:srgbClr val="EE2B0A"/>
                </a:solidFill>
                <a:latin typeface="Times New Roman" panose="02020603050405020304" charset="0"/>
                <a:ea typeface="宋体" panose="02010600030101010101" pitchFamily="2" charset="-122"/>
                <a:cs typeface="新宋体" panose="02010609030101010101" charset="-122"/>
              </a:rPr>
              <a:t>直方图运算</a:t>
            </a:r>
          </a:p>
          <a:p>
            <a:pPr marL="469900" defTabSz="0">
              <a:lnSpc>
                <a:spcPct val="97000"/>
              </a:lnSpc>
              <a:spcBef>
                <a:spcPts val="1270"/>
              </a:spcBef>
              <a:tabLst>
                <a:tab pos="791845" algn="l"/>
              </a:tabLst>
            </a:pPr>
            <a:r>
              <a:rPr sz="2800" spc="55" dirty="0">
                <a:solidFill>
                  <a:srgbClr val="EE2B0A"/>
                </a:solidFill>
                <a:latin typeface="Times New Roman" panose="02020603050405020304" charset="0"/>
                <a:ea typeface="宋体" panose="02010600030101010101" pitchFamily="2" charset="-122"/>
                <a:cs typeface="Segoe UI Symbol" panose="020B0502040204020203"/>
              </a:rPr>
              <a:t>✓	</a:t>
            </a:r>
            <a:r>
              <a:rPr sz="2800" b="1" spc="-10" dirty="0">
                <a:solidFill>
                  <a:srgbClr val="EE2B0A"/>
                </a:solidFill>
                <a:latin typeface="Times New Roman" panose="02020603050405020304" charset="0"/>
                <a:ea typeface="宋体" panose="02010600030101010101" pitchFamily="2" charset="-122"/>
                <a:cs typeface="新宋体" panose="02010609030101010101" charset="-122"/>
              </a:rPr>
              <a:t>应用实例</a:t>
            </a:r>
            <a:r>
              <a:rPr sz="2800" b="1" spc="-10" dirty="0">
                <a:solidFill>
                  <a:srgbClr val="EE2B0A"/>
                </a:solidFill>
                <a:latin typeface="Times New Roman" panose="02020603050405020304" charset="0"/>
                <a:ea typeface="宋体" panose="02010600030101010101" pitchFamily="2" charset="-122"/>
                <a:cs typeface="Times New Roman" panose="02020603050405020304"/>
              </a:rPr>
              <a:t>——</a:t>
            </a:r>
            <a:r>
              <a:rPr sz="2800" b="1" spc="-10" dirty="0">
                <a:solidFill>
                  <a:srgbClr val="EE2B0A"/>
                </a:solidFill>
                <a:latin typeface="Times New Roman" panose="02020603050405020304" charset="0"/>
                <a:ea typeface="宋体" panose="02010600030101010101" pitchFamily="2" charset="-122"/>
                <a:cs typeface="新宋体" panose="02010609030101010101" charset="-122"/>
              </a:rPr>
              <a:t>镜头边界的检测(补充知识)</a:t>
            </a:r>
          </a:p>
          <a:p>
            <a:pPr marL="12700" defTabSz="0">
              <a:lnSpc>
                <a:spcPct val="97000"/>
              </a:lnSpc>
              <a:spcBef>
                <a:spcPts val="1860"/>
              </a:spcBef>
              <a:tabLst>
                <a:tab pos="379095" algn="l"/>
              </a:tabLst>
            </a:pPr>
            <a:r>
              <a:rPr sz="2800" spc="675" dirty="0">
                <a:solidFill>
                  <a:srgbClr val="EE2B0A"/>
                </a:solidFill>
                <a:latin typeface="Times New Roman" panose="02020603050405020304" charset="0"/>
                <a:ea typeface="宋体" panose="02010600030101010101" pitchFamily="2" charset="-122"/>
                <a:cs typeface="Segoe UI Symbol" panose="020B0502040204020203"/>
              </a:rPr>
              <a:t>•	</a:t>
            </a:r>
            <a:r>
              <a:rPr sz="2800" b="1" spc="-15" dirty="0">
                <a:latin typeface="Times New Roman" panose="02020603050405020304" charset="0"/>
                <a:ea typeface="宋体" panose="02010600030101010101" pitchFamily="2" charset="-122"/>
                <a:cs typeface="新宋体" panose="02010609030101010101" charset="-122"/>
              </a:rPr>
              <a:t>空间滤波器</a:t>
            </a:r>
          </a:p>
          <a:p>
            <a:pPr marL="469900" defTabSz="0">
              <a:lnSpc>
                <a:spcPct val="97000"/>
              </a:lnSpc>
              <a:spcBef>
                <a:spcPts val="1425"/>
              </a:spcBef>
              <a:tabLst>
                <a:tab pos="791845" algn="l"/>
              </a:tabLst>
            </a:pPr>
            <a:r>
              <a:rPr sz="2800" spc="55" dirty="0">
                <a:solidFill>
                  <a:srgbClr val="EE2B0A"/>
                </a:solidFill>
                <a:latin typeface="Times New Roman" panose="02020603050405020304" charset="0"/>
                <a:ea typeface="宋体" panose="02010600030101010101" pitchFamily="2" charset="-122"/>
                <a:cs typeface="Segoe UI Symbol" panose="020B0502040204020203"/>
              </a:rPr>
              <a:t>✓	</a:t>
            </a:r>
            <a:r>
              <a:rPr sz="2800" b="1" spc="-10" dirty="0">
                <a:latin typeface="Times New Roman" panose="02020603050405020304" charset="0"/>
                <a:ea typeface="宋体" panose="02010600030101010101" pitchFamily="2" charset="-122"/>
                <a:cs typeface="新宋体" panose="02010609030101010101" charset="-122"/>
              </a:rPr>
              <a:t>平滑空间滤波器</a:t>
            </a:r>
          </a:p>
          <a:p>
            <a:pPr marL="469900" defTabSz="0">
              <a:lnSpc>
                <a:spcPct val="97000"/>
              </a:lnSpc>
              <a:spcBef>
                <a:spcPts val="1425"/>
              </a:spcBef>
              <a:tabLst>
                <a:tab pos="791845" algn="l"/>
              </a:tabLst>
            </a:pPr>
            <a:r>
              <a:rPr sz="2800" spc="55" dirty="0">
                <a:solidFill>
                  <a:srgbClr val="EE2B0A"/>
                </a:solidFill>
                <a:latin typeface="Times New Roman" panose="02020603050405020304" charset="0"/>
                <a:ea typeface="宋体" panose="02010600030101010101" pitchFamily="2" charset="-122"/>
                <a:cs typeface="Segoe UI Symbol" panose="020B0502040204020203"/>
              </a:rPr>
              <a:t>✓	</a:t>
            </a:r>
            <a:r>
              <a:rPr sz="2800" b="1" spc="-10" dirty="0">
                <a:latin typeface="Times New Roman" panose="02020603050405020304" charset="0"/>
                <a:ea typeface="宋体" panose="02010600030101010101" pitchFamily="2" charset="-122"/>
                <a:cs typeface="新宋体" panose="02010609030101010101" charset="-122"/>
              </a:rPr>
              <a:t>锐化空间滤波器</a:t>
            </a:r>
          </a:p>
        </p:txBody>
      </p:sp>
      <p:sp>
        <p:nvSpPr>
          <p:cNvPr id="9"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41300" y="1312545"/>
            <a:ext cx="5482590" cy="487680"/>
          </a:xfrm>
          <a:prstGeom prst="rect">
            <a:avLst/>
          </a:prstGeom>
          <a:noFill/>
          <a:ln w="9525">
            <a:noFill/>
          </a:ln>
        </p:spPr>
        <p:txBody>
          <a:bodyPr vert="horz" wrap="square" lIns="0" tIns="0" rIns="0" bIns="0" rtlCol="0" anchor="ctr">
            <a:spAutoFit/>
          </a:bodyPr>
          <a:lstStyle/>
          <a:p>
            <a:pPr marL="12700" lvl="0" algn="l" defTabSz="914400" fontAlgn="auto"/>
            <a:r>
              <a:rPr spc="-15" dirty="0">
                <a:latin typeface="Times New Roman" panose="02020603050405020304" charset="0"/>
                <a:ea typeface="+mn-ea"/>
                <a:sym typeface="+mn-ea"/>
              </a:rPr>
              <a:t>点运算——5</a:t>
            </a:r>
            <a:r>
              <a:rPr lang="en-US" spc="-15" dirty="0">
                <a:latin typeface="Times New Roman" panose="02020603050405020304" charset="0"/>
                <a:ea typeface="+mn-ea"/>
                <a:sym typeface="+mn-ea"/>
              </a:rPr>
              <a:t>.</a:t>
            </a:r>
            <a:r>
              <a:rPr spc="-15" dirty="0">
                <a:latin typeface="Times New Roman" panose="02020603050405020304" charset="0"/>
                <a:ea typeface="+mn-ea"/>
                <a:sym typeface="+mn-ea"/>
              </a:rPr>
              <a:t>灰度级切片</a:t>
            </a:r>
          </a:p>
        </p:txBody>
      </p:sp>
      <p:sp>
        <p:nvSpPr>
          <p:cNvPr id="5" name="object 5"/>
          <p:cNvSpPr/>
          <p:nvPr/>
        </p:nvSpPr>
        <p:spPr>
          <a:xfrm>
            <a:off x="2222500" y="2333625"/>
            <a:ext cx="6624828" cy="4876800"/>
          </a:xfrm>
          <a:prstGeom prst="rect">
            <a:avLst/>
          </a:prstGeom>
          <a:blipFill>
            <a:blip r:embed="rId2" cstate="print"/>
            <a:stretch>
              <a:fillRect/>
            </a:stretch>
          </a:blipFill>
        </p:spPr>
        <p:txBody>
          <a:bodyPr wrap="square" lIns="0" tIns="0" rIns="0" bIns="0" rtlCol="0"/>
          <a:lstStyle/>
          <a:p>
            <a:endParaRPr/>
          </a:p>
        </p:txBody>
      </p:sp>
      <p:grpSp>
        <p:nvGrpSpPr>
          <p:cNvPr id="3" name="组合 2"/>
          <p:cNvGrpSpPr/>
          <p:nvPr/>
        </p:nvGrpSpPr>
        <p:grpSpPr>
          <a:xfrm>
            <a:off x="1155700" y="1952625"/>
            <a:ext cx="8686800" cy="346075"/>
            <a:chOff x="2887" y="2580"/>
            <a:chExt cx="10611" cy="545"/>
          </a:xfrm>
        </p:grpSpPr>
        <p:sp>
          <p:nvSpPr>
            <p:cNvPr id="6" name="object 6"/>
            <p:cNvSpPr txBox="1"/>
            <p:nvPr/>
          </p:nvSpPr>
          <p:spPr>
            <a:xfrm>
              <a:off x="8658" y="2587"/>
              <a:ext cx="4840" cy="470"/>
            </a:xfrm>
            <a:prstGeom prst="rect">
              <a:avLst/>
            </a:prstGeom>
          </p:spPr>
          <p:txBody>
            <a:bodyPr vert="horz" wrap="square" lIns="0" tIns="0" rIns="0" bIns="0" rtlCol="0">
              <a:spAutoFit/>
            </a:bodyPr>
            <a:lstStyle/>
            <a:p>
              <a:pPr marL="12700" marR="5080">
                <a:lnSpc>
                  <a:spcPct val="125000"/>
                </a:lnSpc>
                <a:spcBef>
                  <a:spcPts val="0"/>
                </a:spcBef>
                <a:spcAft>
                  <a:spcPts val="0"/>
                </a:spcAft>
              </a:pPr>
              <a:r>
                <a:rPr spc="-10" dirty="0">
                  <a:latin typeface="新宋体" panose="02010609030101010101" charset="-122"/>
                  <a:cs typeface="新宋体" panose="02010609030101010101" charset="-122"/>
                </a:rPr>
                <a:t>关心范围指定较高值， 其它保持不变</a:t>
              </a:r>
              <a:endParaRPr>
                <a:latin typeface="新宋体" panose="02010609030101010101" charset="-122"/>
                <a:cs typeface="新宋体" panose="02010609030101010101" charset="-122"/>
              </a:endParaRPr>
            </a:p>
          </p:txBody>
        </p:sp>
        <p:sp>
          <p:nvSpPr>
            <p:cNvPr id="9" name="object 9"/>
            <p:cNvSpPr txBox="1"/>
            <p:nvPr/>
          </p:nvSpPr>
          <p:spPr>
            <a:xfrm>
              <a:off x="2887" y="2580"/>
              <a:ext cx="5119" cy="545"/>
            </a:xfrm>
            <a:prstGeom prst="rect">
              <a:avLst/>
            </a:prstGeom>
          </p:spPr>
          <p:txBody>
            <a:bodyPr vert="horz" wrap="square" lIns="0" tIns="0" rIns="0" bIns="0" rtlCol="0">
              <a:spAutoFit/>
            </a:bodyPr>
            <a:lstStyle/>
            <a:p>
              <a:pPr marL="12700" marR="5080">
                <a:lnSpc>
                  <a:spcPct val="125000"/>
                </a:lnSpc>
                <a:spcBef>
                  <a:spcPts val="0"/>
                </a:spcBef>
                <a:spcAft>
                  <a:spcPts val="0"/>
                </a:spcAft>
              </a:pPr>
              <a:r>
                <a:rPr dirty="0"/>
                <a:t>关心范围指定较高值</a:t>
              </a:r>
              <a:r>
                <a:rPr/>
                <a:t>， </a:t>
              </a:r>
              <a:r>
                <a:rPr smtClean="0"/>
                <a:t>其它指定较低值</a:t>
              </a:r>
              <a:endParaRPr/>
            </a:p>
          </p:txBody>
        </p:sp>
      </p:grpSp>
      <p:sp>
        <p:nvSpPr>
          <p:cNvPr id="18"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556139" y="1833371"/>
            <a:ext cx="3446526" cy="5138928"/>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
        <p:nvSpPr>
          <p:cNvPr id="6" name="object 6"/>
          <p:cNvSpPr txBox="1"/>
          <p:nvPr/>
        </p:nvSpPr>
        <p:spPr>
          <a:xfrm>
            <a:off x="2789047" y="2515870"/>
            <a:ext cx="534670" cy="302895"/>
          </a:xfrm>
          <a:prstGeom prst="rect">
            <a:avLst/>
          </a:prstGeom>
        </p:spPr>
        <p:txBody>
          <a:bodyPr vert="horz" wrap="square" lIns="0" tIns="0" rIns="0" bIns="0" rtlCol="0">
            <a:spAutoFit/>
          </a:bodyPr>
          <a:lstStyle/>
          <a:p>
            <a:pPr marL="12700">
              <a:lnSpc>
                <a:spcPts val="2380"/>
              </a:lnSpc>
            </a:pPr>
            <a:r>
              <a:rPr sz="2000" b="1" spc="-5" dirty="0">
                <a:solidFill>
                  <a:srgbClr val="EE2B0A"/>
                </a:solidFill>
                <a:latin typeface="Times New Roman" panose="02020603050405020304" charset="0"/>
                <a:cs typeface="新宋体" panose="02010609030101010101" charset="-122"/>
              </a:rPr>
              <a:t>原图</a:t>
            </a:r>
          </a:p>
        </p:txBody>
      </p:sp>
      <p:sp>
        <p:nvSpPr>
          <p:cNvPr id="7" name="object 7"/>
          <p:cNvSpPr txBox="1"/>
          <p:nvPr/>
        </p:nvSpPr>
        <p:spPr>
          <a:xfrm>
            <a:off x="7034148" y="2536444"/>
            <a:ext cx="659765" cy="307777"/>
          </a:xfrm>
          <a:prstGeom prst="rect">
            <a:avLst/>
          </a:prstGeom>
        </p:spPr>
        <p:txBody>
          <a:bodyPr vert="horz" wrap="square" lIns="0" tIns="0" rIns="0" bIns="0" rtlCol="0">
            <a:spAutoFit/>
          </a:bodyPr>
          <a:lstStyle/>
          <a:p>
            <a:pPr marL="12700">
              <a:lnSpc>
                <a:spcPts val="2380"/>
              </a:lnSpc>
            </a:pPr>
            <a:r>
              <a:rPr sz="2000" b="1" spc="-10">
                <a:solidFill>
                  <a:srgbClr val="EE2B0A"/>
                </a:solidFill>
                <a:latin typeface="Times New Roman" panose="02020603050405020304" charset="0"/>
                <a:cs typeface="新宋体" panose="02010609030101010101" charset="-122"/>
              </a:rPr>
              <a:t>3</a:t>
            </a:r>
            <a:r>
              <a:rPr sz="2000" b="1" spc="-5">
                <a:solidFill>
                  <a:srgbClr val="EE2B0A"/>
                </a:solidFill>
                <a:latin typeface="Times New Roman" panose="02020603050405020304" charset="0"/>
                <a:cs typeface="新宋体" panose="02010609030101010101" charset="-122"/>
              </a:rPr>
              <a:t> </a:t>
            </a:r>
            <a:r>
              <a:rPr lang="en-US" altLang="zh-CN" sz="2000" b="1" spc="-10">
                <a:solidFill>
                  <a:srgbClr val="EE2B0A"/>
                </a:solidFill>
                <a:latin typeface="Times New Roman" panose="02020603050405020304" charset="0"/>
                <a:cs typeface="新宋体" panose="02010609030101010101" charset="-122"/>
              </a:rPr>
              <a:t>×</a:t>
            </a:r>
            <a:r>
              <a:rPr sz="2000" b="1" spc="-15" smtClean="0">
                <a:solidFill>
                  <a:srgbClr val="EE2B0A"/>
                </a:solidFill>
                <a:latin typeface="Times New Roman" panose="02020603050405020304" charset="0"/>
                <a:cs typeface="新宋体" panose="02010609030101010101" charset="-122"/>
              </a:rPr>
              <a:t> </a:t>
            </a:r>
            <a:r>
              <a:rPr sz="2000" b="1" spc="-10" dirty="0">
                <a:solidFill>
                  <a:srgbClr val="EE2B0A"/>
                </a:solidFill>
                <a:latin typeface="Times New Roman" panose="02020603050405020304" charset="0"/>
                <a:cs typeface="新宋体" panose="02010609030101010101" charset="-122"/>
              </a:rPr>
              <a:t>3</a:t>
            </a:r>
            <a:endParaRPr sz="2000">
              <a:latin typeface="Times New Roman" panose="02020603050405020304" charset="0"/>
              <a:cs typeface="新宋体" panose="02010609030101010101" charset="-122"/>
            </a:endParaRPr>
          </a:p>
        </p:txBody>
      </p:sp>
      <p:sp>
        <p:nvSpPr>
          <p:cNvPr id="8" name="object 8"/>
          <p:cNvSpPr txBox="1"/>
          <p:nvPr/>
        </p:nvSpPr>
        <p:spPr>
          <a:xfrm>
            <a:off x="2762389" y="4227334"/>
            <a:ext cx="659765" cy="307777"/>
          </a:xfrm>
          <a:prstGeom prst="rect">
            <a:avLst/>
          </a:prstGeom>
        </p:spPr>
        <p:txBody>
          <a:bodyPr vert="horz" wrap="square" lIns="0" tIns="0" rIns="0" bIns="0" rtlCol="0">
            <a:spAutoFit/>
          </a:bodyPr>
          <a:lstStyle/>
          <a:p>
            <a:pPr marL="12700">
              <a:lnSpc>
                <a:spcPts val="2380"/>
              </a:lnSpc>
            </a:pPr>
            <a:r>
              <a:rPr sz="2000" b="1" spc="-10">
                <a:solidFill>
                  <a:srgbClr val="EE2B0A"/>
                </a:solidFill>
                <a:latin typeface="Times New Roman" panose="02020603050405020304" charset="0"/>
                <a:cs typeface="新宋体" panose="02010609030101010101" charset="-122"/>
              </a:rPr>
              <a:t>5</a:t>
            </a:r>
            <a:r>
              <a:rPr sz="2000" b="1" spc="-5">
                <a:solidFill>
                  <a:srgbClr val="EE2B0A"/>
                </a:solidFill>
                <a:latin typeface="Times New Roman" panose="02020603050405020304" charset="0"/>
                <a:cs typeface="新宋体" panose="02010609030101010101" charset="-122"/>
              </a:rPr>
              <a:t> </a:t>
            </a:r>
            <a:r>
              <a:rPr lang="en-US" altLang="zh-CN" sz="2000" b="1" spc="-10" smtClean="0">
                <a:solidFill>
                  <a:srgbClr val="EE2B0A"/>
                </a:solidFill>
                <a:latin typeface="Times New Roman" panose="02020603050405020304" charset="0"/>
                <a:cs typeface="新宋体" panose="02010609030101010101" charset="-122"/>
              </a:rPr>
              <a:t>×</a:t>
            </a:r>
            <a:r>
              <a:rPr sz="2000" b="1" spc="-15" smtClean="0">
                <a:solidFill>
                  <a:srgbClr val="EE2B0A"/>
                </a:solidFill>
                <a:latin typeface="Times New Roman" panose="02020603050405020304" charset="0"/>
                <a:cs typeface="新宋体" panose="02010609030101010101" charset="-122"/>
              </a:rPr>
              <a:t> </a:t>
            </a:r>
            <a:r>
              <a:rPr sz="2000" b="1" spc="-10" dirty="0">
                <a:solidFill>
                  <a:srgbClr val="EE2B0A"/>
                </a:solidFill>
                <a:latin typeface="Times New Roman" panose="02020603050405020304" charset="0"/>
                <a:cs typeface="新宋体" panose="02010609030101010101" charset="-122"/>
              </a:rPr>
              <a:t>5</a:t>
            </a:r>
            <a:endParaRPr sz="2000">
              <a:latin typeface="Times New Roman" panose="02020603050405020304" charset="0"/>
              <a:cs typeface="新宋体" panose="02010609030101010101" charset="-122"/>
            </a:endParaRPr>
          </a:p>
        </p:txBody>
      </p:sp>
      <p:sp>
        <p:nvSpPr>
          <p:cNvPr id="9" name="object 9"/>
          <p:cNvSpPr txBox="1"/>
          <p:nvPr/>
        </p:nvSpPr>
        <p:spPr>
          <a:xfrm>
            <a:off x="7054731" y="4227334"/>
            <a:ext cx="659765" cy="307777"/>
          </a:xfrm>
          <a:prstGeom prst="rect">
            <a:avLst/>
          </a:prstGeom>
        </p:spPr>
        <p:txBody>
          <a:bodyPr vert="horz" wrap="square" lIns="0" tIns="0" rIns="0" bIns="0" rtlCol="0">
            <a:spAutoFit/>
          </a:bodyPr>
          <a:lstStyle/>
          <a:p>
            <a:pPr marL="12700">
              <a:lnSpc>
                <a:spcPts val="2380"/>
              </a:lnSpc>
            </a:pPr>
            <a:r>
              <a:rPr sz="2000" b="1" spc="-10">
                <a:solidFill>
                  <a:srgbClr val="EE2B0A"/>
                </a:solidFill>
                <a:latin typeface="Times New Roman" panose="02020603050405020304" charset="0"/>
                <a:cs typeface="新宋体" panose="02010609030101010101" charset="-122"/>
              </a:rPr>
              <a:t>9</a:t>
            </a:r>
            <a:r>
              <a:rPr sz="2000" b="1" spc="-5">
                <a:solidFill>
                  <a:srgbClr val="EE2B0A"/>
                </a:solidFill>
                <a:latin typeface="Times New Roman" panose="02020603050405020304" charset="0"/>
                <a:cs typeface="新宋体" panose="02010609030101010101" charset="-122"/>
              </a:rPr>
              <a:t> </a:t>
            </a:r>
            <a:r>
              <a:rPr lang="en-US" altLang="zh-CN" sz="2000" b="1" spc="-10">
                <a:solidFill>
                  <a:srgbClr val="EE2B0A"/>
                </a:solidFill>
                <a:latin typeface="Times New Roman" panose="02020603050405020304" charset="0"/>
                <a:cs typeface="新宋体" panose="02010609030101010101" charset="-122"/>
              </a:rPr>
              <a:t>×</a:t>
            </a:r>
            <a:r>
              <a:rPr sz="2000" b="1" spc="-15" smtClean="0">
                <a:solidFill>
                  <a:srgbClr val="EE2B0A"/>
                </a:solidFill>
                <a:latin typeface="Times New Roman" panose="02020603050405020304" charset="0"/>
                <a:cs typeface="新宋体" panose="02010609030101010101" charset="-122"/>
              </a:rPr>
              <a:t> </a:t>
            </a:r>
            <a:r>
              <a:rPr sz="2000" b="1" spc="-10" dirty="0">
                <a:solidFill>
                  <a:srgbClr val="EE2B0A"/>
                </a:solidFill>
                <a:latin typeface="Times New Roman" panose="02020603050405020304" charset="0"/>
                <a:cs typeface="新宋体" panose="02010609030101010101" charset="-122"/>
              </a:rPr>
              <a:t>9</a:t>
            </a:r>
            <a:endParaRPr sz="2000">
              <a:latin typeface="Times New Roman" panose="02020603050405020304" charset="0"/>
              <a:cs typeface="新宋体" panose="02010609030101010101" charset="-122"/>
            </a:endParaRPr>
          </a:p>
        </p:txBody>
      </p:sp>
      <p:sp>
        <p:nvSpPr>
          <p:cNvPr id="10" name="object 10"/>
          <p:cNvSpPr txBox="1"/>
          <p:nvPr/>
        </p:nvSpPr>
        <p:spPr>
          <a:xfrm>
            <a:off x="2624467" y="5956312"/>
            <a:ext cx="914400" cy="307777"/>
          </a:xfrm>
          <a:prstGeom prst="rect">
            <a:avLst/>
          </a:prstGeom>
        </p:spPr>
        <p:txBody>
          <a:bodyPr vert="horz" wrap="square" lIns="0" tIns="0" rIns="0" bIns="0" rtlCol="0">
            <a:spAutoFit/>
          </a:bodyPr>
          <a:lstStyle/>
          <a:p>
            <a:pPr marL="12700">
              <a:lnSpc>
                <a:spcPts val="2380"/>
              </a:lnSpc>
            </a:pPr>
            <a:r>
              <a:rPr sz="2000" b="1" spc="-10">
                <a:solidFill>
                  <a:srgbClr val="EE2B0A"/>
                </a:solidFill>
                <a:latin typeface="Times New Roman" panose="02020603050405020304" charset="0"/>
                <a:cs typeface="新宋体" panose="02010609030101010101" charset="-122"/>
              </a:rPr>
              <a:t>15 </a:t>
            </a:r>
            <a:r>
              <a:rPr lang="en-US" altLang="zh-CN" sz="2000" b="1" spc="-10" smtClean="0">
                <a:solidFill>
                  <a:srgbClr val="EE2B0A"/>
                </a:solidFill>
                <a:latin typeface="Times New Roman" panose="02020603050405020304" charset="0"/>
                <a:cs typeface="新宋体" panose="02010609030101010101" charset="-122"/>
              </a:rPr>
              <a:t>×</a:t>
            </a:r>
            <a:r>
              <a:rPr sz="2000" b="1" spc="-10" smtClean="0">
                <a:solidFill>
                  <a:srgbClr val="EE2B0A"/>
                </a:solidFill>
                <a:latin typeface="Times New Roman" panose="02020603050405020304" charset="0"/>
                <a:cs typeface="新宋体" panose="02010609030101010101" charset="-122"/>
              </a:rPr>
              <a:t>15</a:t>
            </a:r>
            <a:endParaRPr sz="2000" b="1" spc="-10" dirty="0">
              <a:solidFill>
                <a:srgbClr val="EE2B0A"/>
              </a:solidFill>
              <a:latin typeface="Times New Roman" panose="02020603050405020304" charset="0"/>
              <a:cs typeface="新宋体" panose="02010609030101010101" charset="-122"/>
            </a:endParaRPr>
          </a:p>
        </p:txBody>
      </p:sp>
      <p:sp>
        <p:nvSpPr>
          <p:cNvPr id="11" name="object 11"/>
          <p:cNvSpPr txBox="1"/>
          <p:nvPr/>
        </p:nvSpPr>
        <p:spPr>
          <a:xfrm>
            <a:off x="7082180" y="5919749"/>
            <a:ext cx="914400" cy="307777"/>
          </a:xfrm>
          <a:prstGeom prst="rect">
            <a:avLst/>
          </a:prstGeom>
        </p:spPr>
        <p:txBody>
          <a:bodyPr vert="horz" wrap="square" lIns="0" tIns="0" rIns="0" bIns="0" rtlCol="0">
            <a:spAutoFit/>
          </a:bodyPr>
          <a:lstStyle/>
          <a:p>
            <a:pPr marL="12700">
              <a:lnSpc>
                <a:spcPts val="2380"/>
              </a:lnSpc>
            </a:pPr>
            <a:r>
              <a:rPr sz="2000" b="1" spc="-10">
                <a:solidFill>
                  <a:srgbClr val="EE2B0A"/>
                </a:solidFill>
                <a:latin typeface="Times New Roman" panose="02020603050405020304" charset="0"/>
                <a:cs typeface="新宋体" panose="02010609030101010101" charset="-122"/>
              </a:rPr>
              <a:t>35 </a:t>
            </a:r>
            <a:r>
              <a:rPr lang="en-US" altLang="zh-CN" sz="2000" b="1" spc="-10">
                <a:solidFill>
                  <a:srgbClr val="EE2B0A"/>
                </a:solidFill>
                <a:latin typeface="Times New Roman" panose="02020603050405020304" charset="0"/>
                <a:cs typeface="新宋体" panose="02010609030101010101" charset="-122"/>
              </a:rPr>
              <a:t>×</a:t>
            </a:r>
            <a:r>
              <a:rPr sz="2000" b="1" spc="-10" smtClean="0">
                <a:solidFill>
                  <a:srgbClr val="EE2B0A"/>
                </a:solidFill>
                <a:latin typeface="Times New Roman" panose="02020603050405020304" charset="0"/>
                <a:cs typeface="新宋体" panose="02010609030101010101" charset="-122"/>
              </a:rPr>
              <a:t> </a:t>
            </a:r>
            <a:r>
              <a:rPr sz="2000" b="1" spc="-10" dirty="0">
                <a:solidFill>
                  <a:srgbClr val="EE2B0A"/>
                </a:solidFill>
                <a:latin typeface="Times New Roman" panose="02020603050405020304" charset="0"/>
                <a:cs typeface="新宋体" panose="02010609030101010101" charset="-122"/>
              </a:rPr>
              <a:t>35</a:t>
            </a:r>
          </a:p>
        </p:txBody>
      </p:sp>
      <p:sp>
        <p:nvSpPr>
          <p:cNvPr id="13"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2" name="object 4"/>
          <p:cNvSpPr txBox="1"/>
          <p:nvPr/>
        </p:nvSpPr>
        <p:spPr>
          <a:xfrm>
            <a:off x="850900" y="1647825"/>
            <a:ext cx="9220200" cy="480453"/>
          </a:xfrm>
          <a:prstGeom prst="rect">
            <a:avLst/>
          </a:prstGeom>
        </p:spPr>
        <p:txBody>
          <a:bodyPr vert="horz" wrap="square" lIns="0" tIns="0" rIns="0" bIns="0" rtlCol="0">
            <a:spAutoFit/>
          </a:bodyPr>
          <a:lstStyle/>
          <a:p>
            <a:pPr>
              <a:lnSpc>
                <a:spcPct val="120000"/>
              </a:lnSpc>
              <a:buFont typeface="+mj-ea"/>
              <a:buAutoNum type="circleNumDbPlain"/>
            </a:pPr>
            <a:r>
              <a:rPr sz="3000" spc="-15" dirty="0" err="1" smtClean="0">
                <a:latin typeface="新宋体" panose="02010609030101010101" charset="-122"/>
                <a:cs typeface="新宋体" panose="02010609030101010101" charset="-122"/>
              </a:rPr>
              <a:t>线性滤波器</a:t>
            </a:r>
            <a:endParaRPr sz="3000" dirty="0">
              <a:latin typeface="新宋体" panose="02010609030101010101" charset="-122"/>
              <a:cs typeface="新宋体" panose="02010609030101010101"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796032" y="3515742"/>
            <a:ext cx="534670" cy="302260"/>
          </a:xfrm>
          <a:prstGeom prst="rect">
            <a:avLst/>
          </a:prstGeom>
        </p:spPr>
        <p:txBody>
          <a:bodyPr vert="horz" wrap="square" lIns="0" tIns="0" rIns="0" bIns="0" rtlCol="0">
            <a:spAutoFit/>
          </a:bodyPr>
          <a:lstStyle/>
          <a:p>
            <a:pPr marL="12700">
              <a:lnSpc>
                <a:spcPts val="2380"/>
              </a:lnSpc>
            </a:pPr>
            <a:r>
              <a:rPr b="1" spc="-5" dirty="0">
                <a:solidFill>
                  <a:srgbClr val="EE2B0A"/>
                </a:solidFill>
                <a:latin typeface="Times New Roman" panose="02020603050405020304" charset="0"/>
                <a:cs typeface="新宋体" panose="02010609030101010101" charset="-122"/>
              </a:rPr>
              <a:t>原图</a:t>
            </a:r>
          </a:p>
        </p:txBody>
      </p:sp>
      <p:sp>
        <p:nvSpPr>
          <p:cNvPr id="6" name="object 6"/>
          <p:cNvSpPr/>
          <p:nvPr/>
        </p:nvSpPr>
        <p:spPr>
          <a:xfrm>
            <a:off x="1829435" y="3818002"/>
            <a:ext cx="7559802" cy="3240023"/>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5152136" y="3536316"/>
            <a:ext cx="914400" cy="282129"/>
          </a:xfrm>
          <a:prstGeom prst="rect">
            <a:avLst/>
          </a:prstGeom>
        </p:spPr>
        <p:txBody>
          <a:bodyPr vert="horz" wrap="square" lIns="0" tIns="0" rIns="0" bIns="0" rtlCol="0">
            <a:spAutoFit/>
          </a:bodyPr>
          <a:lstStyle/>
          <a:p>
            <a:pPr marL="12700">
              <a:lnSpc>
                <a:spcPts val="2380"/>
              </a:lnSpc>
            </a:pPr>
            <a:r>
              <a:rPr b="1" spc="-10" dirty="0">
                <a:solidFill>
                  <a:srgbClr val="EE2B0A"/>
                </a:solidFill>
                <a:latin typeface="Times New Roman" panose="02020603050405020304" charset="0"/>
                <a:cs typeface="新宋体" panose="02010609030101010101" charset="-122"/>
              </a:rPr>
              <a:t>15 </a:t>
            </a:r>
            <a:r>
              <a:rPr lang="en-US" altLang="zh-CN" b="1" spc="-10" dirty="0" smtClean="0">
                <a:solidFill>
                  <a:srgbClr val="EE2B0A"/>
                </a:solidFill>
                <a:latin typeface="Times New Roman" panose="02020603050405020304" charset="0"/>
                <a:cs typeface="新宋体" panose="02010609030101010101" charset="-122"/>
              </a:rPr>
              <a:t>×</a:t>
            </a:r>
            <a:r>
              <a:rPr b="1" spc="-10" dirty="0" smtClean="0">
                <a:solidFill>
                  <a:srgbClr val="EE2B0A"/>
                </a:solidFill>
                <a:latin typeface="Times New Roman" panose="02020603050405020304" charset="0"/>
                <a:cs typeface="新宋体" panose="02010609030101010101" charset="-122"/>
              </a:rPr>
              <a:t>15</a:t>
            </a:r>
            <a:endParaRPr b="1" spc="-10" dirty="0">
              <a:solidFill>
                <a:srgbClr val="EE2B0A"/>
              </a:solidFill>
              <a:latin typeface="Times New Roman" panose="02020603050405020304" charset="0"/>
              <a:cs typeface="新宋体" panose="02010609030101010101" charset="-122"/>
            </a:endParaRPr>
          </a:p>
        </p:txBody>
      </p:sp>
      <p:sp>
        <p:nvSpPr>
          <p:cNvPr id="9" name="object 9"/>
          <p:cNvSpPr txBox="1"/>
          <p:nvPr/>
        </p:nvSpPr>
        <p:spPr>
          <a:xfrm>
            <a:off x="917384" y="2462274"/>
            <a:ext cx="6105716" cy="423193"/>
          </a:xfrm>
          <a:prstGeom prst="rect">
            <a:avLst/>
          </a:prstGeom>
        </p:spPr>
        <p:txBody>
          <a:bodyPr vert="horz" wrap="square" lIns="0" tIns="0" rIns="0" bIns="0" rtlCol="0">
            <a:spAutoFit/>
          </a:bodyPr>
          <a:lstStyle/>
          <a:p>
            <a:pPr marL="12700">
              <a:lnSpc>
                <a:spcPts val="3295"/>
              </a:lnSpc>
            </a:pPr>
            <a:r>
              <a:rPr sz="2800" spc="-15" dirty="0">
                <a:latin typeface="新宋体" panose="02010609030101010101" charset="-122"/>
                <a:cs typeface="新宋体" panose="02010609030101010101" charset="-122"/>
              </a:rPr>
              <a:t>提取感兴趣物体而模糊图像</a:t>
            </a:r>
            <a:endParaRPr sz="2800" dirty="0">
              <a:latin typeface="新宋体" panose="02010609030101010101" charset="-122"/>
              <a:cs typeface="新宋体" panose="02010609030101010101" charset="-122"/>
            </a:endParaRPr>
          </a:p>
        </p:txBody>
      </p:sp>
      <p:sp>
        <p:nvSpPr>
          <p:cNvPr id="13"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0" name="object 4"/>
          <p:cNvSpPr txBox="1"/>
          <p:nvPr/>
        </p:nvSpPr>
        <p:spPr>
          <a:xfrm>
            <a:off x="850900" y="1647825"/>
            <a:ext cx="9220200" cy="480453"/>
          </a:xfrm>
          <a:prstGeom prst="rect">
            <a:avLst/>
          </a:prstGeom>
        </p:spPr>
        <p:txBody>
          <a:bodyPr vert="horz" wrap="square" lIns="0" tIns="0" rIns="0" bIns="0" rtlCol="0">
            <a:spAutoFit/>
          </a:bodyPr>
          <a:lstStyle/>
          <a:p>
            <a:pPr>
              <a:lnSpc>
                <a:spcPct val="120000"/>
              </a:lnSpc>
              <a:buFont typeface="+mj-ea"/>
              <a:buAutoNum type="circleNumDbPlain"/>
            </a:pPr>
            <a:r>
              <a:rPr sz="3000" spc="-15" dirty="0" err="1" smtClean="0">
                <a:latin typeface="新宋体" panose="02010609030101010101" charset="-122"/>
                <a:cs typeface="新宋体" panose="02010609030101010101" charset="-122"/>
              </a:rPr>
              <a:t>线性滤波器</a:t>
            </a:r>
            <a:endParaRPr sz="3000" dirty="0">
              <a:latin typeface="新宋体" panose="02010609030101010101" charset="-122"/>
              <a:cs typeface="新宋体" panose="02010609030101010101"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27100" y="2378336"/>
            <a:ext cx="9340215" cy="3660489"/>
          </a:xfrm>
          <a:prstGeom prst="rect">
            <a:avLst/>
          </a:prstGeom>
        </p:spPr>
        <p:txBody>
          <a:bodyPr vert="horz" wrap="square" lIns="0" tIns="0" rIns="0" bIns="0" rtlCol="0">
            <a:spAutoFit/>
          </a:bodyPr>
          <a:lstStyle/>
          <a:p>
            <a:pPr marL="12700" defTabSz="0">
              <a:lnSpc>
                <a:spcPct val="120000"/>
              </a:lnSpc>
              <a:tabLst>
                <a:tab pos="379730" algn="l"/>
              </a:tabLst>
            </a:pPr>
            <a:r>
              <a:rPr sz="2800" spc="-15" dirty="0" err="1" smtClean="0">
                <a:latin typeface="新宋体" panose="02010609030101010101" charset="-122"/>
                <a:cs typeface="新宋体" panose="02010609030101010101" charset="-122"/>
              </a:rPr>
              <a:t>非线性滤波器</a:t>
            </a:r>
            <a:r>
              <a:rPr lang="en-US" sz="2800" spc="-15" dirty="0" smtClean="0">
                <a:latin typeface="新宋体" panose="02010609030101010101" charset="-122"/>
                <a:cs typeface="新宋体" panose="02010609030101010101" charset="-122"/>
              </a:rPr>
              <a:t>,</a:t>
            </a:r>
            <a:r>
              <a:rPr lang="zh-CN" altLang="en-US" sz="2800" spc="-15" dirty="0" smtClean="0">
                <a:latin typeface="新宋体" panose="02010609030101010101" charset="-122"/>
                <a:cs typeface="新宋体" panose="02010609030101010101" charset="-122"/>
              </a:rPr>
              <a:t>基于</a:t>
            </a:r>
            <a:r>
              <a:rPr sz="2800" spc="-15" dirty="0" err="1" smtClean="0">
                <a:latin typeface="新宋体" panose="02010609030101010101" charset="-122"/>
                <a:cs typeface="新宋体" panose="02010609030101010101" charset="-122"/>
              </a:rPr>
              <a:t>滤波器所在图像区域中像素的排序</a:t>
            </a:r>
            <a:r>
              <a:rPr sz="2800" spc="-15" dirty="0" err="1">
                <a:latin typeface="新宋体" panose="02010609030101010101" charset="-122"/>
                <a:cs typeface="新宋体" panose="02010609030101010101" charset="-122"/>
              </a:rPr>
              <a:t>，由排序结果决定的值代替中心像素的值</a:t>
            </a:r>
            <a:endParaRPr sz="2800" dirty="0">
              <a:latin typeface="新宋体" panose="02010609030101010101" charset="-122"/>
              <a:cs typeface="新宋体" panose="02010609030101010101" charset="-122"/>
            </a:endParaRPr>
          </a:p>
          <a:p>
            <a:pPr marL="12700" defTabSz="0">
              <a:lnSpc>
                <a:spcPct val="100000"/>
              </a:lnSpc>
              <a:spcBef>
                <a:spcPts val="1935"/>
              </a:spcBef>
              <a:tabLst>
                <a:tab pos="423545" algn="l"/>
              </a:tabLst>
            </a:pPr>
            <a:r>
              <a:rPr sz="3200" spc="-15" smtClean="0">
                <a:latin typeface="新宋体" panose="02010609030101010101" charset="-122"/>
                <a:cs typeface="新宋体" panose="02010609030101010101" charset="-122"/>
              </a:rPr>
              <a:t>分类</a:t>
            </a:r>
          </a:p>
          <a:p>
            <a:pPr marL="469900" defTabSz="0">
              <a:lnSpc>
                <a:spcPct val="100000"/>
              </a:lnSpc>
              <a:spcBef>
                <a:spcPts val="2725"/>
              </a:spcBef>
              <a:tabLst>
                <a:tab pos="892175" algn="l"/>
              </a:tabLst>
            </a:pPr>
            <a:r>
              <a:rPr sz="2600" spc="-10" dirty="0" err="1" smtClean="0">
                <a:latin typeface="新宋体" panose="02010609030101010101" charset="-122"/>
                <a:cs typeface="新宋体" panose="02010609030101010101" charset="-122"/>
              </a:rPr>
              <a:t>中值滤波器</a:t>
            </a:r>
            <a:r>
              <a:rPr sz="2600" spc="-10" dirty="0">
                <a:latin typeface="新宋体" panose="02010609030101010101" charset="-122"/>
                <a:cs typeface="新宋体" panose="02010609030101010101" charset="-122"/>
              </a:rPr>
              <a:t>： 用像素领域内的中间值代替该像素</a:t>
            </a:r>
          </a:p>
          <a:p>
            <a:pPr marL="469900" defTabSz="0">
              <a:lnSpc>
                <a:spcPct val="100000"/>
              </a:lnSpc>
              <a:spcBef>
                <a:spcPts val="1570"/>
              </a:spcBef>
              <a:tabLst>
                <a:tab pos="791845" algn="l"/>
              </a:tabLst>
            </a:pPr>
            <a:r>
              <a:rPr sz="2600" spc="-10" dirty="0" err="1" smtClean="0">
                <a:latin typeface="新宋体" panose="02010609030101010101" charset="-122"/>
                <a:cs typeface="新宋体" panose="02010609030101010101" charset="-122"/>
              </a:rPr>
              <a:t>最大值滤波器</a:t>
            </a:r>
            <a:r>
              <a:rPr sz="2600" spc="-10" dirty="0" err="1">
                <a:latin typeface="新宋体" panose="02010609030101010101" charset="-122"/>
                <a:cs typeface="新宋体" panose="02010609030101010101" charset="-122"/>
              </a:rPr>
              <a:t>：用像素领域内的最大值代替该像素</a:t>
            </a:r>
            <a:endParaRPr sz="2600" spc="-10" dirty="0">
              <a:latin typeface="新宋体" panose="02010609030101010101" charset="-122"/>
              <a:cs typeface="新宋体" panose="02010609030101010101" charset="-122"/>
            </a:endParaRPr>
          </a:p>
          <a:p>
            <a:pPr marL="469900" defTabSz="0">
              <a:lnSpc>
                <a:spcPts val="2835"/>
              </a:lnSpc>
              <a:spcBef>
                <a:spcPts val="1425"/>
              </a:spcBef>
              <a:tabLst>
                <a:tab pos="791845" algn="l"/>
              </a:tabLst>
            </a:pPr>
            <a:r>
              <a:rPr sz="2600" spc="-10" dirty="0" err="1" smtClean="0">
                <a:latin typeface="新宋体" panose="02010609030101010101" charset="-122"/>
                <a:cs typeface="新宋体" panose="02010609030101010101" charset="-122"/>
              </a:rPr>
              <a:t>最小值滤波器</a:t>
            </a:r>
            <a:r>
              <a:rPr sz="2600" spc="-10" dirty="0" err="1">
                <a:latin typeface="新宋体" panose="02010609030101010101" charset="-122"/>
                <a:cs typeface="新宋体" panose="02010609030101010101" charset="-122"/>
              </a:rPr>
              <a:t>：用像素领域内的最小值代替该像素</a:t>
            </a:r>
            <a:endParaRPr sz="2600" spc="-10" dirty="0">
              <a:latin typeface="新宋体" panose="02010609030101010101" charset="-122"/>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矩形 1"/>
          <p:cNvSpPr/>
          <p:nvPr/>
        </p:nvSpPr>
        <p:spPr>
          <a:xfrm>
            <a:off x="927100" y="1544449"/>
            <a:ext cx="4267194" cy="512448"/>
          </a:xfrm>
          <a:prstGeom prst="rect">
            <a:avLst/>
          </a:prstGeom>
        </p:spPr>
        <p:txBody>
          <a:bodyPr vert="horz" wrap="square" lIns="0" tIns="0" rIns="0" bIns="0" rtlCol="0">
            <a:spAutoFit/>
          </a:bodyPr>
          <a:lstStyle/>
          <a:p>
            <a:pPr marL="514350" indent="-514350">
              <a:lnSpc>
                <a:spcPct val="120000"/>
              </a:lnSpc>
              <a:buFont typeface="+mj-ea"/>
              <a:buAutoNum type="circleNumDbPlain" startAt="2"/>
            </a:pPr>
            <a:r>
              <a:rPr lang="zh-CN" altLang="en-US" sz="3200" spc="-15" dirty="0">
                <a:latin typeface="新宋体" panose="02010609030101010101" charset="-122"/>
                <a:cs typeface="新宋体" panose="02010609030101010101" charset="-122"/>
              </a:rPr>
              <a:t>非线性</a:t>
            </a:r>
            <a:r>
              <a:rPr lang="en-US" altLang="zh-CN" sz="3200" spc="-15" dirty="0">
                <a:latin typeface="新宋体" panose="02010609030101010101" charset="-122"/>
                <a:cs typeface="新宋体" panose="02010609030101010101" charset="-122"/>
              </a:rPr>
              <a:t>(</a:t>
            </a:r>
            <a:r>
              <a:rPr lang="zh-CN" altLang="en-US" sz="3200" spc="-15" dirty="0">
                <a:latin typeface="新宋体" panose="02010609030101010101" charset="-122"/>
                <a:cs typeface="新宋体" panose="02010609030101010101" charset="-122"/>
              </a:rPr>
              <a:t>统计</a:t>
            </a:r>
            <a:r>
              <a:rPr lang="en-US" altLang="zh-CN" sz="3200" spc="-15" dirty="0">
                <a:latin typeface="新宋体" panose="02010609030101010101" charset="-122"/>
                <a:cs typeface="新宋体" panose="02010609030101010101" charset="-122"/>
              </a:rPr>
              <a:t>)</a:t>
            </a:r>
            <a:r>
              <a:rPr lang="zh-CN" altLang="en-US" sz="3200" spc="-15" dirty="0">
                <a:latin typeface="新宋体" panose="02010609030101010101" charset="-122"/>
                <a:cs typeface="新宋体" panose="02010609030101010101" charset="-122"/>
              </a:rPr>
              <a:t>滤波器</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body" idx="1"/>
          </p:nvPr>
        </p:nvSpPr>
        <p:spPr>
          <a:xfrm>
            <a:off x="810260" y="2206625"/>
            <a:ext cx="9260840" cy="4900930"/>
          </a:xfrm>
          <a:prstGeom prst="rect">
            <a:avLst/>
          </a:prstGeom>
        </p:spPr>
        <p:txBody>
          <a:bodyPr vert="horz" wrap="square" lIns="0" tIns="0" rIns="0" bIns="0" rtlCol="0">
            <a:spAutoFit/>
          </a:bodyPr>
          <a:lstStyle/>
          <a:p>
            <a:pPr marL="480695" indent="0" defTabSz="0">
              <a:lnSpc>
                <a:spcPct val="100000"/>
              </a:lnSpc>
              <a:buNone/>
              <a:tabLst>
                <a:tab pos="1200785" algn="l"/>
              </a:tabLst>
            </a:pPr>
            <a:r>
              <a:rPr sz="2800" b="1" spc="-5" dirty="0">
                <a:solidFill>
                  <a:srgbClr val="FF0000"/>
                </a:solidFill>
                <a:latin typeface="Times New Roman" panose="02020603050405020304" charset="0"/>
                <a:cs typeface="新宋体" panose="02010609030101010101" charset="-122"/>
              </a:rPr>
              <a:t>中值滤波器</a:t>
            </a:r>
            <a:endParaRPr sz="2800" b="1" dirty="0">
              <a:solidFill>
                <a:srgbClr val="FF0000"/>
              </a:solidFill>
              <a:latin typeface="Times New Roman" panose="02020603050405020304" charset="0"/>
              <a:cs typeface="新宋体" panose="02010609030101010101" charset="-122"/>
            </a:endParaRPr>
          </a:p>
          <a:p>
            <a:pPr marL="1315085">
              <a:lnSpc>
                <a:spcPct val="100000"/>
              </a:lnSpc>
              <a:spcBef>
                <a:spcPts val="1005"/>
              </a:spcBef>
            </a:pPr>
            <a:r>
              <a:rPr sz="2800" spc="-5" dirty="0">
                <a:latin typeface="Times New Roman" panose="02020603050405020304" charset="0"/>
                <a:cs typeface="新宋体" panose="02010609030101010101" charset="-122"/>
              </a:rPr>
              <a:t>主要用途：去除噪声</a:t>
            </a:r>
            <a:endParaRPr sz="2800" dirty="0">
              <a:latin typeface="Times New Roman" panose="02020603050405020304" charset="0"/>
              <a:cs typeface="新宋体" panose="02010609030101010101" charset="-122"/>
            </a:endParaRPr>
          </a:p>
          <a:p>
            <a:pPr marL="1315085">
              <a:lnSpc>
                <a:spcPct val="100000"/>
              </a:lnSpc>
              <a:spcBef>
                <a:spcPts val="835"/>
              </a:spcBef>
            </a:pPr>
            <a:r>
              <a:rPr sz="2800" spc="-5" dirty="0">
                <a:latin typeface="Times New Roman" panose="02020603050405020304" charset="0"/>
                <a:cs typeface="新宋体" panose="02010609030101010101" charset="-122"/>
              </a:rPr>
              <a:t>计算公式：</a:t>
            </a:r>
            <a:r>
              <a:rPr sz="2800" i="1" dirty="0">
                <a:latin typeface="Times New Roman" panose="02020603050405020304" charset="0"/>
                <a:cs typeface="新宋体" panose="02010609030101010101" charset="-122"/>
              </a:rPr>
              <a:t>R</a:t>
            </a:r>
            <a:r>
              <a:rPr lang="en-US" sz="2800" spc="-5"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mi</a:t>
            </a:r>
            <a:r>
              <a:rPr sz="2800" dirty="0">
                <a:latin typeface="Times New Roman" panose="02020603050405020304" charset="0"/>
                <a:cs typeface="新宋体" panose="02010609030101010101" charset="-122"/>
              </a:rPr>
              <a:t>d</a:t>
            </a:r>
            <a:r>
              <a:rPr sz="2800" spc="-5" dirty="0">
                <a:latin typeface="Times New Roman" panose="02020603050405020304" charset="0"/>
                <a:cs typeface="新宋体" panose="02010609030101010101" charset="-122"/>
              </a:rPr>
              <a:t> {</a:t>
            </a:r>
            <a:r>
              <a:rPr sz="2800" i="1" dirty="0">
                <a:latin typeface="Times New Roman" panose="02020603050405020304" charset="0"/>
                <a:cs typeface="新宋体" panose="02010609030101010101" charset="-122"/>
              </a:rPr>
              <a:t>z</a:t>
            </a:r>
            <a:r>
              <a:rPr sz="2800" baseline="-20000" dirty="0">
                <a:latin typeface="Times New Roman" panose="02020603050405020304" charset="0"/>
                <a:cs typeface="新宋体" panose="02010609030101010101" charset="-122"/>
              </a:rPr>
              <a:t>k </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 </a:t>
            </a:r>
            <a:r>
              <a:rPr sz="2800" i="1" dirty="0">
                <a:latin typeface="Times New Roman" panose="02020603050405020304" charset="0"/>
                <a:cs typeface="新宋体" panose="02010609030101010101" charset="-122"/>
              </a:rPr>
              <a:t>k </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 1,2,</a:t>
            </a:r>
            <a:r>
              <a:rPr sz="2800" dirty="0">
                <a:latin typeface="Times New Roman" panose="02020603050405020304" charset="0"/>
                <a:cs typeface="Times New Roman" panose="02020603050405020304"/>
              </a:rPr>
              <a:t>…</a:t>
            </a:r>
            <a:r>
              <a:rPr sz="2800" spc="-5" dirty="0">
                <a:latin typeface="Times New Roman" panose="02020603050405020304" charset="0"/>
                <a:cs typeface="新宋体" panose="02010609030101010101" charset="-122"/>
              </a:rPr>
              <a:t>,</a:t>
            </a:r>
            <a:r>
              <a:rPr sz="2800" i="1" dirty="0">
                <a:latin typeface="Times New Roman" panose="02020603050405020304" charset="0"/>
                <a:cs typeface="新宋体" panose="02010609030101010101" charset="-122"/>
              </a:rPr>
              <a:t>n</a:t>
            </a:r>
            <a:r>
              <a:rPr sz="2800" spc="-5" dirty="0">
                <a:latin typeface="Times New Roman" panose="02020603050405020304" charset="0"/>
                <a:cs typeface="新宋体" panose="02010609030101010101" charset="-122"/>
              </a:rPr>
              <a:t>}</a:t>
            </a:r>
            <a:endParaRPr sz="2800" dirty="0">
              <a:latin typeface="Times New Roman" panose="02020603050405020304" charset="0"/>
              <a:cs typeface="新宋体" panose="02010609030101010101" charset="-122"/>
            </a:endParaRPr>
          </a:p>
          <a:p>
            <a:pPr marL="480695" indent="0" defTabSz="0">
              <a:lnSpc>
                <a:spcPct val="100000"/>
              </a:lnSpc>
              <a:spcBef>
                <a:spcPts val="1340"/>
              </a:spcBef>
              <a:buNone/>
              <a:tabLst>
                <a:tab pos="1200785" algn="l"/>
              </a:tabLst>
            </a:pPr>
            <a:r>
              <a:rPr sz="2800" spc="-5" smtClean="0">
                <a:latin typeface="Times New Roman" panose="02020603050405020304" charset="0"/>
                <a:cs typeface="新宋体" panose="02010609030101010101" charset="-122"/>
              </a:rPr>
              <a:t>最大值滤波器</a:t>
            </a:r>
            <a:endParaRPr sz="2800" dirty="0">
              <a:latin typeface="Times New Roman" panose="02020603050405020304" charset="0"/>
              <a:cs typeface="新宋体" panose="02010609030101010101" charset="-122"/>
            </a:endParaRPr>
          </a:p>
          <a:p>
            <a:pPr marL="1315085">
              <a:lnSpc>
                <a:spcPct val="100000"/>
              </a:lnSpc>
              <a:spcBef>
                <a:spcPts val="1005"/>
              </a:spcBef>
            </a:pPr>
            <a:r>
              <a:rPr sz="2800" spc="-5" dirty="0">
                <a:latin typeface="Times New Roman" panose="02020603050405020304" charset="0"/>
                <a:cs typeface="新宋体" panose="02010609030101010101" charset="-122"/>
              </a:rPr>
              <a:t>主要用途：寻找最亮点</a:t>
            </a:r>
            <a:endParaRPr sz="2800" dirty="0">
              <a:latin typeface="Times New Roman" panose="02020603050405020304" charset="0"/>
              <a:cs typeface="新宋体" panose="02010609030101010101" charset="-122"/>
            </a:endParaRPr>
          </a:p>
          <a:p>
            <a:pPr marL="1315085">
              <a:lnSpc>
                <a:spcPct val="100000"/>
              </a:lnSpc>
              <a:spcBef>
                <a:spcPts val="825"/>
              </a:spcBef>
            </a:pPr>
            <a:r>
              <a:rPr sz="2800" spc="-5" dirty="0">
                <a:latin typeface="Times New Roman" panose="02020603050405020304" charset="0"/>
                <a:cs typeface="新宋体" panose="02010609030101010101" charset="-122"/>
              </a:rPr>
              <a:t>计算公式：</a:t>
            </a:r>
            <a:r>
              <a:rPr sz="2800" i="1" dirty="0">
                <a:latin typeface="Times New Roman" panose="02020603050405020304" charset="0"/>
                <a:cs typeface="新宋体" panose="02010609030101010101" charset="-122"/>
              </a:rPr>
              <a:t>R</a:t>
            </a:r>
            <a:r>
              <a:rPr lang="en-US" sz="2800" spc="-5"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ma</a:t>
            </a:r>
            <a:r>
              <a:rPr sz="2800" dirty="0">
                <a:latin typeface="Times New Roman" panose="02020603050405020304" charset="0"/>
                <a:cs typeface="新宋体" panose="02010609030101010101" charset="-122"/>
              </a:rPr>
              <a:t>x</a:t>
            </a:r>
            <a:r>
              <a:rPr sz="2800" spc="-5" dirty="0">
                <a:latin typeface="Times New Roman" panose="02020603050405020304" charset="0"/>
                <a:cs typeface="新宋体" panose="02010609030101010101" charset="-122"/>
              </a:rPr>
              <a:t> {</a:t>
            </a:r>
            <a:r>
              <a:rPr sz="2800" i="1" dirty="0">
                <a:latin typeface="Times New Roman" panose="02020603050405020304" charset="0"/>
                <a:cs typeface="新宋体" panose="02010609030101010101" charset="-122"/>
              </a:rPr>
              <a:t>z</a:t>
            </a:r>
            <a:r>
              <a:rPr sz="2800" baseline="-20000" dirty="0">
                <a:latin typeface="Times New Roman" panose="02020603050405020304" charset="0"/>
                <a:cs typeface="新宋体" panose="02010609030101010101" charset="-122"/>
              </a:rPr>
              <a:t>k </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 </a:t>
            </a:r>
            <a:r>
              <a:rPr sz="2800" i="1" dirty="0">
                <a:latin typeface="Times New Roman" panose="02020603050405020304" charset="0"/>
                <a:cs typeface="新宋体" panose="02010609030101010101" charset="-122"/>
              </a:rPr>
              <a:t>k</a:t>
            </a:r>
            <a:r>
              <a:rPr sz="2800" spc="-5" dirty="0">
                <a:latin typeface="Times New Roman" panose="02020603050405020304" charset="0"/>
                <a:cs typeface="新宋体" panose="02010609030101010101" charset="-122"/>
              </a:rPr>
              <a:t> </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 1,2,</a:t>
            </a:r>
            <a:r>
              <a:rPr sz="2800" dirty="0">
                <a:latin typeface="Times New Roman" panose="02020603050405020304" charset="0"/>
                <a:cs typeface="Times New Roman" panose="02020603050405020304"/>
              </a:rPr>
              <a:t>…</a:t>
            </a:r>
            <a:r>
              <a:rPr sz="2800" spc="-5" dirty="0">
                <a:latin typeface="Times New Roman" panose="02020603050405020304" charset="0"/>
                <a:cs typeface="新宋体" panose="02010609030101010101" charset="-122"/>
              </a:rPr>
              <a:t>,</a:t>
            </a:r>
            <a:r>
              <a:rPr sz="2800" i="1" dirty="0">
                <a:latin typeface="Times New Roman" panose="02020603050405020304" charset="0"/>
                <a:cs typeface="新宋体" panose="02010609030101010101" charset="-122"/>
              </a:rPr>
              <a:t>n</a:t>
            </a:r>
            <a:r>
              <a:rPr sz="2800" spc="-5" dirty="0">
                <a:latin typeface="Times New Roman" panose="02020603050405020304" charset="0"/>
                <a:cs typeface="新宋体" panose="02010609030101010101" charset="-122"/>
              </a:rPr>
              <a:t>}</a:t>
            </a:r>
            <a:endParaRPr sz="2800" dirty="0">
              <a:latin typeface="Times New Roman" panose="02020603050405020304" charset="0"/>
              <a:cs typeface="新宋体" panose="02010609030101010101" charset="-122"/>
            </a:endParaRPr>
          </a:p>
          <a:p>
            <a:pPr marL="480695" indent="0" defTabSz="0">
              <a:lnSpc>
                <a:spcPct val="100000"/>
              </a:lnSpc>
              <a:spcBef>
                <a:spcPts val="1340"/>
              </a:spcBef>
              <a:buNone/>
              <a:tabLst>
                <a:tab pos="1200785" algn="l"/>
              </a:tabLst>
            </a:pPr>
            <a:r>
              <a:rPr sz="2800" spc="-5" dirty="0">
                <a:latin typeface="Times New Roman" panose="02020603050405020304" charset="0"/>
                <a:cs typeface="新宋体" panose="02010609030101010101" charset="-122"/>
              </a:rPr>
              <a:t>最小值滤波器</a:t>
            </a:r>
            <a:endParaRPr sz="2800" dirty="0">
              <a:latin typeface="Times New Roman" panose="02020603050405020304" charset="0"/>
              <a:cs typeface="新宋体" panose="02010609030101010101" charset="-122"/>
            </a:endParaRPr>
          </a:p>
          <a:p>
            <a:pPr marL="1315085">
              <a:lnSpc>
                <a:spcPct val="100000"/>
              </a:lnSpc>
              <a:spcBef>
                <a:spcPts val="1010"/>
              </a:spcBef>
            </a:pPr>
            <a:r>
              <a:rPr sz="2800" spc="-5" dirty="0">
                <a:latin typeface="Times New Roman" panose="02020603050405020304" charset="0"/>
                <a:cs typeface="新宋体" panose="02010609030101010101" charset="-122"/>
              </a:rPr>
              <a:t>主要用途：寻找最暗点</a:t>
            </a:r>
            <a:endParaRPr sz="2800" dirty="0">
              <a:latin typeface="Times New Roman" panose="02020603050405020304" charset="0"/>
              <a:cs typeface="新宋体" panose="02010609030101010101" charset="-122"/>
            </a:endParaRPr>
          </a:p>
          <a:p>
            <a:pPr marL="1315085">
              <a:lnSpc>
                <a:spcPct val="100000"/>
              </a:lnSpc>
              <a:spcBef>
                <a:spcPts val="990"/>
              </a:spcBef>
            </a:pPr>
            <a:r>
              <a:rPr sz="2800" spc="-5" dirty="0">
                <a:latin typeface="Times New Roman" panose="02020603050405020304" charset="0"/>
                <a:cs typeface="新宋体" panose="02010609030101010101" charset="-122"/>
              </a:rPr>
              <a:t>计算公式：</a:t>
            </a:r>
            <a:r>
              <a:rPr sz="2800" i="1" dirty="0">
                <a:latin typeface="Times New Roman" panose="02020603050405020304" charset="0"/>
                <a:cs typeface="新宋体" panose="02010609030101010101" charset="-122"/>
              </a:rPr>
              <a:t>R</a:t>
            </a:r>
            <a:r>
              <a:rPr lang="en-US" sz="2800" spc="-5"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mi</a:t>
            </a:r>
            <a:r>
              <a:rPr sz="2800" dirty="0">
                <a:latin typeface="Times New Roman" panose="02020603050405020304" charset="0"/>
                <a:cs typeface="新宋体" panose="02010609030101010101" charset="-122"/>
              </a:rPr>
              <a:t>n</a:t>
            </a:r>
            <a:r>
              <a:rPr sz="2800" spc="-5" dirty="0">
                <a:latin typeface="Times New Roman" panose="02020603050405020304" charset="0"/>
                <a:cs typeface="新宋体" panose="02010609030101010101" charset="-122"/>
              </a:rPr>
              <a:t> {</a:t>
            </a:r>
            <a:r>
              <a:rPr sz="2800" i="1" dirty="0">
                <a:latin typeface="Times New Roman" panose="02020603050405020304" charset="0"/>
                <a:cs typeface="新宋体" panose="02010609030101010101" charset="-122"/>
              </a:rPr>
              <a:t>z</a:t>
            </a:r>
            <a:r>
              <a:rPr sz="2800" baseline="-20000" dirty="0">
                <a:latin typeface="Times New Roman" panose="02020603050405020304" charset="0"/>
                <a:cs typeface="新宋体" panose="02010609030101010101" charset="-122"/>
              </a:rPr>
              <a:t>k </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 </a:t>
            </a:r>
            <a:r>
              <a:rPr sz="2800" i="1" dirty="0">
                <a:latin typeface="Times New Roman" panose="02020603050405020304" charset="0"/>
                <a:cs typeface="新宋体" panose="02010609030101010101" charset="-122"/>
              </a:rPr>
              <a:t>k</a:t>
            </a:r>
            <a:r>
              <a:rPr sz="2800" spc="-5" dirty="0">
                <a:latin typeface="Times New Roman" panose="02020603050405020304" charset="0"/>
                <a:cs typeface="新宋体" panose="02010609030101010101" charset="-122"/>
              </a:rPr>
              <a:t> </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 1,2,</a:t>
            </a:r>
            <a:r>
              <a:rPr sz="2800" dirty="0">
                <a:latin typeface="Times New Roman" panose="02020603050405020304" charset="0"/>
                <a:cs typeface="Times New Roman" panose="02020603050405020304"/>
              </a:rPr>
              <a:t>…</a:t>
            </a:r>
            <a:r>
              <a:rPr sz="2800" spc="-5" dirty="0">
                <a:latin typeface="Times New Roman" panose="02020603050405020304" charset="0"/>
                <a:cs typeface="新宋体" panose="02010609030101010101" charset="-122"/>
              </a:rPr>
              <a:t>,</a:t>
            </a:r>
            <a:r>
              <a:rPr sz="2800" i="1" dirty="0">
                <a:latin typeface="Times New Roman" panose="02020603050405020304" charset="0"/>
                <a:cs typeface="新宋体" panose="02010609030101010101" charset="-122"/>
              </a:rPr>
              <a:t>n</a:t>
            </a:r>
            <a:r>
              <a:rPr sz="2800" spc="-5" dirty="0">
                <a:latin typeface="Times New Roman" panose="02020603050405020304" charset="0"/>
                <a:cs typeface="新宋体" panose="02010609030101010101" charset="-122"/>
              </a:rPr>
              <a:t>}</a:t>
            </a:r>
            <a:endParaRPr sz="2800" dirty="0">
              <a:latin typeface="Times New Roman" panose="02020603050405020304" charset="0"/>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6" name="矩形 5"/>
          <p:cNvSpPr/>
          <p:nvPr/>
        </p:nvSpPr>
        <p:spPr>
          <a:xfrm>
            <a:off x="927100" y="1544449"/>
            <a:ext cx="9372600" cy="590931"/>
          </a:xfrm>
          <a:prstGeom prst="rect">
            <a:avLst/>
          </a:prstGeom>
        </p:spPr>
        <p:txBody>
          <a:bodyPr vert="horz" wrap="square" lIns="0" tIns="0" rIns="0" bIns="0" rtlCol="0">
            <a:spAutoFit/>
          </a:bodyPr>
          <a:lstStyle/>
          <a:p>
            <a:pPr marL="514350" indent="-514350">
              <a:lnSpc>
                <a:spcPct val="120000"/>
              </a:lnSpc>
              <a:buFont typeface="+mj-ea"/>
              <a:buAutoNum type="circleNumDbPlain" startAt="2"/>
            </a:pPr>
            <a:r>
              <a:rPr lang="zh-CN" altLang="en-US" sz="3200" spc="-15" dirty="0">
                <a:latin typeface="新宋体" panose="02010609030101010101" charset="-122"/>
                <a:cs typeface="新宋体" panose="02010609030101010101" charset="-122"/>
              </a:rPr>
              <a:t>非线性</a:t>
            </a:r>
            <a:r>
              <a:rPr lang="en-US" altLang="zh-CN" sz="3200" spc="-15" dirty="0">
                <a:latin typeface="新宋体" panose="02010609030101010101" charset="-122"/>
                <a:cs typeface="新宋体" panose="02010609030101010101" charset="-122"/>
              </a:rPr>
              <a:t>(</a:t>
            </a:r>
            <a:r>
              <a:rPr lang="zh-CN" altLang="en-US" sz="3200" spc="-15" dirty="0">
                <a:latin typeface="新宋体" panose="02010609030101010101" charset="-122"/>
                <a:cs typeface="新宋体" panose="02010609030101010101" charset="-122"/>
              </a:rPr>
              <a:t>统计</a:t>
            </a:r>
            <a:r>
              <a:rPr lang="en-US" altLang="zh-CN" sz="3200" spc="-15" dirty="0">
                <a:latin typeface="新宋体" panose="02010609030101010101" charset="-122"/>
                <a:cs typeface="新宋体" panose="02010609030101010101" charset="-122"/>
              </a:rPr>
              <a:t>)</a:t>
            </a:r>
            <a:r>
              <a:rPr lang="zh-CN" altLang="en-US" sz="3200" spc="-15" dirty="0">
                <a:latin typeface="新宋体" panose="02010609030101010101" charset="-122"/>
                <a:cs typeface="新宋体" panose="02010609030101010101" charset="-122"/>
              </a:rPr>
              <a:t>滤波器</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01065" y="1606550"/>
            <a:ext cx="9552940" cy="2277547"/>
          </a:xfrm>
          <a:prstGeom prst="rect">
            <a:avLst/>
          </a:prstGeom>
        </p:spPr>
        <p:txBody>
          <a:bodyPr vert="horz" wrap="square" lIns="0" tIns="0" rIns="0" bIns="0" rtlCol="0">
            <a:spAutoFit/>
          </a:bodyPr>
          <a:lstStyle/>
          <a:p>
            <a:pPr marL="469900" indent="-457200" defTabSz="0">
              <a:lnSpc>
                <a:spcPct val="100000"/>
              </a:lnSpc>
              <a:buFont typeface="Arial" panose="020B0604020202020204" pitchFamily="34" charset="0"/>
              <a:buChar char="•"/>
              <a:tabLst>
                <a:tab pos="354965" algn="l"/>
              </a:tabLst>
            </a:pPr>
            <a:r>
              <a:rPr sz="3200" spc="-5" dirty="0" err="1" smtClean="0">
                <a:solidFill>
                  <a:srgbClr val="FF0000"/>
                </a:solidFill>
                <a:latin typeface="Times New Roman" panose="02020603050405020304" charset="0"/>
                <a:cs typeface="新宋体" panose="02010609030101010101" charset="-122"/>
              </a:rPr>
              <a:t>中值滤波</a:t>
            </a:r>
            <a:r>
              <a:rPr lang="zh-CN" altLang="en-US" sz="3200" spc="-5" dirty="0" smtClean="0">
                <a:solidFill>
                  <a:srgbClr val="FF0000"/>
                </a:solidFill>
                <a:latin typeface="Times New Roman" panose="02020603050405020304" charset="0"/>
                <a:cs typeface="新宋体" panose="02010609030101010101" charset="-122"/>
              </a:rPr>
              <a:t>，</a:t>
            </a:r>
            <a:r>
              <a:rPr sz="2800" spc="-5" dirty="0" err="1" smtClean="0">
                <a:latin typeface="Times New Roman" panose="02020603050405020304" charset="0"/>
                <a:cs typeface="新宋体" panose="02010609030101010101" charset="-122"/>
              </a:rPr>
              <a:t>用模板区域内像素的</a:t>
            </a:r>
            <a:r>
              <a:rPr sz="2800" b="1" spc="-5" dirty="0" err="1" smtClean="0">
                <a:solidFill>
                  <a:srgbClr val="FF0000"/>
                </a:solidFill>
                <a:latin typeface="Times New Roman" panose="02020603050405020304" charset="0"/>
                <a:cs typeface="新宋体" panose="02010609030101010101" charset="-122"/>
              </a:rPr>
              <a:t>中间值</a:t>
            </a:r>
            <a:r>
              <a:rPr sz="2800" spc="-5" dirty="0" err="1" smtClean="0">
                <a:latin typeface="Times New Roman" panose="02020603050405020304" charset="0"/>
                <a:cs typeface="新宋体" panose="02010609030101010101" charset="-122"/>
              </a:rPr>
              <a:t>作为结果值</a:t>
            </a:r>
            <a:endParaRPr sz="2800" dirty="0" smtClean="0">
              <a:latin typeface="Times New Roman" panose="02020603050405020304" charset="0"/>
              <a:cs typeface="新宋体" panose="02010609030101010101" charset="-122"/>
            </a:endParaRPr>
          </a:p>
          <a:p>
            <a:pPr>
              <a:spcBef>
                <a:spcPts val="10"/>
              </a:spcBef>
            </a:pPr>
            <a:endParaRPr lang="en-US" b="1" spc="-5" dirty="0" smtClean="0">
              <a:solidFill>
                <a:srgbClr val="0822AA"/>
              </a:solidFill>
              <a:latin typeface="Times New Roman" panose="02020603050405020304" charset="0"/>
              <a:cs typeface="新宋体" panose="02010609030101010101" charset="-122"/>
            </a:endParaRPr>
          </a:p>
          <a:p>
            <a:pPr>
              <a:spcBef>
                <a:spcPts val="10"/>
              </a:spcBef>
            </a:pPr>
            <a:r>
              <a:rPr lang="en-US" sz="2800" b="1" spc="-5" dirty="0" smtClean="0">
                <a:solidFill>
                  <a:srgbClr val="0822AA"/>
                </a:solidFill>
                <a:latin typeface="Times New Roman" panose="02020603050405020304" charset="0"/>
                <a:cs typeface="新宋体" panose="02010609030101010101" charset="-122"/>
              </a:rPr>
              <a:t>   </a:t>
            </a:r>
            <a:r>
              <a:rPr lang="pt-BR" altLang="zh-CN" sz="2800" b="1" spc="-5" dirty="0">
                <a:solidFill>
                  <a:srgbClr val="0822AA"/>
                </a:solidFill>
                <a:latin typeface="Times New Roman" panose="02020603050405020304" charset="0"/>
                <a:cs typeface="新宋体" panose="02010609030101010101" charset="-122"/>
              </a:rPr>
              <a:t>R = mid {z</a:t>
            </a:r>
            <a:r>
              <a:rPr lang="pt-BR" altLang="zh-CN" sz="2800" b="1" spc="-7" baseline="-21000" dirty="0">
                <a:solidFill>
                  <a:srgbClr val="0822AA"/>
                </a:solidFill>
                <a:latin typeface="Times New Roman" panose="02020603050405020304" charset="0"/>
                <a:cs typeface="新宋体" panose="02010609030101010101" charset="-122"/>
              </a:rPr>
              <a:t>k</a:t>
            </a:r>
            <a:r>
              <a:rPr lang="pt-BR" altLang="zh-CN" sz="2800" b="1" spc="-5" dirty="0">
                <a:solidFill>
                  <a:srgbClr val="0822AA"/>
                </a:solidFill>
                <a:latin typeface="Times New Roman" panose="02020603050405020304" charset="0"/>
                <a:cs typeface="新宋体" panose="02010609030101010101" charset="-122"/>
              </a:rPr>
              <a:t>| k = 1,2</a:t>
            </a:r>
            <a:r>
              <a:rPr lang="pt-BR" altLang="zh-CN" sz="2800" b="1" spc="-15" dirty="0">
                <a:solidFill>
                  <a:srgbClr val="0822AA"/>
                </a:solidFill>
                <a:latin typeface="Times New Roman" panose="02020603050405020304" charset="0"/>
                <a:cs typeface="新宋体" panose="02010609030101010101" charset="-122"/>
              </a:rPr>
              <a:t>,</a:t>
            </a:r>
            <a:r>
              <a:rPr lang="pt-BR" altLang="zh-CN" sz="2800" b="1" spc="-5" dirty="0">
                <a:solidFill>
                  <a:srgbClr val="0822AA"/>
                </a:solidFill>
                <a:latin typeface="Times New Roman" panose="02020603050405020304" charset="0"/>
                <a:cs typeface="Times New Roman" panose="02020603050405020304"/>
              </a:rPr>
              <a:t>…</a:t>
            </a:r>
            <a:r>
              <a:rPr lang="pt-BR" altLang="zh-CN" sz="2800" b="1" spc="-5" dirty="0">
                <a:solidFill>
                  <a:srgbClr val="0822AA"/>
                </a:solidFill>
                <a:latin typeface="Times New Roman" panose="02020603050405020304" charset="0"/>
                <a:cs typeface="新宋体" panose="02010609030101010101" charset="-122"/>
              </a:rPr>
              <a:t>,n}</a:t>
            </a:r>
          </a:p>
          <a:p>
            <a:pPr>
              <a:lnSpc>
                <a:spcPct val="100000"/>
              </a:lnSpc>
              <a:spcBef>
                <a:spcPts val="10"/>
              </a:spcBef>
            </a:pPr>
            <a:endParaRPr sz="1400" b="1" spc="-5" dirty="0">
              <a:solidFill>
                <a:srgbClr val="0822AA"/>
              </a:solidFill>
              <a:latin typeface="Times New Roman" panose="02020603050405020304" charset="0"/>
              <a:cs typeface="新宋体" panose="02010609030101010101" charset="-122"/>
            </a:endParaRPr>
          </a:p>
          <a:p>
            <a:pPr marR="5080">
              <a:lnSpc>
                <a:spcPct val="100000"/>
              </a:lnSpc>
            </a:pPr>
            <a:r>
              <a:rPr sz="2800" spc="130" smtClean="0">
                <a:latin typeface="Times New Roman" panose="02020603050405020304" charset="0"/>
                <a:cs typeface="新宋体" panose="02010609030101010101" charset="-122"/>
              </a:rPr>
              <a:t>突出的亮点(</a:t>
            </a:r>
            <a:r>
              <a:rPr lang="zh-CN" altLang="en-US" sz="2800" spc="130" smtClean="0">
                <a:latin typeface="Times New Roman" panose="02020603050405020304" charset="0"/>
                <a:cs typeface="新宋体" panose="02010609030101010101" charset="-122"/>
              </a:rPr>
              <a:t>或</a:t>
            </a:r>
            <a:r>
              <a:rPr sz="2800" spc="130" smtClean="0">
                <a:latin typeface="Times New Roman" panose="02020603050405020304" charset="0"/>
                <a:cs typeface="新宋体" panose="02010609030101010101" charset="-122"/>
              </a:rPr>
              <a:t>暗点</a:t>
            </a:r>
            <a:r>
              <a:rPr sz="2800" spc="130" dirty="0">
                <a:latin typeface="Times New Roman" panose="02020603050405020304" charset="0"/>
                <a:cs typeface="新宋体" panose="02010609030101010101" charset="-122"/>
              </a:rPr>
              <a:t>)更象它周</a:t>
            </a:r>
            <a:r>
              <a:rPr sz="2800" spc="120" dirty="0">
                <a:latin typeface="Times New Roman" panose="02020603050405020304" charset="0"/>
                <a:cs typeface="新宋体" panose="02010609030101010101" charset="-122"/>
              </a:rPr>
              <a:t>围</a:t>
            </a:r>
            <a:r>
              <a:rPr sz="2800" spc="130" dirty="0">
                <a:latin typeface="Times New Roman" panose="02020603050405020304" charset="0"/>
                <a:cs typeface="新宋体" panose="02010609030101010101" charset="-122"/>
              </a:rPr>
              <a:t>的</a:t>
            </a:r>
            <a:r>
              <a:rPr sz="2800" spc="120" dirty="0">
                <a:latin typeface="Times New Roman" panose="02020603050405020304" charset="0"/>
                <a:cs typeface="新宋体" panose="02010609030101010101" charset="-122"/>
              </a:rPr>
              <a:t>值</a:t>
            </a:r>
            <a:r>
              <a:rPr sz="2800">
                <a:latin typeface="Times New Roman" panose="02020603050405020304" charset="0"/>
                <a:cs typeface="新宋体" panose="02010609030101010101" charset="-122"/>
              </a:rPr>
              <a:t>，</a:t>
            </a:r>
            <a:r>
              <a:rPr sz="2800" spc="-5" smtClean="0">
                <a:latin typeface="Times New Roman" panose="02020603050405020304" charset="0"/>
                <a:cs typeface="新宋体" panose="02010609030101010101" charset="-122"/>
              </a:rPr>
              <a:t>消除孤立的亮点</a:t>
            </a:r>
            <a:r>
              <a:rPr lang="zh-CN" altLang="en-US" sz="2800" spc="-5" smtClean="0">
                <a:latin typeface="Times New Roman" panose="02020603050405020304" charset="0"/>
                <a:cs typeface="新宋体" panose="02010609030101010101" charset="-122"/>
              </a:rPr>
              <a:t>或</a:t>
            </a:r>
            <a:r>
              <a:rPr sz="2800" spc="-5" smtClean="0">
                <a:latin typeface="Times New Roman" panose="02020603050405020304" charset="0"/>
                <a:cs typeface="新宋体" panose="02010609030101010101" charset="-122"/>
              </a:rPr>
              <a:t>暗点</a:t>
            </a:r>
            <a:r>
              <a:rPr lang="zh-CN" altLang="en-US" sz="2800" spc="-5" dirty="0">
                <a:latin typeface="Times New Roman" panose="02020603050405020304" charset="0"/>
                <a:cs typeface="新宋体" panose="02010609030101010101" charset="-122"/>
              </a:rPr>
              <a:t>。</a:t>
            </a:r>
            <a:endParaRPr sz="2800" dirty="0">
              <a:latin typeface="Times New Roman" panose="02020603050405020304" charset="0"/>
              <a:cs typeface="新宋体" panose="02010609030101010101" charset="-122"/>
            </a:endParaRPr>
          </a:p>
        </p:txBody>
      </p:sp>
      <p:sp>
        <p:nvSpPr>
          <p:cNvPr id="7" name="object 7"/>
          <p:cNvSpPr/>
          <p:nvPr/>
        </p:nvSpPr>
        <p:spPr>
          <a:xfrm>
            <a:off x="5499239" y="5606796"/>
            <a:ext cx="762000" cy="381000"/>
          </a:xfrm>
          <a:custGeom>
            <a:avLst/>
            <a:gdLst/>
            <a:ahLst/>
            <a:cxnLst/>
            <a:rect l="l" t="t" r="r" b="b"/>
            <a:pathLst>
              <a:path w="762000" h="381000">
                <a:moveTo>
                  <a:pt x="571500" y="285750"/>
                </a:moveTo>
                <a:lnTo>
                  <a:pt x="571500" y="95250"/>
                </a:lnTo>
                <a:lnTo>
                  <a:pt x="0" y="95250"/>
                </a:lnTo>
                <a:lnTo>
                  <a:pt x="0" y="285750"/>
                </a:lnTo>
                <a:lnTo>
                  <a:pt x="571500" y="285750"/>
                </a:lnTo>
                <a:close/>
              </a:path>
              <a:path w="762000" h="381000">
                <a:moveTo>
                  <a:pt x="761987" y="190500"/>
                </a:moveTo>
                <a:lnTo>
                  <a:pt x="571500" y="0"/>
                </a:lnTo>
                <a:lnTo>
                  <a:pt x="571500" y="381000"/>
                </a:lnTo>
                <a:lnTo>
                  <a:pt x="761987" y="190500"/>
                </a:lnTo>
                <a:close/>
              </a:path>
            </a:pathLst>
          </a:custGeom>
          <a:solidFill>
            <a:srgbClr val="00FF00"/>
          </a:solidFill>
        </p:spPr>
        <p:txBody>
          <a:bodyPr wrap="square" lIns="0" tIns="0" rIns="0" bIns="0" rtlCol="0"/>
          <a:lstStyle/>
          <a:p>
            <a:endParaRPr/>
          </a:p>
        </p:txBody>
      </p:sp>
      <p:graphicFrame>
        <p:nvGraphicFramePr>
          <p:cNvPr id="5" name="object 5"/>
          <p:cNvGraphicFramePr>
            <a:graphicFrameLocks noGrp="1"/>
          </p:cNvGraphicFramePr>
          <p:nvPr/>
        </p:nvGraphicFramePr>
        <p:xfrm>
          <a:off x="3741877" y="50686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0"/>
                  </a:ext>
                </a:extLst>
              </a:tr>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E2B0A"/>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1"/>
                  </a:ext>
                </a:extLst>
              </a:tr>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2"/>
                  </a:ext>
                </a:extLst>
              </a:tr>
            </a:tbl>
          </a:graphicData>
        </a:graphic>
      </p:graphicFrame>
      <p:graphicFrame>
        <p:nvGraphicFramePr>
          <p:cNvPr id="6" name="object 6"/>
          <p:cNvGraphicFramePr>
            <a:graphicFrameLocks noGrp="1"/>
          </p:cNvGraphicFramePr>
          <p:nvPr/>
        </p:nvGraphicFramePr>
        <p:xfrm>
          <a:off x="6408864" y="5068633"/>
          <a:ext cx="1600200" cy="1600200"/>
        </p:xfrm>
        <a:graphic>
          <a:graphicData uri="http://schemas.openxmlformats.org/drawingml/2006/table">
            <a:tbl>
              <a:tblPr firstRow="1" bandRow="1">
                <a:tableStyleId>{2D5ABB26-0587-4C30-8999-92F81FD0307C}</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0"/>
                  </a:ext>
                </a:extLst>
              </a:tr>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1"/>
                  </a:ext>
                </a:extLst>
              </a:tr>
              <a:tr h="533400">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2800">
                        <a:latin typeface="新宋体" panose="02010609030101010101" charset="-122"/>
                        <a:cs typeface="新宋体" panose="02010609030101010101" charset="-122"/>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2"/>
                  </a:ext>
                </a:extLst>
              </a:tr>
            </a:tbl>
          </a:graphicData>
        </a:graphic>
      </p:graphicFrame>
      <p:sp>
        <p:nvSpPr>
          <p:cNvPr id="11"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68045" y="1626870"/>
            <a:ext cx="9279255" cy="4534575"/>
          </a:xfrm>
          <a:prstGeom prst="rect">
            <a:avLst/>
          </a:prstGeom>
        </p:spPr>
        <p:txBody>
          <a:bodyPr vert="horz" wrap="square" lIns="0" tIns="0" rIns="0" bIns="0" rtlCol="0">
            <a:spAutoFit/>
          </a:bodyPr>
          <a:lstStyle/>
          <a:p>
            <a:pPr marL="469900" indent="-457200">
              <a:lnSpc>
                <a:spcPts val="3600"/>
              </a:lnSpc>
              <a:buFont typeface="Arial" panose="020B0604020202020204" pitchFamily="34" charset="0"/>
              <a:buChar char="•"/>
            </a:pPr>
            <a:r>
              <a:rPr sz="3200" spc="-5" dirty="0" err="1" smtClean="0">
                <a:solidFill>
                  <a:srgbClr val="FF0000"/>
                </a:solidFill>
                <a:latin typeface="Times New Roman" panose="02020603050405020304" charset="0"/>
                <a:cs typeface="新宋体" panose="02010609030101010101" charset="-122"/>
              </a:rPr>
              <a:t>中值滤波算法的实现</a:t>
            </a:r>
            <a:endParaRPr sz="3200" dirty="0">
              <a:solidFill>
                <a:srgbClr val="FF0000"/>
              </a:solidFill>
              <a:latin typeface="Times New Roman" panose="02020603050405020304" charset="0"/>
              <a:cs typeface="新宋体" panose="02010609030101010101" charset="-122"/>
            </a:endParaRPr>
          </a:p>
          <a:p>
            <a:pPr marL="469900">
              <a:spcBef>
                <a:spcPts val="665"/>
              </a:spcBef>
            </a:pPr>
            <a:r>
              <a:rPr sz="2000" spc="-320" dirty="0" smtClean="0">
                <a:solidFill>
                  <a:srgbClr val="EE2B0A"/>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将模板区域内的像素</a:t>
            </a:r>
            <a:r>
              <a:rPr sz="3200" b="1" spc="-5" dirty="0">
                <a:solidFill>
                  <a:srgbClr val="0822AA"/>
                </a:solidFill>
                <a:latin typeface="Times New Roman" panose="02020603050405020304" charset="0"/>
                <a:cs typeface="新宋体" panose="02010609030101010101" charset="-122"/>
              </a:rPr>
              <a:t>排序</a:t>
            </a:r>
            <a:r>
              <a:rPr sz="2800" spc="-5" dirty="0">
                <a:latin typeface="Times New Roman" panose="02020603050405020304" charset="0"/>
                <a:cs typeface="新宋体" panose="02010609030101010101" charset="-122"/>
              </a:rPr>
              <a:t>，求出中间值</a:t>
            </a:r>
            <a:endParaRPr sz="2800" dirty="0">
              <a:latin typeface="Times New Roman" panose="02020603050405020304" charset="0"/>
              <a:cs typeface="新宋体" panose="02010609030101010101" charset="-122"/>
            </a:endParaRPr>
          </a:p>
          <a:p>
            <a:pPr marL="1562100" marR="384810" indent="-1092835"/>
            <a:r>
              <a:rPr sz="2800" spc="-5" dirty="0">
                <a:latin typeface="Times New Roman" panose="02020603050405020304" charset="0"/>
                <a:cs typeface="新宋体" panose="02010609030101010101" charset="-122"/>
              </a:rPr>
              <a:t>例如：</a:t>
            </a:r>
            <a:r>
              <a:rPr lang="en-US" sz="2800" spc="-5" dirty="0">
                <a:latin typeface="Times New Roman" panose="02020603050405020304" charset="0"/>
                <a:cs typeface="新宋体" panose="02010609030101010101" charset="-122"/>
              </a:rPr>
              <a:t>	</a:t>
            </a:r>
            <a:r>
              <a:rPr sz="2600" spc="-5" dirty="0">
                <a:latin typeface="Times New Roman" panose="02020603050405020304" charset="0"/>
                <a:cs typeface="新宋体" panose="02010609030101010101" charset="-122"/>
              </a:rPr>
              <a:t>3</a:t>
            </a:r>
            <a:r>
              <a:rPr sz="2600" spc="-5" dirty="0">
                <a:latin typeface="Times New Roman" panose="02020603050405020304" charset="0"/>
                <a:cs typeface="Arial" panose="020B0604020202020204" pitchFamily="34" charset="0"/>
              </a:rPr>
              <a:t>×</a:t>
            </a:r>
            <a:r>
              <a:rPr sz="2600" spc="-5" dirty="0">
                <a:latin typeface="Times New Roman" panose="02020603050405020304" charset="0"/>
                <a:cs typeface="新宋体" panose="02010609030101010101" charset="-122"/>
              </a:rPr>
              <a:t>3的模板，第5大的是中值</a:t>
            </a:r>
            <a:r>
              <a:rPr lang="zh-CN" sz="2600" spc="-5" dirty="0">
                <a:latin typeface="Times New Roman" panose="02020603050405020304" charset="0"/>
                <a:cs typeface="新宋体" panose="02010609030101010101" charset="-122"/>
              </a:rPr>
              <a:t>；</a:t>
            </a:r>
          </a:p>
          <a:p>
            <a:pPr marL="1562100" marR="384810" indent="-1092835"/>
            <a:r>
              <a:rPr lang="en-US" altLang="zh-CN" sz="2600" spc="-5" dirty="0">
                <a:latin typeface="Times New Roman" panose="02020603050405020304" charset="0"/>
                <a:cs typeface="新宋体" panose="02010609030101010101" charset="-122"/>
              </a:rPr>
              <a:t>	</a:t>
            </a:r>
            <a:r>
              <a:rPr sz="2600" spc="-5" dirty="0">
                <a:latin typeface="Times New Roman" panose="02020603050405020304" charset="0"/>
                <a:cs typeface="新宋体" panose="02010609030101010101" charset="-122"/>
              </a:rPr>
              <a:t>5</a:t>
            </a:r>
            <a:r>
              <a:rPr sz="2600" spc="-5" dirty="0">
                <a:latin typeface="Times New Roman" panose="02020603050405020304" charset="0"/>
                <a:cs typeface="Arial" panose="020B0604020202020204" pitchFamily="34" charset="0"/>
                <a:sym typeface="+mn-ea"/>
              </a:rPr>
              <a:t>×</a:t>
            </a:r>
            <a:r>
              <a:rPr sz="2600" spc="-5" dirty="0">
                <a:latin typeface="Times New Roman" panose="02020603050405020304" charset="0"/>
                <a:cs typeface="新宋体" panose="02010609030101010101" charset="-122"/>
              </a:rPr>
              <a:t>5的模板，第13大的是中值，</a:t>
            </a:r>
            <a:endParaRPr sz="2600" dirty="0">
              <a:latin typeface="Times New Roman" panose="02020603050405020304" charset="0"/>
              <a:cs typeface="新宋体" panose="02010609030101010101" charset="-122"/>
            </a:endParaRPr>
          </a:p>
          <a:p>
            <a:pPr marL="1562100">
              <a:spcBef>
                <a:spcPts val="675"/>
              </a:spcBef>
            </a:pPr>
            <a:r>
              <a:rPr sz="2600" spc="-5" dirty="0">
                <a:latin typeface="Times New Roman" panose="02020603050405020304" charset="0"/>
                <a:cs typeface="新宋体" panose="02010609030101010101" charset="-122"/>
              </a:rPr>
              <a:t>7</a:t>
            </a:r>
            <a:r>
              <a:rPr sz="2600" spc="-5" dirty="0">
                <a:latin typeface="Times New Roman" panose="02020603050405020304" charset="0"/>
                <a:cs typeface="Arial" panose="020B0604020202020204" pitchFamily="34" charset="0"/>
                <a:sym typeface="+mn-ea"/>
              </a:rPr>
              <a:t>×</a:t>
            </a:r>
            <a:r>
              <a:rPr sz="2600" spc="-5" dirty="0">
                <a:latin typeface="Times New Roman" panose="02020603050405020304" charset="0"/>
                <a:cs typeface="新宋体" panose="02010609030101010101" charset="-122"/>
              </a:rPr>
              <a:t>7的模板，第25大的是中值，</a:t>
            </a:r>
            <a:endParaRPr sz="2600" dirty="0">
              <a:latin typeface="Times New Roman" panose="02020603050405020304" charset="0"/>
              <a:cs typeface="新宋体" panose="02010609030101010101" charset="-122"/>
            </a:endParaRPr>
          </a:p>
          <a:p>
            <a:pPr marL="1562100">
              <a:spcBef>
                <a:spcPts val="675"/>
              </a:spcBef>
            </a:pPr>
            <a:r>
              <a:rPr sz="2600" spc="-5" dirty="0">
                <a:latin typeface="Times New Roman" panose="02020603050405020304" charset="0"/>
                <a:cs typeface="新宋体" panose="02010609030101010101" charset="-122"/>
              </a:rPr>
              <a:t>9</a:t>
            </a:r>
            <a:r>
              <a:rPr sz="2600" spc="-5" dirty="0">
                <a:latin typeface="Times New Roman" panose="02020603050405020304" charset="0"/>
                <a:cs typeface="Arial" panose="020B0604020202020204" pitchFamily="34" charset="0"/>
                <a:sym typeface="+mn-ea"/>
              </a:rPr>
              <a:t>×</a:t>
            </a:r>
            <a:r>
              <a:rPr sz="2600" spc="-5" dirty="0">
                <a:latin typeface="Times New Roman" panose="02020603050405020304" charset="0"/>
                <a:cs typeface="新宋体" panose="02010609030101010101" charset="-122"/>
              </a:rPr>
              <a:t>9的模板，第41大的是中值。</a:t>
            </a:r>
            <a:endParaRPr sz="2600" dirty="0">
              <a:latin typeface="Times New Roman" panose="02020603050405020304" charset="0"/>
              <a:cs typeface="新宋体" panose="02010609030101010101" charset="-122"/>
            </a:endParaRPr>
          </a:p>
          <a:p>
            <a:pPr>
              <a:spcBef>
                <a:spcPts val="55"/>
              </a:spcBef>
            </a:pPr>
            <a:endParaRPr sz="4050" dirty="0">
              <a:latin typeface="Times New Roman" panose="02020603050405020304" charset="0"/>
              <a:cs typeface="Times New Roman" panose="02020603050405020304"/>
            </a:endParaRPr>
          </a:p>
          <a:p>
            <a:pPr marL="469900"/>
            <a:r>
              <a:rPr sz="2000" spc="-320" dirty="0" smtClean="0">
                <a:solidFill>
                  <a:srgbClr val="EE2B0A"/>
                </a:solidFill>
                <a:latin typeface="Times New Roman" panose="02020603050405020304" charset="0"/>
                <a:cs typeface="Segoe UI Symbol" panose="020B0502040204020203"/>
              </a:rPr>
              <a:t> </a:t>
            </a:r>
            <a:r>
              <a:rPr sz="2800" spc="-5" dirty="0" err="1">
                <a:latin typeface="Times New Roman" panose="02020603050405020304" charset="0"/>
                <a:cs typeface="新宋体" panose="02010609030101010101" charset="-122"/>
              </a:rPr>
              <a:t>对于同值像素，</a:t>
            </a:r>
            <a:r>
              <a:rPr sz="2800" spc="-5" dirty="0" err="1" smtClean="0">
                <a:latin typeface="Times New Roman" panose="02020603050405020304" charset="0"/>
                <a:cs typeface="新宋体" panose="02010609030101010101" charset="-122"/>
              </a:rPr>
              <a:t>连续排列</a:t>
            </a:r>
            <a:endParaRPr sz="2800" dirty="0">
              <a:latin typeface="Times New Roman" panose="02020603050405020304" charset="0"/>
              <a:cs typeface="新宋体" panose="02010609030101010101" charset="-122"/>
            </a:endParaRPr>
          </a:p>
          <a:p>
            <a:pPr marL="469900">
              <a:spcBef>
                <a:spcPts val="675"/>
              </a:spcBef>
            </a:pPr>
            <a:r>
              <a:rPr sz="2800" spc="-5" dirty="0">
                <a:latin typeface="Times New Roman" panose="02020603050405020304" charset="0"/>
                <a:cs typeface="新宋体" panose="02010609030101010101" charset="-122"/>
              </a:rPr>
              <a:t>如(10,15,20,20,</a:t>
            </a:r>
            <a:r>
              <a:rPr sz="2800" dirty="0">
                <a:solidFill>
                  <a:srgbClr val="EE2B0A"/>
                </a:solidFill>
                <a:latin typeface="Times New Roman" panose="02020603050405020304" charset="0"/>
                <a:cs typeface="新宋体" panose="02010609030101010101" charset="-122"/>
              </a:rPr>
              <a:t>2</a:t>
            </a:r>
            <a:r>
              <a:rPr sz="2800" spc="-5" dirty="0">
                <a:solidFill>
                  <a:srgbClr val="EE2B0A"/>
                </a:solidFill>
                <a:latin typeface="Times New Roman" panose="02020603050405020304" charset="0"/>
                <a:cs typeface="新宋体" panose="02010609030101010101" charset="-122"/>
              </a:rPr>
              <a:t>0</a:t>
            </a:r>
            <a:r>
              <a:rPr sz="2800" spc="-5" dirty="0">
                <a:latin typeface="Times New Roman" panose="02020603050405020304" charset="0"/>
                <a:cs typeface="新宋体" panose="02010609030101010101" charset="-122"/>
              </a:rPr>
              <a:t>,20,20,25,100)</a:t>
            </a:r>
            <a:endParaRPr sz="2800" dirty="0">
              <a:latin typeface="Times New Roman" panose="02020603050405020304" charset="0"/>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42" name="文本框 274441"/>
          <p:cNvSpPr txBox="1"/>
          <p:nvPr/>
        </p:nvSpPr>
        <p:spPr>
          <a:xfrm>
            <a:off x="882650" y="1570990"/>
            <a:ext cx="9585960" cy="3750001"/>
          </a:xfrm>
          <a:prstGeom prst="rect">
            <a:avLst/>
          </a:prstGeom>
          <a:noFill/>
          <a:ln w="9525">
            <a:noFill/>
          </a:ln>
        </p:spPr>
        <p:txBody>
          <a:bodyPr wrap="square">
            <a:spAutoFit/>
          </a:bodyPr>
          <a:lstStyle/>
          <a:p>
            <a:pPr marL="457200" lvl="0" indent="-457200" fontAlgn="base">
              <a:lnSpc>
                <a:spcPts val="3600"/>
              </a:lnSpc>
              <a:spcBef>
                <a:spcPts val="0"/>
              </a:spcBef>
              <a:spcAft>
                <a:spcPts val="0"/>
              </a:spcAft>
              <a:buFont typeface="Arial" panose="020B0604020202020204" pitchFamily="34" charset="0"/>
              <a:buChar char="•"/>
            </a:pPr>
            <a:r>
              <a:rPr lang="zh-CN" altLang="en-US" sz="3200" strike="noStrike" noProof="1">
                <a:solidFill>
                  <a:srgbClr val="FF0000"/>
                </a:solidFill>
                <a:effectLst/>
                <a:latin typeface="Times New Roman" panose="02020603050405020304" charset="0"/>
                <a:cs typeface="+mn-ea"/>
              </a:rPr>
              <a:t>中值滤波的过程：</a:t>
            </a:r>
          </a:p>
          <a:p>
            <a:pPr lvl="0" fontAlgn="base">
              <a:lnSpc>
                <a:spcPts val="3600"/>
              </a:lnSpc>
              <a:spcBef>
                <a:spcPts val="0"/>
              </a:spcBef>
              <a:spcAft>
                <a:spcPts val="0"/>
              </a:spcAft>
            </a:pPr>
            <a:r>
              <a:rPr lang="en-US" altLang="zh-CN" sz="3090" strike="noStrike" noProof="1">
                <a:latin typeface="Times New Roman" panose="02020603050405020304" charset="0"/>
                <a:cs typeface="+mn-ea"/>
              </a:rPr>
              <a:t>   </a:t>
            </a:r>
            <a:r>
              <a:rPr lang="en-US" altLang="zh-CN" sz="2800" strike="noStrike" noProof="1">
                <a:latin typeface="Times New Roman" panose="02020603050405020304" charset="0"/>
                <a:cs typeface="+mn-ea"/>
              </a:rPr>
              <a:t>1</a:t>
            </a:r>
            <a:r>
              <a:rPr lang="zh-CN" altLang="en-US" sz="2800" strike="noStrike" noProof="1">
                <a:latin typeface="Times New Roman" panose="02020603050405020304" charset="0"/>
                <a:cs typeface="+mn-ea"/>
              </a:rPr>
              <a:t>)根据选定窗口的形状，确定窗口中心位置像素在原图像上的重合方式；</a:t>
            </a:r>
            <a:endParaRPr lang="zh-CN" altLang="en-US" sz="2800" strike="noStrike" noProof="1">
              <a:latin typeface="Times New Roman" panose="02020603050405020304" charset="0"/>
            </a:endParaRPr>
          </a:p>
          <a:p>
            <a:pPr lvl="0" fontAlgn="base">
              <a:lnSpc>
                <a:spcPts val="3600"/>
              </a:lnSpc>
              <a:spcBef>
                <a:spcPts val="0"/>
              </a:spcBef>
              <a:spcAft>
                <a:spcPts val="0"/>
              </a:spcAft>
            </a:pPr>
            <a:r>
              <a:rPr lang="zh-CN" altLang="en-US" sz="2800" strike="noStrike" noProof="1">
                <a:latin typeface="Times New Roman" panose="02020603050405020304" charset="0"/>
                <a:cs typeface="+mn-ea"/>
              </a:rPr>
              <a:t>   </a:t>
            </a:r>
            <a:r>
              <a:rPr lang="en-US" altLang="zh-CN" sz="2800" strike="noStrike" noProof="1">
                <a:latin typeface="Times New Roman" panose="02020603050405020304" charset="0"/>
                <a:cs typeface="+mn-ea"/>
              </a:rPr>
              <a:t>2</a:t>
            </a:r>
            <a:r>
              <a:rPr lang="zh-CN" altLang="en-US" sz="2800" strike="noStrike" noProof="1">
                <a:latin typeface="Times New Roman" panose="02020603050405020304" charset="0"/>
                <a:cs typeface="+mn-ea"/>
              </a:rPr>
              <a:t>)将窗口在图像上逐像素地移动扫描；</a:t>
            </a:r>
            <a:endParaRPr lang="zh-CN" altLang="en-US" sz="2800" strike="noStrike" noProof="1">
              <a:latin typeface="Times New Roman" panose="02020603050405020304" charset="0"/>
            </a:endParaRPr>
          </a:p>
          <a:p>
            <a:pPr lvl="0" fontAlgn="base">
              <a:lnSpc>
                <a:spcPts val="3600"/>
              </a:lnSpc>
              <a:spcBef>
                <a:spcPts val="0"/>
              </a:spcBef>
              <a:spcAft>
                <a:spcPts val="0"/>
              </a:spcAft>
            </a:pPr>
            <a:r>
              <a:rPr lang="zh-CN" altLang="en-US" sz="2800" strike="noStrike" noProof="1">
                <a:latin typeface="Times New Roman" panose="02020603050405020304" charset="0"/>
                <a:cs typeface="+mn-ea"/>
              </a:rPr>
              <a:t>   </a:t>
            </a:r>
            <a:r>
              <a:rPr lang="en-US" altLang="zh-CN" sz="2800" strike="noStrike" noProof="1">
                <a:latin typeface="Times New Roman" panose="02020603050405020304" charset="0"/>
                <a:cs typeface="+mn-ea"/>
              </a:rPr>
              <a:t>3</a:t>
            </a:r>
            <a:r>
              <a:rPr lang="zh-CN" altLang="en-US" sz="2800" strike="noStrike" noProof="1">
                <a:latin typeface="Times New Roman" panose="02020603050405020304" charset="0"/>
                <a:cs typeface="+mn-ea"/>
              </a:rPr>
              <a:t>)把窗口下对应的像素按它们的</a:t>
            </a:r>
            <a:r>
              <a:rPr lang="zh-CN" altLang="en-US" sz="2800" strike="noStrike" noProof="1">
                <a:solidFill>
                  <a:srgbClr val="FF0000"/>
                </a:solidFill>
                <a:latin typeface="Times New Roman" panose="02020603050405020304" charset="0"/>
                <a:cs typeface="+mn-ea"/>
              </a:rPr>
              <a:t>灰度值大小</a:t>
            </a:r>
            <a:r>
              <a:rPr lang="zh-CN" altLang="en-US" sz="2800" strike="noStrike" noProof="1">
                <a:latin typeface="Times New Roman" panose="02020603050405020304" charset="0"/>
                <a:cs typeface="+mn-ea"/>
              </a:rPr>
              <a:t>进行排序，并找出排序结果的</a:t>
            </a:r>
            <a:r>
              <a:rPr lang="zh-CN" altLang="en-US" sz="3200" b="1" strike="noStrike" noProof="1">
                <a:solidFill>
                  <a:srgbClr val="FF0000"/>
                </a:solidFill>
                <a:latin typeface="Times New Roman" panose="02020603050405020304" charset="0"/>
                <a:cs typeface="+mn-ea"/>
              </a:rPr>
              <a:t>中间</a:t>
            </a:r>
            <a:r>
              <a:rPr lang="zh-CN" altLang="en-US" sz="2800" strike="noStrike" noProof="1">
                <a:latin typeface="Times New Roman" panose="02020603050405020304" charset="0"/>
                <a:cs typeface="+mn-ea"/>
              </a:rPr>
              <a:t>的那个值；</a:t>
            </a:r>
            <a:endParaRPr lang="zh-CN" altLang="en-US" sz="2800" strike="noStrike" noProof="1">
              <a:latin typeface="Times New Roman" panose="02020603050405020304" charset="0"/>
            </a:endParaRPr>
          </a:p>
          <a:p>
            <a:pPr lvl="0" fontAlgn="base">
              <a:lnSpc>
                <a:spcPts val="3600"/>
              </a:lnSpc>
              <a:spcBef>
                <a:spcPts val="0"/>
              </a:spcBef>
              <a:spcAft>
                <a:spcPts val="0"/>
              </a:spcAft>
            </a:pPr>
            <a:r>
              <a:rPr lang="zh-CN" altLang="en-US" sz="2800" strike="noStrike" noProof="1">
                <a:latin typeface="Times New Roman" panose="02020603050405020304" charset="0"/>
                <a:cs typeface="+mn-ea"/>
              </a:rPr>
              <a:t>   </a:t>
            </a:r>
            <a:r>
              <a:rPr lang="en-US" altLang="zh-CN" sz="2800" strike="noStrike" noProof="1">
                <a:latin typeface="Times New Roman" panose="02020603050405020304" charset="0"/>
                <a:cs typeface="+mn-ea"/>
              </a:rPr>
              <a:t>4</a:t>
            </a:r>
            <a:r>
              <a:rPr lang="zh-CN" altLang="en-US" sz="2800" strike="noStrike" noProof="1">
                <a:latin typeface="Times New Roman" panose="02020603050405020304" charset="0"/>
                <a:cs typeface="+mn-ea"/>
              </a:rPr>
              <a:t>)把找到的中间值赋给结果图像中对应于窗口中心位置的那个像素。</a:t>
            </a:r>
            <a:endParaRPr lang="en-US" altLang="zh-CN" sz="2800" strike="noStrike" noProof="1">
              <a:latin typeface="Times New Roman" panose="02020603050405020304" charset="0"/>
            </a:endParaRPr>
          </a:p>
        </p:txBody>
      </p:sp>
      <p:sp>
        <p:nvSpPr>
          <p:cNvPr id="3"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图片 349193" descr="lena_中值滤波1"/>
          <p:cNvPicPr>
            <a:picLocks noChangeAspect="1"/>
          </p:cNvPicPr>
          <p:nvPr/>
        </p:nvPicPr>
        <p:blipFill>
          <a:blip r:embed="rId2"/>
          <a:stretch>
            <a:fillRect/>
          </a:stretch>
        </p:blipFill>
        <p:spPr>
          <a:xfrm>
            <a:off x="1467411" y="2562225"/>
            <a:ext cx="1797927" cy="1797928"/>
          </a:xfrm>
          <a:prstGeom prst="rect">
            <a:avLst/>
          </a:prstGeom>
          <a:noFill/>
          <a:ln w="9525">
            <a:noFill/>
          </a:ln>
        </p:spPr>
      </p:pic>
      <p:pic>
        <p:nvPicPr>
          <p:cNvPr id="96258" name="图片 349194" descr="lena_中值滤波10"/>
          <p:cNvPicPr>
            <a:picLocks noChangeAspect="1"/>
          </p:cNvPicPr>
          <p:nvPr/>
        </p:nvPicPr>
        <p:blipFill>
          <a:blip r:embed="rId3"/>
          <a:stretch>
            <a:fillRect/>
          </a:stretch>
        </p:blipFill>
        <p:spPr>
          <a:xfrm>
            <a:off x="4166928" y="2562225"/>
            <a:ext cx="1797927" cy="1797928"/>
          </a:xfrm>
          <a:prstGeom prst="rect">
            <a:avLst/>
          </a:prstGeom>
          <a:noFill/>
          <a:ln w="9525">
            <a:noFill/>
          </a:ln>
        </p:spPr>
      </p:pic>
      <p:pic>
        <p:nvPicPr>
          <p:cNvPr id="96259" name="图片 349195" descr="lena_中值滤波111"/>
          <p:cNvPicPr>
            <a:picLocks noChangeAspect="1"/>
          </p:cNvPicPr>
          <p:nvPr/>
        </p:nvPicPr>
        <p:blipFill>
          <a:blip r:embed="rId4"/>
          <a:stretch>
            <a:fillRect/>
          </a:stretch>
        </p:blipFill>
        <p:spPr>
          <a:xfrm>
            <a:off x="6896206" y="2562225"/>
            <a:ext cx="1797928" cy="1797928"/>
          </a:xfrm>
          <a:prstGeom prst="rect">
            <a:avLst/>
          </a:prstGeom>
          <a:noFill/>
          <a:ln w="9525">
            <a:noFill/>
          </a:ln>
        </p:spPr>
      </p:pic>
      <p:sp>
        <p:nvSpPr>
          <p:cNvPr id="96260" name="矩形 349196"/>
          <p:cNvSpPr/>
          <p:nvPr/>
        </p:nvSpPr>
        <p:spPr>
          <a:xfrm>
            <a:off x="1308100" y="4393001"/>
            <a:ext cx="7531100" cy="427990"/>
          </a:xfrm>
          <a:prstGeom prst="rect">
            <a:avLst/>
          </a:prstGeom>
          <a:noFill/>
          <a:ln w="9525">
            <a:noFill/>
          </a:ln>
        </p:spPr>
        <p:txBody>
          <a:bodyPr wrap="none" anchor="ctr">
            <a:spAutoFit/>
          </a:bodyPr>
          <a:lstStyle/>
          <a:p>
            <a:pPr lvl="0" indent="0"/>
            <a:r>
              <a:rPr lang="en-US" altLang="zh-CN" sz="2205" b="1">
                <a:latin typeface="Times New Roman" panose="02020603050405020304" charset="0"/>
                <a:ea typeface="宋体" panose="02010600030101010101" pitchFamily="2" charset="-122"/>
              </a:rPr>
              <a:t>(d)</a:t>
            </a:r>
            <a:r>
              <a:rPr lang="zh-CN" altLang="en-US" sz="2205" b="1" dirty="0">
                <a:latin typeface="Times New Roman" panose="02020603050405020304" charset="0"/>
                <a:ea typeface="宋体" panose="02010600030101010101" pitchFamily="2" charset="-122"/>
              </a:rPr>
              <a:t>一字形滤波效果     </a:t>
            </a:r>
            <a:r>
              <a:rPr lang="en-US" altLang="zh-CN" sz="2205" b="1">
                <a:latin typeface="Times New Roman" panose="02020603050405020304" charset="0"/>
                <a:ea typeface="宋体" panose="02010600030101010101" pitchFamily="2" charset="-122"/>
              </a:rPr>
              <a:t>(e)</a:t>
            </a:r>
            <a:r>
              <a:rPr lang="zh-CN" altLang="en-US" sz="2205" b="1" dirty="0">
                <a:latin typeface="Times New Roman" panose="02020603050405020304" charset="0"/>
                <a:ea typeface="宋体" panose="02010600030101010101" pitchFamily="2" charset="-122"/>
              </a:rPr>
              <a:t>十字形滤波效果     </a:t>
            </a:r>
            <a:r>
              <a:rPr lang="en-US" altLang="zh-CN" sz="2205" b="1">
                <a:latin typeface="Times New Roman" panose="02020603050405020304" charset="0"/>
                <a:ea typeface="宋体" panose="02010600030101010101" pitchFamily="2" charset="-122"/>
              </a:rPr>
              <a:t>(f)</a:t>
            </a:r>
            <a:r>
              <a:rPr lang="zh-CN" altLang="en-US" sz="2205" b="1" dirty="0">
                <a:latin typeface="Times New Roman" panose="02020603050405020304" charset="0"/>
                <a:ea typeface="宋体" panose="02010600030101010101" pitchFamily="2" charset="-122"/>
              </a:rPr>
              <a:t>方形滤波效果 </a:t>
            </a:r>
          </a:p>
        </p:txBody>
      </p:sp>
      <p:sp>
        <p:nvSpPr>
          <p:cNvPr id="96261" name="文本框 349198"/>
          <p:cNvSpPr txBox="1"/>
          <p:nvPr/>
        </p:nvSpPr>
        <p:spPr>
          <a:xfrm>
            <a:off x="1689456" y="4888017"/>
            <a:ext cx="7384283" cy="1031138"/>
          </a:xfrm>
          <a:prstGeom prst="rect">
            <a:avLst/>
          </a:prstGeom>
          <a:solidFill>
            <a:srgbClr val="FFFFFF"/>
          </a:solidFill>
          <a:ln w="9525">
            <a:noFill/>
          </a:ln>
        </p:spPr>
        <p:txBody>
          <a:bodyPr anchor="t"/>
          <a:lstStyle/>
          <a:p>
            <a:pPr lvl="0" indent="0" algn="just"/>
            <a:r>
              <a:rPr lang="en-US" altLang="zh-CN" sz="1105" dirty="0">
                <a:latin typeface="宋体" panose="02010600030101010101" pitchFamily="2" charset="-122"/>
                <a:ea typeface="宋体" panose="02010600030101010101" pitchFamily="2" charset="-122"/>
              </a:rPr>
              <a:t>                                                ●                      </a:t>
            </a:r>
            <a:endParaRPr lang="en-US" altLang="zh-CN" sz="1105" dirty="0">
              <a:latin typeface="Times New Roman" panose="02020603050405020304" charset="0"/>
              <a:ea typeface="宋体" panose="02010600030101010101" pitchFamily="2" charset="-122"/>
            </a:endParaRPr>
          </a:p>
          <a:p>
            <a:pPr lvl="0" indent="0" algn="just"/>
            <a:r>
              <a:rPr lang="en-US" altLang="zh-CN" sz="1105" dirty="0">
                <a:latin typeface="宋体" panose="02010600030101010101" pitchFamily="2" charset="-122"/>
                <a:ea typeface="宋体" panose="02010600030101010101" pitchFamily="2" charset="-122"/>
              </a:rPr>
              <a:t>                                                ●                                 ● ● ●    </a:t>
            </a:r>
            <a:endParaRPr lang="en-US" altLang="zh-CN" sz="1105" dirty="0">
              <a:latin typeface="Times New Roman" panose="02020603050405020304" charset="0"/>
              <a:ea typeface="宋体" panose="02010600030101010101" pitchFamily="2" charset="-122"/>
            </a:endParaRPr>
          </a:p>
          <a:p>
            <a:pPr lvl="0" indent="0" algn="just"/>
            <a:r>
              <a:rPr lang="en-US" altLang="zh-CN" sz="1105" dirty="0">
                <a:latin typeface="宋体" panose="02010600030101010101" pitchFamily="2" charset="-122"/>
                <a:ea typeface="宋体" panose="02010600030101010101" pitchFamily="2" charset="-122"/>
              </a:rPr>
              <a:t>      ● ● ● ● ●                      ● ● ● ● ●                           ● ● ●    </a:t>
            </a:r>
            <a:endParaRPr lang="en-US" altLang="zh-CN" sz="1105" dirty="0">
              <a:latin typeface="Times New Roman" panose="02020603050405020304" charset="0"/>
              <a:ea typeface="宋体" panose="02010600030101010101" pitchFamily="2" charset="-122"/>
            </a:endParaRPr>
          </a:p>
          <a:p>
            <a:pPr lvl="0" indent="0" algn="just"/>
            <a:r>
              <a:rPr lang="en-US" altLang="zh-CN" sz="1105" dirty="0">
                <a:latin typeface="宋体" panose="02010600030101010101" pitchFamily="2" charset="-122"/>
                <a:ea typeface="宋体" panose="02010600030101010101" pitchFamily="2" charset="-122"/>
              </a:rPr>
              <a:t>                                                ●                                 ● ● ●    </a:t>
            </a:r>
            <a:endParaRPr lang="en-US" altLang="zh-CN" sz="1105" dirty="0">
              <a:latin typeface="Times New Roman" panose="02020603050405020304" charset="0"/>
              <a:ea typeface="宋体" panose="02010600030101010101" pitchFamily="2" charset="-122"/>
            </a:endParaRPr>
          </a:p>
          <a:p>
            <a:pPr lvl="0" indent="0" algn="just"/>
            <a:r>
              <a:rPr lang="en-US" altLang="zh-CN" sz="1105" dirty="0">
                <a:latin typeface="宋体" panose="02010600030101010101" pitchFamily="2" charset="-122"/>
                <a:ea typeface="宋体" panose="02010600030101010101" pitchFamily="2" charset="-122"/>
              </a:rPr>
              <a:t>                                                ●                      </a:t>
            </a:r>
            <a:endParaRPr lang="en-US" altLang="zh-CN" sz="1105" dirty="0">
              <a:latin typeface="Tahoma" panose="020B0604030504040204" pitchFamily="34" charset="0"/>
              <a:ea typeface="宋体" panose="02010600030101010101" pitchFamily="2"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8" name="文本框 7"/>
          <p:cNvSpPr txBox="1"/>
          <p:nvPr/>
        </p:nvSpPr>
        <p:spPr>
          <a:xfrm>
            <a:off x="882650" y="1495425"/>
            <a:ext cx="9585960" cy="683264"/>
          </a:xfrm>
          <a:prstGeom prst="rect">
            <a:avLst/>
          </a:prstGeom>
          <a:noFill/>
          <a:ln w="9525">
            <a:noFill/>
          </a:ln>
        </p:spPr>
        <p:txBody>
          <a:bodyPr wrap="square">
            <a:spAutoFit/>
          </a:bodyPr>
          <a:lstStyle/>
          <a:p>
            <a:pPr marL="457200" lvl="0" indent="-457200" fontAlgn="base">
              <a:lnSpc>
                <a:spcPct val="120000"/>
              </a:lnSpc>
              <a:spcBef>
                <a:spcPts val="0"/>
              </a:spcBef>
              <a:spcAft>
                <a:spcPts val="0"/>
              </a:spcAft>
              <a:buFont typeface="Arial" panose="020B0604020202020204" pitchFamily="34" charset="0"/>
              <a:buChar char="•"/>
            </a:pPr>
            <a:r>
              <a:rPr lang="zh-CN" altLang="en-US" sz="3200" strike="noStrike" noProof="1">
                <a:solidFill>
                  <a:srgbClr val="FF0000"/>
                </a:solidFill>
                <a:effectLst/>
                <a:latin typeface="Times New Roman" panose="02020603050405020304" charset="0"/>
                <a:cs typeface="+mn-ea"/>
              </a:rPr>
              <a:t>中值滤波</a:t>
            </a:r>
            <a:r>
              <a:rPr lang="zh-CN" altLang="en-US" sz="3200" strike="noStrike" noProof="1" smtClean="0">
                <a:solidFill>
                  <a:srgbClr val="FF0000"/>
                </a:solidFill>
                <a:effectLst/>
                <a:latin typeface="Times New Roman" panose="02020603050405020304" charset="0"/>
                <a:cs typeface="+mn-ea"/>
              </a:rPr>
              <a:t>的</a:t>
            </a:r>
            <a:r>
              <a:rPr lang="zh-CN" altLang="en-US" sz="3200" noProof="1">
                <a:solidFill>
                  <a:srgbClr val="FF0000"/>
                </a:solidFill>
                <a:latin typeface="Times New Roman" panose="02020603050405020304" charset="0"/>
                <a:cs typeface="+mn-ea"/>
              </a:rPr>
              <a:t>实</a:t>
            </a:r>
            <a:r>
              <a:rPr lang="zh-CN" altLang="en-US" sz="3200" noProof="1" smtClean="0">
                <a:solidFill>
                  <a:srgbClr val="FF0000"/>
                </a:solidFill>
                <a:latin typeface="Times New Roman" panose="02020603050405020304" charset="0"/>
                <a:cs typeface="+mn-ea"/>
              </a:rPr>
              <a:t>验结果</a:t>
            </a:r>
            <a:r>
              <a:rPr lang="zh-CN" altLang="en-US" sz="3200" strike="noStrike" noProof="1" smtClean="0">
                <a:solidFill>
                  <a:srgbClr val="FF0000"/>
                </a:solidFill>
                <a:effectLst/>
                <a:latin typeface="Times New Roman" panose="02020603050405020304" charset="0"/>
                <a:cs typeface="+mn-ea"/>
              </a:rPr>
              <a:t>：</a:t>
            </a:r>
            <a:endParaRPr lang="en-US" altLang="zh-CN" sz="2800" strike="noStrike" noProof="1">
              <a:latin typeface="Times New Roman" panose="02020603050405020304" charset="0"/>
            </a:endParaRPr>
          </a:p>
        </p:txBody>
      </p:sp>
      <p:sp>
        <p:nvSpPr>
          <p:cNvPr id="2" name="矩形 1"/>
          <p:cNvSpPr/>
          <p:nvPr/>
        </p:nvSpPr>
        <p:spPr>
          <a:xfrm>
            <a:off x="774700" y="5569614"/>
            <a:ext cx="9601199" cy="1569660"/>
          </a:xfrm>
          <a:prstGeom prst="rect">
            <a:avLst/>
          </a:prstGeom>
        </p:spPr>
        <p:txBody>
          <a:bodyPr wrap="square">
            <a:spAutoFit/>
          </a:bodyPr>
          <a:lstStyle/>
          <a:p>
            <a:pPr marL="12700"/>
            <a:r>
              <a:rPr lang="zh-CN" altLang="en-US" sz="2400" b="1" spc="-15" dirty="0">
                <a:latin typeface="Times New Roman" panose="02020603050405020304" charset="0"/>
                <a:cs typeface="新宋体" panose="02010609030101010101" charset="-122"/>
              </a:rPr>
              <a:t>中值滤波</a:t>
            </a:r>
            <a:r>
              <a:rPr lang="zh-CN" altLang="en-US" sz="2400" spc="-5" dirty="0">
                <a:latin typeface="Times New Roman" panose="02020603050405020304" charset="0"/>
                <a:cs typeface="新宋体" panose="02010609030101010101" charset="-122"/>
              </a:rPr>
              <a:t>算法的特点</a:t>
            </a:r>
            <a:endParaRPr lang="zh-CN" altLang="en-US" sz="2400" dirty="0">
              <a:latin typeface="Times New Roman" panose="02020603050405020304" charset="0"/>
              <a:cs typeface="新宋体" panose="02010609030101010101" charset="-122"/>
            </a:endParaRPr>
          </a:p>
          <a:p>
            <a:pPr lvl="1">
              <a:buFont typeface="Arial" panose="020B0604020202020204" pitchFamily="34" charset="0"/>
              <a:buChar char="•"/>
            </a:pPr>
            <a:r>
              <a:rPr lang="zh-CN" altLang="en-US" sz="2400" spc="75" dirty="0" smtClean="0">
                <a:latin typeface="Times New Roman" panose="02020603050405020304" charset="0"/>
                <a:cs typeface="新宋体" panose="02010609030101010101" charset="-122"/>
              </a:rPr>
              <a:t>在</a:t>
            </a:r>
            <a:r>
              <a:rPr lang="zh-CN" altLang="en-US" sz="2400" spc="75" dirty="0">
                <a:latin typeface="Times New Roman" panose="02020603050405020304" charset="0"/>
                <a:cs typeface="新宋体" panose="02010609030101010101" charset="-122"/>
              </a:rPr>
              <a:t>去除噪音的同时，可以比较好地保留边的锐度和图像的细节</a:t>
            </a:r>
            <a:r>
              <a:rPr lang="en-US" altLang="zh-CN" sz="2400" spc="75" dirty="0">
                <a:latin typeface="Times New Roman" panose="02020603050405020304" charset="0"/>
                <a:cs typeface="新宋体" panose="02010609030101010101" charset="-122"/>
              </a:rPr>
              <a:t>(</a:t>
            </a:r>
            <a:r>
              <a:rPr lang="zh-CN" altLang="en-US" sz="2400" spc="75" dirty="0">
                <a:latin typeface="Times New Roman" panose="02020603050405020304" charset="0"/>
                <a:cs typeface="新宋体" panose="02010609030101010101" charset="-122"/>
              </a:rPr>
              <a:t>优于均值</a:t>
            </a:r>
            <a:r>
              <a:rPr lang="zh-CN" altLang="en-US" sz="2400" spc="-5" dirty="0">
                <a:latin typeface="Times New Roman" panose="02020603050405020304" charset="0"/>
                <a:cs typeface="新宋体" panose="02010609030101010101" charset="-122"/>
              </a:rPr>
              <a:t>滤波器</a:t>
            </a:r>
            <a:r>
              <a:rPr lang="en-US" altLang="zh-CN" sz="2400" spc="-5" dirty="0">
                <a:latin typeface="Times New Roman" panose="02020603050405020304" charset="0"/>
                <a:cs typeface="新宋体" panose="02010609030101010101" charset="-122"/>
              </a:rPr>
              <a:t>)</a:t>
            </a:r>
            <a:endParaRPr lang="zh-CN" altLang="en-US" sz="2400" dirty="0">
              <a:latin typeface="Times New Roman" panose="02020603050405020304" charset="0"/>
              <a:cs typeface="新宋体" panose="02010609030101010101" charset="-122"/>
            </a:endParaRPr>
          </a:p>
          <a:p>
            <a:pPr lvl="1">
              <a:buFont typeface="Arial" panose="020B0604020202020204" pitchFamily="34" charset="0"/>
              <a:buChar char="•"/>
            </a:pPr>
            <a:r>
              <a:rPr lang="zh-CN" altLang="en-US" sz="2400" spc="75" dirty="0" smtClean="0">
                <a:latin typeface="Times New Roman" panose="02020603050405020304" charset="0"/>
                <a:cs typeface="新宋体" panose="02010609030101010101" charset="-122"/>
              </a:rPr>
              <a:t>能</a:t>
            </a:r>
            <a:r>
              <a:rPr lang="zh-CN" altLang="en-US" sz="2400" spc="75" dirty="0">
                <a:latin typeface="Times New Roman" panose="02020603050405020304" charset="0"/>
                <a:cs typeface="新宋体" panose="02010609030101010101" charset="-122"/>
              </a:rPr>
              <a:t>够有效去除脉冲噪声：以黑白点叠</a:t>
            </a:r>
            <a:r>
              <a:rPr lang="zh-CN" altLang="en-US" sz="2400" spc="-5" dirty="0">
                <a:latin typeface="Times New Roman" panose="02020603050405020304" charset="0"/>
                <a:cs typeface="新宋体" panose="02010609030101010101" charset="-122"/>
              </a:rPr>
              <a:t>加在图像上</a:t>
            </a:r>
            <a:endParaRPr lang="zh-CN" altLang="en-US" sz="2400" dirty="0">
              <a:latin typeface="Times New Roman" panose="02020603050405020304" charset="0"/>
              <a:cs typeface="新宋体" panose="02010609030101010101"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03605" y="1628775"/>
            <a:ext cx="8620760" cy="683264"/>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strike="noStrike">
                <a:solidFill>
                  <a:srgbClr val="FF0000"/>
                </a:solidFill>
                <a:effectLst/>
                <a:latin typeface="Times New Roman" panose="02020603050405020304" charset="0"/>
                <a:cs typeface="+mn-ea"/>
              </a:defRPr>
            </a:lvl1pPr>
          </a:lstStyle>
          <a:p>
            <a:r>
              <a:rPr dirty="0"/>
              <a:t>中值滤波算法</a:t>
            </a:r>
            <a:r>
              <a:rPr lang="zh-CN" dirty="0"/>
              <a:t>矩阵运算的实例</a:t>
            </a:r>
          </a:p>
        </p:txBody>
      </p:sp>
      <p:sp>
        <p:nvSpPr>
          <p:cNvPr id="100" name="文本框 99"/>
          <p:cNvSpPr txBox="1"/>
          <p:nvPr/>
        </p:nvSpPr>
        <p:spPr>
          <a:xfrm>
            <a:off x="1724991" y="2312039"/>
            <a:ext cx="5386070" cy="1938992"/>
          </a:xfrm>
          <a:prstGeom prst="rect">
            <a:avLst/>
          </a:prstGeom>
          <a:noFill/>
          <a:ln w="9525">
            <a:noFill/>
          </a:ln>
        </p:spPr>
        <p:txBody>
          <a:bodyPr wrap="square">
            <a:spAutoFit/>
          </a:bodyPr>
          <a:lstStyle/>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[25	1	30	16	21	25]</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[23	1 	16 	25  	0 	29]</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[7  	4 	25 	11  	9	26]</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[21 	 3  	5 	26	18 	29]</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[25  	6 	12 	25  	5	24]</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[22  	3 	25 	30 	16  	7]</a:t>
            </a:r>
          </a:p>
        </p:txBody>
      </p:sp>
      <p:sp>
        <p:nvSpPr>
          <p:cNvPr id="5" name="文本框 4"/>
          <p:cNvSpPr txBox="1"/>
          <p:nvPr/>
        </p:nvSpPr>
        <p:spPr>
          <a:xfrm>
            <a:off x="1612900" y="4467225"/>
            <a:ext cx="8301355" cy="2369880"/>
          </a:xfrm>
          <a:prstGeom prst="rect">
            <a:avLst/>
          </a:prstGeom>
          <a:noFill/>
          <a:ln w="9525">
            <a:noFill/>
          </a:ln>
        </p:spPr>
        <p:txBody>
          <a:bodyPr wrap="square">
            <a:spAutoFit/>
          </a:bodyPr>
          <a:lstStyle/>
          <a:p>
            <a:pPr marL="0" indent="0" algn="l"/>
            <a:r>
              <a:rPr lang="en-US" altLang="zh-CN" sz="2400" b="0" u="none" dirty="0">
                <a:solidFill>
                  <a:srgbClr val="0000FF"/>
                </a:solidFill>
                <a:latin typeface="Times New Roman" panose="02020603050405020304" charset="0"/>
                <a:ea typeface="宋体" panose="02010600030101010101" pitchFamily="2" charset="-122"/>
                <a:cs typeface="宋体" panose="02010600030101010101" pitchFamily="2" charset="-122"/>
              </a:rPr>
              <a:t>3</a:t>
            </a:r>
            <a:r>
              <a:rPr lang="en-US" altLang="zh-CN" sz="2400" b="0" u="none" dirty="0">
                <a:solidFill>
                  <a:srgbClr val="0000FF"/>
                </a:solidFill>
                <a:latin typeface="Times New Roman" panose="02020603050405020304" charset="0"/>
                <a:ea typeface="宋体" panose="02010600030101010101" pitchFamily="2" charset="-122"/>
                <a:cs typeface="Arial" panose="020B0604020202020204" pitchFamily="34" charset="0"/>
              </a:rPr>
              <a:t>×</a:t>
            </a:r>
            <a:r>
              <a:rPr lang="en-US" altLang="zh-CN" sz="2400" b="0" u="none" dirty="0">
                <a:solidFill>
                  <a:srgbClr val="0000FF"/>
                </a:solidFill>
                <a:latin typeface="Times New Roman" panose="02020603050405020304" charset="0"/>
                <a:ea typeface="宋体" panose="02010600030101010101" pitchFamily="2" charset="-122"/>
                <a:cs typeface="宋体" panose="02010600030101010101" pitchFamily="2" charset="-122"/>
              </a:rPr>
              <a:t>3</a:t>
            </a:r>
            <a:r>
              <a:rPr lang="zh-CN" altLang="en-US" sz="2400" b="0" u="none" dirty="0">
                <a:solidFill>
                  <a:srgbClr val="0000FF"/>
                </a:solidFill>
                <a:latin typeface="Times New Roman" panose="02020603050405020304" charset="0"/>
                <a:ea typeface="宋体" panose="02010600030101010101" pitchFamily="2" charset="-122"/>
                <a:cs typeface="宋体" panose="02010600030101010101" pitchFamily="2" charset="-122"/>
              </a:rPr>
              <a:t>方形模板（边界像素不作处理）</a:t>
            </a:r>
          </a:p>
          <a:p>
            <a:pPr marL="0" indent="0" algn="l"/>
            <a:r>
              <a:rPr lang="zh-CN" altLang="en-US" sz="2400" b="0" u="none" dirty="0">
                <a:latin typeface="Times New Roman" panose="02020603050405020304" charset="0"/>
                <a:ea typeface="宋体" panose="02010600030101010101" pitchFamily="2" charset="-122"/>
                <a:cs typeface="宋体" panose="02010600030101010101" pitchFamily="2" charset="-122"/>
              </a:rPr>
              <a:t> </a:t>
            </a:r>
            <a:r>
              <a:rPr lang="en-US" altLang="zh-CN" sz="2000" b="0" u="none" dirty="0">
                <a:latin typeface="Times New Roman" panose="02020603050405020304" charset="0"/>
                <a:ea typeface="宋体" panose="02010600030101010101" pitchFamily="2" charset="-122"/>
                <a:cs typeface="宋体" panose="02010600030101010101" pitchFamily="2" charset="-122"/>
              </a:rPr>
              <a:t>[25	1	30	16	21	25]</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 [23	</a:t>
            </a:r>
            <a:r>
              <a:rPr lang="en-US" altLang="zh-CN" sz="2000" b="1" u="none" dirty="0">
                <a:solidFill>
                  <a:srgbClr val="FF0000"/>
                </a:solidFill>
                <a:latin typeface="Times New Roman" panose="02020603050405020304" charset="0"/>
                <a:ea typeface="宋体" panose="02010600030101010101" pitchFamily="2" charset="-122"/>
                <a:cs typeface="宋体" panose="02010600030101010101" pitchFamily="2" charset="-122"/>
              </a:rPr>
              <a:t>16 	16 	16	21</a:t>
            </a:r>
            <a:r>
              <a:rPr lang="en-US" altLang="zh-CN" sz="2000" b="0" u="none" dirty="0">
                <a:solidFill>
                  <a:srgbClr val="0000FF"/>
                </a:solidFill>
                <a:latin typeface="Times New Roman" panose="02020603050405020304" charset="0"/>
                <a:ea typeface="宋体" panose="02010600030101010101" pitchFamily="2" charset="-122"/>
                <a:cs typeface="宋体" panose="02010600030101010101" pitchFamily="2" charset="-122"/>
              </a:rPr>
              <a:t> </a:t>
            </a:r>
            <a:r>
              <a:rPr lang="en-US" altLang="zh-CN" sz="2000" b="0" u="none" dirty="0">
                <a:latin typeface="Times New Roman" panose="02020603050405020304" charset="0"/>
                <a:ea typeface="宋体" panose="02010600030101010101" pitchFamily="2" charset="-122"/>
                <a:cs typeface="宋体" panose="02010600030101010101" pitchFamily="2" charset="-122"/>
              </a:rPr>
              <a:t>	29]</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 [7  	</a:t>
            </a:r>
            <a:r>
              <a:rPr lang="en-US" altLang="zh-CN" sz="2000" b="1" u="none" dirty="0">
                <a:solidFill>
                  <a:srgbClr val="FF0000"/>
                </a:solidFill>
                <a:latin typeface="Times New Roman" panose="02020603050405020304" charset="0"/>
                <a:ea typeface="宋体" panose="02010600030101010101" pitchFamily="2" charset="-122"/>
                <a:cs typeface="宋体" panose="02010600030101010101" pitchFamily="2" charset="-122"/>
              </a:rPr>
              <a:t>7 	11 	16  	25</a:t>
            </a:r>
            <a:r>
              <a:rPr lang="en-US" altLang="zh-CN" sz="2000" b="0" u="none" dirty="0">
                <a:latin typeface="Times New Roman" panose="02020603050405020304" charset="0"/>
                <a:ea typeface="宋体" panose="02010600030101010101" pitchFamily="2" charset="-122"/>
                <a:cs typeface="宋体" panose="02010600030101010101" pitchFamily="2" charset="-122"/>
              </a:rPr>
              <a:t>	26]</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 [21  	</a:t>
            </a:r>
            <a:r>
              <a:rPr lang="en-US" altLang="zh-CN" sz="2000" b="1" u="none" dirty="0">
                <a:solidFill>
                  <a:srgbClr val="FF0000"/>
                </a:solidFill>
                <a:latin typeface="Times New Roman" panose="02020603050405020304" charset="0"/>
                <a:ea typeface="宋体" panose="02010600030101010101" pitchFamily="2" charset="-122"/>
                <a:cs typeface="宋体" panose="02010600030101010101" pitchFamily="2" charset="-122"/>
              </a:rPr>
              <a:t>7   	11 	12 	24 </a:t>
            </a:r>
            <a:r>
              <a:rPr lang="en-US" altLang="zh-CN" sz="2000" b="0" u="none" dirty="0">
                <a:latin typeface="Times New Roman" panose="02020603050405020304" charset="0"/>
                <a:ea typeface="宋体" panose="02010600030101010101" pitchFamily="2" charset="-122"/>
                <a:cs typeface="宋体" panose="02010600030101010101" pitchFamily="2" charset="-122"/>
              </a:rPr>
              <a:t>	29]</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 [25  	</a:t>
            </a:r>
            <a:r>
              <a:rPr lang="en-US" altLang="zh-CN" sz="2000" b="1" u="none" dirty="0">
                <a:solidFill>
                  <a:srgbClr val="FF0000"/>
                </a:solidFill>
                <a:latin typeface="Times New Roman" panose="02020603050405020304" charset="0"/>
                <a:ea typeface="宋体" panose="02010600030101010101" pitchFamily="2" charset="-122"/>
                <a:cs typeface="宋体" panose="02010600030101010101" pitchFamily="2" charset="-122"/>
              </a:rPr>
              <a:t>12 	12 	18  	24</a:t>
            </a:r>
            <a:r>
              <a:rPr lang="en-US" altLang="zh-CN" sz="2000" b="0" u="none" dirty="0">
                <a:latin typeface="Times New Roman" panose="02020603050405020304" charset="0"/>
                <a:ea typeface="宋体" panose="02010600030101010101" pitchFamily="2" charset="-122"/>
                <a:cs typeface="宋体" panose="02010600030101010101" pitchFamily="2" charset="-122"/>
              </a:rPr>
              <a:t>	24]</a:t>
            </a:r>
          </a:p>
          <a:p>
            <a:pPr marL="0" indent="0" algn="l"/>
            <a:r>
              <a:rPr lang="en-US" altLang="zh-CN" sz="2000" b="0" u="none" dirty="0">
                <a:latin typeface="Times New Roman" panose="02020603050405020304" charset="0"/>
                <a:ea typeface="宋体" panose="02010600030101010101" pitchFamily="2" charset="-122"/>
                <a:cs typeface="宋体" panose="02010600030101010101" pitchFamily="2" charset="-122"/>
              </a:rPr>
              <a:t> [22  	3 	25 	30 	16 	 7]</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 name="object 4"/>
          <p:cNvSpPr txBox="1"/>
          <p:nvPr/>
        </p:nvSpPr>
        <p:spPr>
          <a:xfrm>
            <a:off x="903605" y="1628775"/>
            <a:ext cx="8620760" cy="683264"/>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strike="noStrike">
                <a:solidFill>
                  <a:srgbClr val="FF0000"/>
                </a:solidFill>
                <a:effectLst/>
                <a:latin typeface="Times New Roman" panose="02020603050405020304" charset="0"/>
                <a:cs typeface="+mn-ea"/>
              </a:defRPr>
            </a:lvl1pPr>
          </a:lstStyle>
          <a:p>
            <a:r>
              <a:rPr lang="zh-CN" dirty="0"/>
              <a:t>自适应</a:t>
            </a:r>
            <a:r>
              <a:rPr dirty="0"/>
              <a:t>中值滤波算法</a:t>
            </a:r>
            <a:endParaRPr lang="zh-CN" dirty="0"/>
          </a:p>
        </p:txBody>
      </p:sp>
      <p:sp>
        <p:nvSpPr>
          <p:cNvPr id="5" name="文本框 4"/>
          <p:cNvSpPr txBox="1"/>
          <p:nvPr/>
        </p:nvSpPr>
        <p:spPr>
          <a:xfrm>
            <a:off x="903605" y="2250440"/>
            <a:ext cx="9458325" cy="4526280"/>
          </a:xfrm>
          <a:prstGeom prst="rect">
            <a:avLst/>
          </a:prstGeom>
          <a:noFill/>
        </p:spPr>
        <p:txBody>
          <a:bodyPr wrap="square" rtlCol="0" anchor="t">
            <a:spAutoFit/>
          </a:bodyPr>
          <a:lstStyle/>
          <a:p>
            <a:pPr lvl="0" indent="0" fontAlgn="base">
              <a:lnSpc>
                <a:spcPct val="130000"/>
              </a:lnSpc>
            </a:pPr>
            <a:r>
              <a:rPr lang="en-US" altLang="zh-CN" sz="2800">
                <a:latin typeface="Times New Roman" panose="02020603050405020304" charset="0"/>
                <a:cs typeface="+mn-ea"/>
                <a:sym typeface="+mn-ea"/>
              </a:rPr>
              <a:t>中值滤波器受滤波</a:t>
            </a:r>
            <a:r>
              <a:rPr lang="en-US" altLang="zh-CN" sz="2800" b="1">
                <a:solidFill>
                  <a:srgbClr val="000099"/>
                </a:solidFill>
                <a:latin typeface="Times New Roman" panose="02020603050405020304" charset="0"/>
                <a:cs typeface="+mn-ea"/>
                <a:sym typeface="+mn-ea"/>
              </a:rPr>
              <a:t>窗口大小影响较大</a:t>
            </a:r>
            <a:r>
              <a:rPr lang="en-US" altLang="zh-CN" sz="2800">
                <a:latin typeface="Times New Roman" panose="02020603050405020304" charset="0"/>
                <a:cs typeface="+mn-ea"/>
                <a:sym typeface="+mn-ea"/>
              </a:rPr>
              <a:t>，用于消除噪声和保护图像细节，两者会存在冲突</a:t>
            </a:r>
            <a:r>
              <a:rPr lang="zh-CN" altLang="en-US" sz="2800">
                <a:latin typeface="Times New Roman" panose="02020603050405020304" charset="0"/>
                <a:cs typeface="+mn-ea"/>
                <a:sym typeface="+mn-ea"/>
              </a:rPr>
              <a:t>：</a:t>
            </a:r>
            <a:endParaRPr lang="zh-CN" altLang="en-US" sz="3200" strike="noStrike" noProof="1">
              <a:latin typeface="Times New Roman" panose="02020603050405020304" charset="0"/>
              <a:cs typeface="+mn-ea"/>
              <a:sym typeface="+mn-ea"/>
            </a:endParaRPr>
          </a:p>
          <a:p>
            <a:pPr marL="800100" lvl="1" indent="-342900" fontAlgn="base">
              <a:lnSpc>
                <a:spcPct val="130000"/>
              </a:lnSpc>
              <a:buFont typeface="Wingdings" panose="05000000000000000000" charset="0"/>
              <a:buChar char="l"/>
            </a:pPr>
            <a:r>
              <a:rPr lang="en-US" altLang="zh-CN" sz="2800">
                <a:latin typeface="Times New Roman" panose="02020603050405020304" charset="0"/>
                <a:cs typeface="+mn-ea"/>
                <a:sym typeface="+mn-ea"/>
              </a:rPr>
              <a:t>窗口较小，则能较好地保护图像中的一些细节信息，但对噪声的过滤效果就会打折扣</a:t>
            </a:r>
            <a:r>
              <a:rPr lang="zh-CN" altLang="en-US" sz="2800">
                <a:latin typeface="Times New Roman" panose="02020603050405020304" charset="0"/>
                <a:cs typeface="+mn-ea"/>
                <a:sym typeface="+mn-ea"/>
              </a:rPr>
              <a:t>；</a:t>
            </a:r>
            <a:endParaRPr lang="zh-CN" altLang="en-US" sz="3200" strike="noStrike" noProof="1">
              <a:latin typeface="Times New Roman" panose="02020603050405020304" charset="0"/>
              <a:cs typeface="+mn-ea"/>
              <a:sym typeface="+mn-ea"/>
            </a:endParaRPr>
          </a:p>
          <a:p>
            <a:pPr marL="800100" lvl="1" indent="-342900" fontAlgn="base">
              <a:lnSpc>
                <a:spcPct val="130000"/>
              </a:lnSpc>
              <a:buFont typeface="Wingdings" panose="05000000000000000000" charset="0"/>
              <a:buChar char="l"/>
            </a:pPr>
            <a:r>
              <a:rPr lang="en-US" altLang="zh-CN" sz="2800">
                <a:latin typeface="Times New Roman" panose="02020603050405020304" charset="0"/>
                <a:cs typeface="+mn-ea"/>
                <a:sym typeface="+mn-ea"/>
              </a:rPr>
              <a:t>窗口较大则会有较好的噪声过滤效果，但也会对图像造成一定的模糊效果，从而丢失一部分细节信息。</a:t>
            </a:r>
            <a:endParaRPr lang="en-US" altLang="zh-CN" sz="3200" strike="noStrike" noProof="1">
              <a:latin typeface="Times New Roman" panose="02020603050405020304" charset="0"/>
              <a:cs typeface="+mn-ea"/>
              <a:sym typeface="+mn-ea"/>
            </a:endParaRPr>
          </a:p>
          <a:p>
            <a:pPr marL="17145" lvl="0" indent="20320" fontAlgn="base">
              <a:lnSpc>
                <a:spcPct val="130000"/>
              </a:lnSpc>
            </a:pPr>
            <a:r>
              <a:rPr lang="en-US" altLang="zh-CN" sz="2800">
                <a:latin typeface="Times New Roman" panose="02020603050405020304" charset="0"/>
                <a:cs typeface="+mn-ea"/>
                <a:sym typeface="+mn-ea"/>
              </a:rPr>
              <a:t>如果在滤波窗口内的噪声点的个数大于整个窗口内像素的个数，则中值滤波就不能很好的过滤掉噪声。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2451239" y="4151376"/>
            <a:ext cx="3352800" cy="3124200"/>
          </a:xfrm>
          <a:custGeom>
            <a:avLst/>
            <a:gdLst/>
            <a:ahLst/>
            <a:cxnLst/>
            <a:rect l="l" t="t" r="r" b="b"/>
            <a:pathLst>
              <a:path w="3352800" h="3124200">
                <a:moveTo>
                  <a:pt x="0" y="0"/>
                </a:moveTo>
                <a:lnTo>
                  <a:pt x="0" y="3124200"/>
                </a:lnTo>
                <a:lnTo>
                  <a:pt x="3352800" y="3124200"/>
                </a:lnTo>
                <a:lnTo>
                  <a:pt x="3352799" y="0"/>
                </a:lnTo>
                <a:lnTo>
                  <a:pt x="0" y="0"/>
                </a:lnTo>
                <a:close/>
              </a:path>
            </a:pathLst>
          </a:custGeom>
          <a:ln w="9525">
            <a:solidFill>
              <a:srgbClr val="000000"/>
            </a:solidFill>
          </a:ln>
        </p:spPr>
        <p:txBody>
          <a:bodyPr wrap="square" lIns="0" tIns="0" rIns="0" bIns="0" rtlCol="0"/>
          <a:lstStyle/>
          <a:p>
            <a:endParaRPr/>
          </a:p>
        </p:txBody>
      </p:sp>
      <p:sp>
        <p:nvSpPr>
          <p:cNvPr id="5" name="object 5"/>
          <p:cNvSpPr/>
          <p:nvPr/>
        </p:nvSpPr>
        <p:spPr>
          <a:xfrm>
            <a:off x="2446667" y="7246619"/>
            <a:ext cx="4119879" cy="76200"/>
          </a:xfrm>
          <a:custGeom>
            <a:avLst/>
            <a:gdLst/>
            <a:ahLst/>
            <a:cxnLst/>
            <a:rect l="l" t="t" r="r" b="b"/>
            <a:pathLst>
              <a:path w="4119879" h="76200">
                <a:moveTo>
                  <a:pt x="4060697" y="38100"/>
                </a:moveTo>
                <a:lnTo>
                  <a:pt x="4059173" y="35051"/>
                </a:lnTo>
                <a:lnTo>
                  <a:pt x="4056125" y="33527"/>
                </a:lnTo>
                <a:lnTo>
                  <a:pt x="4571" y="33527"/>
                </a:lnTo>
                <a:lnTo>
                  <a:pt x="1523" y="35051"/>
                </a:lnTo>
                <a:lnTo>
                  <a:pt x="0" y="38100"/>
                </a:lnTo>
                <a:lnTo>
                  <a:pt x="1523" y="41909"/>
                </a:lnTo>
                <a:lnTo>
                  <a:pt x="4571" y="42672"/>
                </a:lnTo>
                <a:lnTo>
                  <a:pt x="4056125" y="42672"/>
                </a:lnTo>
                <a:lnTo>
                  <a:pt x="4059173" y="41909"/>
                </a:lnTo>
                <a:lnTo>
                  <a:pt x="4060697" y="38100"/>
                </a:lnTo>
                <a:close/>
              </a:path>
              <a:path w="4119879" h="76200">
                <a:moveTo>
                  <a:pt x="4119359" y="38100"/>
                </a:moveTo>
                <a:lnTo>
                  <a:pt x="4043159" y="0"/>
                </a:lnTo>
                <a:lnTo>
                  <a:pt x="4043159" y="33527"/>
                </a:lnTo>
                <a:lnTo>
                  <a:pt x="4056125" y="33527"/>
                </a:lnTo>
                <a:lnTo>
                  <a:pt x="4059173" y="35051"/>
                </a:lnTo>
                <a:lnTo>
                  <a:pt x="4060697" y="38100"/>
                </a:lnTo>
                <a:lnTo>
                  <a:pt x="4060697" y="67430"/>
                </a:lnTo>
                <a:lnTo>
                  <a:pt x="4119359" y="38100"/>
                </a:lnTo>
                <a:close/>
              </a:path>
              <a:path w="4119879" h="76200">
                <a:moveTo>
                  <a:pt x="4060697" y="67430"/>
                </a:moveTo>
                <a:lnTo>
                  <a:pt x="4060697" y="38100"/>
                </a:lnTo>
                <a:lnTo>
                  <a:pt x="4059173" y="41909"/>
                </a:lnTo>
                <a:lnTo>
                  <a:pt x="4056125" y="42672"/>
                </a:lnTo>
                <a:lnTo>
                  <a:pt x="4043159" y="42672"/>
                </a:lnTo>
                <a:lnTo>
                  <a:pt x="4043159" y="76200"/>
                </a:lnTo>
                <a:lnTo>
                  <a:pt x="4060697" y="67430"/>
                </a:lnTo>
                <a:close/>
              </a:path>
            </a:pathLst>
          </a:custGeom>
          <a:solidFill>
            <a:srgbClr val="000000"/>
          </a:solidFill>
        </p:spPr>
        <p:txBody>
          <a:bodyPr wrap="square" lIns="0" tIns="0" rIns="0" bIns="0" rtlCol="0"/>
          <a:lstStyle/>
          <a:p>
            <a:endParaRPr/>
          </a:p>
        </p:txBody>
      </p:sp>
      <p:sp>
        <p:nvSpPr>
          <p:cNvPr id="6" name="object 6"/>
          <p:cNvSpPr/>
          <p:nvPr/>
        </p:nvSpPr>
        <p:spPr>
          <a:xfrm>
            <a:off x="2413139" y="3854196"/>
            <a:ext cx="76200" cy="3434079"/>
          </a:xfrm>
          <a:custGeom>
            <a:avLst/>
            <a:gdLst/>
            <a:ahLst/>
            <a:cxnLst/>
            <a:rect l="l" t="t" r="r" b="b"/>
            <a:pathLst>
              <a:path w="76200" h="3434079">
                <a:moveTo>
                  <a:pt x="76200" y="76200"/>
                </a:moveTo>
                <a:lnTo>
                  <a:pt x="38100" y="0"/>
                </a:lnTo>
                <a:lnTo>
                  <a:pt x="0" y="76200"/>
                </a:lnTo>
                <a:lnTo>
                  <a:pt x="33528" y="76200"/>
                </a:lnTo>
                <a:lnTo>
                  <a:pt x="33528" y="63245"/>
                </a:lnTo>
                <a:lnTo>
                  <a:pt x="35051" y="60198"/>
                </a:lnTo>
                <a:lnTo>
                  <a:pt x="38100" y="58674"/>
                </a:lnTo>
                <a:lnTo>
                  <a:pt x="41148" y="60198"/>
                </a:lnTo>
                <a:lnTo>
                  <a:pt x="42672" y="63245"/>
                </a:lnTo>
                <a:lnTo>
                  <a:pt x="42672" y="76200"/>
                </a:lnTo>
                <a:lnTo>
                  <a:pt x="76200" y="76200"/>
                </a:lnTo>
                <a:close/>
              </a:path>
              <a:path w="76200" h="3434079">
                <a:moveTo>
                  <a:pt x="42672" y="76200"/>
                </a:moveTo>
                <a:lnTo>
                  <a:pt x="42672" y="63245"/>
                </a:lnTo>
                <a:lnTo>
                  <a:pt x="41148" y="60198"/>
                </a:lnTo>
                <a:lnTo>
                  <a:pt x="38100" y="58674"/>
                </a:lnTo>
                <a:lnTo>
                  <a:pt x="35051" y="60198"/>
                </a:lnTo>
                <a:lnTo>
                  <a:pt x="33528" y="63245"/>
                </a:lnTo>
                <a:lnTo>
                  <a:pt x="33528" y="76200"/>
                </a:lnTo>
                <a:lnTo>
                  <a:pt x="42672" y="76200"/>
                </a:lnTo>
                <a:close/>
              </a:path>
              <a:path w="76200" h="3434079">
                <a:moveTo>
                  <a:pt x="42672" y="3429000"/>
                </a:moveTo>
                <a:lnTo>
                  <a:pt x="42672" y="76200"/>
                </a:lnTo>
                <a:lnTo>
                  <a:pt x="33528" y="76200"/>
                </a:lnTo>
                <a:lnTo>
                  <a:pt x="33528" y="3429000"/>
                </a:lnTo>
                <a:lnTo>
                  <a:pt x="35051" y="3432048"/>
                </a:lnTo>
                <a:lnTo>
                  <a:pt x="38100" y="3433572"/>
                </a:lnTo>
                <a:lnTo>
                  <a:pt x="41148" y="3432048"/>
                </a:lnTo>
                <a:lnTo>
                  <a:pt x="42672" y="3429000"/>
                </a:lnTo>
                <a:close/>
              </a:path>
            </a:pathLst>
          </a:custGeom>
          <a:solidFill>
            <a:srgbClr val="000000"/>
          </a:solidFill>
        </p:spPr>
        <p:txBody>
          <a:bodyPr wrap="square" lIns="0" tIns="0" rIns="0" bIns="0" rtlCol="0"/>
          <a:lstStyle/>
          <a:p>
            <a:endParaRPr/>
          </a:p>
        </p:txBody>
      </p:sp>
      <p:sp>
        <p:nvSpPr>
          <p:cNvPr id="7" name="object 7"/>
          <p:cNvSpPr/>
          <p:nvPr/>
        </p:nvSpPr>
        <p:spPr>
          <a:xfrm>
            <a:off x="2509913" y="6179820"/>
            <a:ext cx="1150620" cy="1031875"/>
          </a:xfrm>
          <a:custGeom>
            <a:avLst/>
            <a:gdLst/>
            <a:ahLst/>
            <a:cxnLst/>
            <a:rect l="l" t="t" r="r" b="b"/>
            <a:pathLst>
              <a:path w="1150620" h="1031875">
                <a:moveTo>
                  <a:pt x="0" y="1031748"/>
                </a:moveTo>
                <a:lnTo>
                  <a:pt x="1150619" y="0"/>
                </a:lnTo>
              </a:path>
            </a:pathLst>
          </a:custGeom>
          <a:ln w="9525">
            <a:solidFill>
              <a:srgbClr val="000000"/>
            </a:solidFill>
          </a:ln>
        </p:spPr>
        <p:txBody>
          <a:bodyPr wrap="square" lIns="0" tIns="0" rIns="0" bIns="0" rtlCol="0"/>
          <a:lstStyle/>
          <a:p>
            <a:endParaRPr/>
          </a:p>
        </p:txBody>
      </p:sp>
      <p:sp>
        <p:nvSpPr>
          <p:cNvPr id="8" name="object 8"/>
          <p:cNvSpPr txBox="1"/>
          <p:nvPr/>
        </p:nvSpPr>
        <p:spPr>
          <a:xfrm>
            <a:off x="1981326" y="7013447"/>
            <a:ext cx="1778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0</a:t>
            </a:r>
            <a:endParaRPr sz="2400">
              <a:latin typeface="Times New Roman" panose="02020603050405020304"/>
              <a:cs typeface="Times New Roman" panose="02020603050405020304"/>
            </a:endParaRPr>
          </a:p>
        </p:txBody>
      </p:sp>
      <p:sp>
        <p:nvSpPr>
          <p:cNvPr id="9" name="object 9"/>
          <p:cNvSpPr txBox="1"/>
          <p:nvPr/>
        </p:nvSpPr>
        <p:spPr>
          <a:xfrm>
            <a:off x="1844929" y="4041647"/>
            <a:ext cx="4826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255</a:t>
            </a:r>
            <a:endParaRPr sz="2400">
              <a:latin typeface="Times New Roman" panose="02020603050405020304"/>
              <a:cs typeface="Times New Roman" panose="02020603050405020304"/>
            </a:endParaRPr>
          </a:p>
        </p:txBody>
      </p:sp>
      <p:sp>
        <p:nvSpPr>
          <p:cNvPr id="10" name="object 10"/>
          <p:cNvSpPr txBox="1"/>
          <p:nvPr/>
        </p:nvSpPr>
        <p:spPr>
          <a:xfrm>
            <a:off x="6569329" y="7089647"/>
            <a:ext cx="482600" cy="377190"/>
          </a:xfrm>
          <a:prstGeom prst="rect">
            <a:avLst/>
          </a:prstGeom>
        </p:spPr>
        <p:txBody>
          <a:bodyPr vert="horz" wrap="square" lIns="0" tIns="0" rIns="0" bIns="0" rtlCol="0">
            <a:spAutoFit/>
          </a:bodyPr>
          <a:lstStyle/>
          <a:p>
            <a:pPr marL="12700">
              <a:lnSpc>
                <a:spcPct val="100000"/>
              </a:lnSpc>
            </a:pPr>
            <a:r>
              <a:rPr sz="2400" b="1" dirty="0">
                <a:latin typeface="Times New Roman" panose="02020603050405020304"/>
                <a:cs typeface="Times New Roman" panose="02020603050405020304"/>
              </a:rPr>
              <a:t>255</a:t>
            </a:r>
            <a:endParaRPr sz="2400">
              <a:latin typeface="Times New Roman" panose="02020603050405020304"/>
              <a:cs typeface="Times New Roman" panose="02020603050405020304"/>
            </a:endParaRPr>
          </a:p>
        </p:txBody>
      </p:sp>
      <p:sp>
        <p:nvSpPr>
          <p:cNvPr id="11" name="object 11"/>
          <p:cNvSpPr/>
          <p:nvPr/>
        </p:nvSpPr>
        <p:spPr>
          <a:xfrm>
            <a:off x="3660533" y="4920996"/>
            <a:ext cx="10160" cy="1259205"/>
          </a:xfrm>
          <a:custGeom>
            <a:avLst/>
            <a:gdLst/>
            <a:ahLst/>
            <a:cxnLst/>
            <a:rect l="l" t="t" r="r" b="b"/>
            <a:pathLst>
              <a:path w="10160" h="1259204">
                <a:moveTo>
                  <a:pt x="0" y="1258824"/>
                </a:moveTo>
                <a:lnTo>
                  <a:pt x="9906" y="0"/>
                </a:lnTo>
              </a:path>
            </a:pathLst>
          </a:custGeom>
          <a:ln w="9525">
            <a:solidFill>
              <a:srgbClr val="000000"/>
            </a:solidFill>
          </a:ln>
        </p:spPr>
        <p:txBody>
          <a:bodyPr wrap="square" lIns="0" tIns="0" rIns="0" bIns="0" rtlCol="0"/>
          <a:lstStyle/>
          <a:p>
            <a:endParaRPr/>
          </a:p>
        </p:txBody>
      </p:sp>
      <p:sp>
        <p:nvSpPr>
          <p:cNvPr id="12" name="object 12"/>
          <p:cNvSpPr/>
          <p:nvPr/>
        </p:nvSpPr>
        <p:spPr>
          <a:xfrm>
            <a:off x="3670439" y="4920996"/>
            <a:ext cx="914400" cy="0"/>
          </a:xfrm>
          <a:custGeom>
            <a:avLst/>
            <a:gdLst/>
            <a:ahLst/>
            <a:cxnLst/>
            <a:rect l="l" t="t" r="r" b="b"/>
            <a:pathLst>
              <a:path w="914400">
                <a:moveTo>
                  <a:pt x="0" y="0"/>
                </a:moveTo>
                <a:lnTo>
                  <a:pt x="914400" y="0"/>
                </a:lnTo>
              </a:path>
            </a:pathLst>
          </a:custGeom>
          <a:ln w="9525">
            <a:solidFill>
              <a:srgbClr val="000000"/>
            </a:solidFill>
          </a:ln>
        </p:spPr>
        <p:txBody>
          <a:bodyPr wrap="square" lIns="0" tIns="0" rIns="0" bIns="0" rtlCol="0"/>
          <a:lstStyle/>
          <a:p>
            <a:endParaRPr/>
          </a:p>
        </p:txBody>
      </p:sp>
      <p:sp>
        <p:nvSpPr>
          <p:cNvPr id="13" name="object 13"/>
          <p:cNvSpPr/>
          <p:nvPr/>
        </p:nvSpPr>
        <p:spPr>
          <a:xfrm>
            <a:off x="4597793" y="4956047"/>
            <a:ext cx="0" cy="359410"/>
          </a:xfrm>
          <a:custGeom>
            <a:avLst/>
            <a:gdLst/>
            <a:ahLst/>
            <a:cxnLst/>
            <a:rect l="l" t="t" r="r" b="b"/>
            <a:pathLst>
              <a:path h="359410">
                <a:moveTo>
                  <a:pt x="0" y="0"/>
                </a:moveTo>
                <a:lnTo>
                  <a:pt x="0" y="358901"/>
                </a:lnTo>
              </a:path>
            </a:pathLst>
          </a:custGeom>
          <a:ln w="9525">
            <a:solidFill>
              <a:srgbClr val="000000"/>
            </a:solidFill>
          </a:ln>
        </p:spPr>
        <p:txBody>
          <a:bodyPr wrap="square" lIns="0" tIns="0" rIns="0" bIns="0" rtlCol="0"/>
          <a:lstStyle/>
          <a:p>
            <a:endParaRPr/>
          </a:p>
        </p:txBody>
      </p:sp>
      <p:sp>
        <p:nvSpPr>
          <p:cNvPr id="14" name="object 14"/>
          <p:cNvSpPr/>
          <p:nvPr/>
        </p:nvSpPr>
        <p:spPr>
          <a:xfrm>
            <a:off x="1844941" y="2274316"/>
            <a:ext cx="2376677" cy="1655826"/>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4940947" y="2274316"/>
            <a:ext cx="2376677" cy="1655826"/>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4597793" y="4163567"/>
            <a:ext cx="1224280" cy="1151890"/>
          </a:xfrm>
          <a:custGeom>
            <a:avLst/>
            <a:gdLst/>
            <a:ahLst/>
            <a:cxnLst/>
            <a:rect l="l" t="t" r="r" b="b"/>
            <a:pathLst>
              <a:path w="1224279" h="1151889">
                <a:moveTo>
                  <a:pt x="0" y="1151382"/>
                </a:moveTo>
                <a:lnTo>
                  <a:pt x="1223772" y="0"/>
                </a:lnTo>
              </a:path>
            </a:pathLst>
          </a:custGeom>
          <a:ln w="9525">
            <a:solidFill>
              <a:srgbClr val="000000"/>
            </a:solidFill>
          </a:ln>
        </p:spPr>
        <p:txBody>
          <a:bodyPr wrap="square" lIns="0" tIns="0" rIns="0" bIns="0" rtlCol="0"/>
          <a:lstStyle/>
          <a:p>
            <a:endParaRPr/>
          </a:p>
        </p:txBody>
      </p:sp>
      <p:sp>
        <p:nvSpPr>
          <p:cNvPr id="18" name="object 4"/>
          <p:cNvSpPr txBox="1">
            <a:spLocks noGrp="1"/>
          </p:cNvSpPr>
          <p:nvPr>
            <p:ph type="title"/>
          </p:nvPr>
        </p:nvSpPr>
        <p:spPr>
          <a:xfrm>
            <a:off x="189305" y="1293959"/>
            <a:ext cx="8816975" cy="487680"/>
          </a:xfrm>
          <a:prstGeom prst="rect">
            <a:avLst/>
          </a:prstGeom>
          <a:noFill/>
          <a:ln w="9525">
            <a:noFill/>
          </a:ln>
        </p:spPr>
        <p:txBody>
          <a:bodyPr vert="horz" wrap="square" lIns="0" tIns="0" rIns="0" bIns="0" rtlCol="0" anchor="ctr">
            <a:spAutoFit/>
          </a:bodyPr>
          <a:lstStyle/>
          <a:p>
            <a:pPr marL="12700" lvl="0" algn="l" defTabSz="914400" fontAlgn="auto"/>
            <a:r>
              <a:rPr sz="3200" b="1" spc="-15" dirty="0">
                <a:solidFill>
                  <a:schemeClr val="tx1"/>
                </a:solidFill>
                <a:latin typeface="Times New Roman" panose="02020603050405020304" charset="0"/>
                <a:ea typeface="+mn-ea"/>
                <a:cs typeface="新宋体" panose="02010609030101010101" charset="-122"/>
                <a:sym typeface="+mn-ea"/>
              </a:rPr>
              <a:t>点运算——5.灰度级切片</a:t>
            </a:r>
          </a:p>
        </p:txBody>
      </p:sp>
      <p:sp>
        <p:nvSpPr>
          <p:cNvPr id="19"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03426" name="文本框 264200"/>
          <p:cNvSpPr txBox="1"/>
          <p:nvPr/>
        </p:nvSpPr>
        <p:spPr>
          <a:xfrm>
            <a:off x="936183" y="2257425"/>
            <a:ext cx="9700895" cy="2825389"/>
          </a:xfrm>
          <a:prstGeom prst="rect">
            <a:avLst/>
          </a:prstGeom>
          <a:noFill/>
          <a:ln w="9525">
            <a:noFill/>
          </a:ln>
        </p:spPr>
        <p:txBody>
          <a:bodyPr wrap="square" anchor="t">
            <a:spAutoFit/>
          </a:bodyPr>
          <a:lstStyle/>
          <a:p>
            <a:pPr lvl="0" indent="0">
              <a:lnSpc>
                <a:spcPct val="120000"/>
              </a:lnSpc>
            </a:pPr>
            <a:r>
              <a:rPr lang="zh-CN" altLang="en-US" sz="2800" b="1" dirty="0">
                <a:latin typeface="+mn-ea"/>
              </a:rPr>
              <a:t>自适应中值思想</a:t>
            </a:r>
          </a:p>
          <a:p>
            <a:pPr lvl="0" indent="0">
              <a:lnSpc>
                <a:spcPct val="120000"/>
              </a:lnSpc>
            </a:pPr>
            <a:endParaRPr lang="zh-CN" altLang="en-US" sz="800" b="1" dirty="0">
              <a:latin typeface="+mn-ea"/>
            </a:endParaRPr>
          </a:p>
          <a:p>
            <a:pPr lvl="0" indent="0">
              <a:lnSpc>
                <a:spcPct val="120000"/>
              </a:lnSpc>
            </a:pPr>
            <a:r>
              <a:rPr lang="zh-CN" altLang="en-US" sz="2800" dirty="0">
                <a:latin typeface="+mn-ea"/>
              </a:rPr>
              <a:t>自适应</a:t>
            </a:r>
            <a:r>
              <a:rPr lang="en-US" altLang="zh-CN" sz="2800" dirty="0" err="1">
                <a:latin typeface="+mn-ea"/>
              </a:rPr>
              <a:t>中值</a:t>
            </a:r>
            <a:r>
              <a:rPr lang="zh-CN" altLang="en-US" sz="2800" dirty="0">
                <a:latin typeface="+mn-ea"/>
              </a:rPr>
              <a:t>旨在解决中值滤波大尺寸模糊及小尺寸噪声高密度的缺陷：</a:t>
            </a:r>
          </a:p>
          <a:p>
            <a:pPr marL="457200" lvl="0" indent="-457200">
              <a:lnSpc>
                <a:spcPct val="120000"/>
              </a:lnSpc>
              <a:buFont typeface="Arial" panose="020B0604020202020204" pitchFamily="34" charset="0"/>
              <a:buChar char="•"/>
            </a:pPr>
            <a:r>
              <a:rPr lang="zh-CN" altLang="en-US" sz="2800" dirty="0">
                <a:latin typeface="+mn-ea"/>
              </a:rPr>
              <a:t>设定一个初始化条件，滤波过程中</a:t>
            </a:r>
            <a:r>
              <a:rPr lang="zh-CN" altLang="en-US" sz="2800" b="1" dirty="0">
                <a:latin typeface="+mn-ea"/>
              </a:rPr>
              <a:t>动态地改变中值滤波器的窗口尺寸</a:t>
            </a:r>
            <a:r>
              <a:rPr lang="zh-CN" altLang="en-US" sz="2800" dirty="0">
                <a:latin typeface="+mn-ea"/>
              </a:rPr>
              <a:t>，以同时兼顾去噪声作用和保护细节的效果。</a:t>
            </a:r>
          </a:p>
        </p:txBody>
      </p:sp>
      <p:sp>
        <p:nvSpPr>
          <p:cNvPr id="4" name="object 4"/>
          <p:cNvSpPr txBox="1"/>
          <p:nvPr/>
        </p:nvSpPr>
        <p:spPr>
          <a:xfrm>
            <a:off x="903605" y="1628775"/>
            <a:ext cx="8620760" cy="683264"/>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strike="noStrike">
                <a:solidFill>
                  <a:srgbClr val="FF0000"/>
                </a:solidFill>
                <a:effectLst/>
                <a:latin typeface="Times New Roman" panose="02020603050405020304" charset="0"/>
                <a:cs typeface="+mn-ea"/>
              </a:defRPr>
            </a:lvl1pPr>
          </a:lstStyle>
          <a:p>
            <a:r>
              <a:rPr lang="zh-CN" dirty="0"/>
              <a:t>自适应</a:t>
            </a:r>
            <a:r>
              <a:rPr dirty="0"/>
              <a:t>中值滤波算法</a:t>
            </a:r>
            <a:endParaRPr lang="zh-CN"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774700" y="2312039"/>
            <a:ext cx="9559925" cy="4330416"/>
          </a:xfrm>
          <a:prstGeom prst="rect">
            <a:avLst/>
          </a:prstGeom>
          <a:noFill/>
        </p:spPr>
        <p:txBody>
          <a:bodyPr wrap="square" rtlCol="0" anchor="t">
            <a:spAutoFit/>
          </a:bodyPr>
          <a:lstStyle/>
          <a:p>
            <a:pPr lvl="0" indent="0">
              <a:lnSpc>
                <a:spcPct val="120000"/>
              </a:lnSpc>
            </a:pPr>
            <a:r>
              <a:rPr lang="zh-CN" altLang="en-US" sz="2800" dirty="0">
                <a:latin typeface="Times New Roman" panose="02020603050405020304" charset="0"/>
                <a:sym typeface="+mn-ea"/>
              </a:rPr>
              <a:t>设定两个滤波</a:t>
            </a:r>
            <a:r>
              <a:rPr lang="zh-CN" altLang="en-US" sz="2800" dirty="0" smtClean="0">
                <a:latin typeface="Times New Roman" panose="02020603050405020304" charset="0"/>
                <a:sym typeface="+mn-ea"/>
              </a:rPr>
              <a:t>过程分别称为</a:t>
            </a:r>
            <a:r>
              <a:rPr lang="en-US" altLang="zh-CN" sz="2800" dirty="0" smtClean="0">
                <a:latin typeface="Times New Roman" panose="02020603050405020304" charset="0"/>
                <a:sym typeface="+mn-ea"/>
              </a:rPr>
              <a:t>A</a:t>
            </a:r>
            <a:r>
              <a:rPr lang="zh-CN" altLang="en-US" sz="2800" dirty="0">
                <a:latin typeface="Times New Roman" panose="02020603050405020304" charset="0"/>
                <a:sym typeface="+mn-ea"/>
              </a:rPr>
              <a:t>过程和</a:t>
            </a:r>
            <a:r>
              <a:rPr lang="en-US" altLang="zh-CN" sz="2800" dirty="0">
                <a:latin typeface="Times New Roman" panose="02020603050405020304" charset="0"/>
                <a:sym typeface="+mn-ea"/>
              </a:rPr>
              <a:t>B</a:t>
            </a:r>
            <a:r>
              <a:rPr lang="zh-CN" altLang="en-US" sz="2800" dirty="0">
                <a:latin typeface="Times New Roman" panose="02020603050405020304" charset="0"/>
                <a:sym typeface="+mn-ea"/>
              </a:rPr>
              <a:t>过程：</a:t>
            </a:r>
          </a:p>
          <a:p>
            <a:pPr lvl="1" indent="0">
              <a:lnSpc>
                <a:spcPct val="130000"/>
              </a:lnSpc>
            </a:pPr>
            <a:r>
              <a:rPr lang="en-US" altLang="zh-CN" sz="2800" dirty="0">
                <a:latin typeface="Times New Roman" panose="02020603050405020304" charset="0"/>
                <a:sym typeface="+mn-ea"/>
              </a:rPr>
              <a:t>A</a:t>
            </a:r>
            <a:r>
              <a:rPr lang="zh-CN" altLang="en-US" sz="2800" dirty="0">
                <a:latin typeface="Times New Roman" panose="02020603050405020304" charset="0"/>
                <a:sym typeface="+mn-ea"/>
              </a:rPr>
              <a:t>：设定</a:t>
            </a:r>
            <a:r>
              <a:rPr lang="en-US" altLang="zh-CN" sz="2800" i="1" dirty="0" err="1">
                <a:latin typeface="Times New Roman" panose="02020603050405020304" charset="0"/>
                <a:sym typeface="+mn-ea"/>
              </a:rPr>
              <a:t>S</a:t>
            </a:r>
            <a:r>
              <a:rPr lang="en-US" altLang="zh-CN" sz="2800" i="1" baseline="-25000" dirty="0" err="1">
                <a:latin typeface="Times New Roman" panose="02020603050405020304" charset="0"/>
                <a:sym typeface="+mn-ea"/>
              </a:rPr>
              <a:t>xy</a:t>
            </a:r>
            <a:r>
              <a:rPr lang="zh-CN" altLang="en-US" sz="2800" dirty="0">
                <a:latin typeface="Times New Roman" panose="02020603050405020304" charset="0"/>
                <a:sym typeface="+mn-ea"/>
              </a:rPr>
              <a:t>是需要滤波的区域</a:t>
            </a:r>
            <a:r>
              <a:rPr lang="en-US" altLang="zh-CN" sz="2800" dirty="0">
                <a:latin typeface="Times New Roman" panose="02020603050405020304" charset="0"/>
                <a:sym typeface="+mn-ea"/>
              </a:rPr>
              <a:t>(</a:t>
            </a:r>
            <a:r>
              <a:rPr lang="zh-CN" altLang="en-US" sz="2800" dirty="0">
                <a:solidFill>
                  <a:srgbClr val="000099"/>
                </a:solidFill>
                <a:latin typeface="Times New Roman" panose="02020603050405020304" charset="0"/>
                <a:sym typeface="+mn-ea"/>
              </a:rPr>
              <a:t>假定已经排序了</a:t>
            </a:r>
            <a:r>
              <a:rPr lang="en-US" altLang="zh-CN" sz="2800" dirty="0">
                <a:latin typeface="Times New Roman" panose="02020603050405020304" charset="0"/>
                <a:sym typeface="+mn-ea"/>
              </a:rPr>
              <a:t>)</a:t>
            </a:r>
            <a:r>
              <a:rPr lang="zh-CN" altLang="en-US" sz="2800" dirty="0">
                <a:latin typeface="Times New Roman" panose="02020603050405020304" charset="0"/>
                <a:sym typeface="+mn-ea"/>
              </a:rPr>
              <a:t>，求该区中</a:t>
            </a:r>
            <a:r>
              <a:rPr lang="zh-CN" altLang="en-US" sz="2800">
                <a:latin typeface="Times New Roman" panose="02020603050405020304" charset="0"/>
                <a:sym typeface="+mn-ea"/>
              </a:rPr>
              <a:t>值</a:t>
            </a:r>
            <a:r>
              <a:rPr lang="en-US" altLang="zh-CN" sz="2800" i="1" smtClean="0">
                <a:latin typeface="Times New Roman" panose="02020603050405020304" charset="0"/>
                <a:sym typeface="+mn-ea"/>
              </a:rPr>
              <a:t>Z</a:t>
            </a:r>
            <a:r>
              <a:rPr lang="en-US" altLang="zh-CN" sz="2800" i="1" baseline="-25000" smtClean="0">
                <a:latin typeface="Times New Roman" panose="02020603050405020304" charset="0"/>
                <a:sym typeface="+mn-ea"/>
              </a:rPr>
              <a:t>med</a:t>
            </a:r>
            <a:r>
              <a:rPr lang="zh-CN" altLang="en-US" sz="2800" dirty="0">
                <a:latin typeface="Times New Roman" panose="02020603050405020304" charset="0"/>
                <a:sym typeface="+mn-ea"/>
              </a:rPr>
              <a:t>与最小值</a:t>
            </a:r>
            <a:r>
              <a:rPr lang="en-US" altLang="zh-CN" sz="2800" i="1" dirty="0" err="1">
                <a:latin typeface="Times New Roman" panose="02020603050405020304" charset="0"/>
                <a:sym typeface="+mn-ea"/>
              </a:rPr>
              <a:t>Z</a:t>
            </a:r>
            <a:r>
              <a:rPr lang="en-US" altLang="zh-CN" sz="2800" i="1" baseline="-25000" dirty="0" err="1">
                <a:latin typeface="Times New Roman" panose="02020603050405020304" charset="0"/>
                <a:sym typeface="+mn-ea"/>
              </a:rPr>
              <a:t>min</a:t>
            </a:r>
            <a:r>
              <a:rPr lang="zh-CN" altLang="en-US" sz="2800" dirty="0">
                <a:latin typeface="Times New Roman" panose="02020603050405020304" charset="0"/>
                <a:sym typeface="+mn-ea"/>
              </a:rPr>
              <a:t>的差值设定为</a:t>
            </a:r>
            <a:r>
              <a:rPr lang="en-US" altLang="zh-CN" sz="2800" dirty="0">
                <a:latin typeface="Times New Roman" panose="02020603050405020304" charset="0"/>
                <a:sym typeface="+mn-ea"/>
              </a:rPr>
              <a:t>A</a:t>
            </a:r>
            <a:r>
              <a:rPr lang="en-US" altLang="zh-CN" sz="2800" baseline="-25000" dirty="0">
                <a:latin typeface="Times New Roman" panose="02020603050405020304" charset="0"/>
                <a:sym typeface="+mn-ea"/>
              </a:rPr>
              <a:t>1</a:t>
            </a:r>
            <a:r>
              <a:rPr lang="zh-CN" altLang="en-US" sz="2800" dirty="0">
                <a:latin typeface="Times New Roman" panose="02020603050405020304" charset="0"/>
                <a:sym typeface="+mn-ea"/>
              </a:rPr>
              <a:t>，最大值</a:t>
            </a:r>
            <a:r>
              <a:rPr lang="en-US" altLang="zh-CN" sz="2800" i="1" dirty="0" err="1">
                <a:latin typeface="Times New Roman" panose="02020603050405020304" charset="0"/>
                <a:sym typeface="宋体" panose="02010600030101010101" pitchFamily="2" charset="-122"/>
              </a:rPr>
              <a:t>Z</a:t>
            </a:r>
            <a:r>
              <a:rPr lang="en-US" altLang="zh-CN" sz="2800" i="1" baseline="-25000" dirty="0" err="1">
                <a:latin typeface="Times New Roman" panose="02020603050405020304" charset="0"/>
                <a:sym typeface="宋体" panose="02010600030101010101" pitchFamily="2" charset="-122"/>
              </a:rPr>
              <a:t>max</a:t>
            </a:r>
            <a:r>
              <a:rPr lang="zh-CN" altLang="en-US" sz="2800" dirty="0">
                <a:latin typeface="Times New Roman" panose="02020603050405020304" charset="0"/>
                <a:sym typeface="+mn-ea"/>
              </a:rPr>
              <a:t>与中</a:t>
            </a:r>
            <a:r>
              <a:rPr lang="zh-CN" altLang="en-US" sz="2800">
                <a:latin typeface="Times New Roman" panose="02020603050405020304" charset="0"/>
                <a:sym typeface="+mn-ea"/>
              </a:rPr>
              <a:t>值</a:t>
            </a:r>
            <a:r>
              <a:rPr lang="en-US" altLang="zh-CN" sz="2800" i="1" smtClean="0">
                <a:latin typeface="Times New Roman" panose="02020603050405020304" charset="0"/>
                <a:sym typeface="+mn-ea"/>
              </a:rPr>
              <a:t>Z</a:t>
            </a:r>
            <a:r>
              <a:rPr lang="en-US" altLang="zh-CN" sz="2800" i="1" baseline="-25000" smtClean="0">
                <a:latin typeface="Times New Roman" panose="02020603050405020304" charset="0"/>
                <a:sym typeface="+mn-ea"/>
              </a:rPr>
              <a:t>med</a:t>
            </a:r>
            <a:r>
              <a:rPr lang="zh-CN" altLang="en-US" sz="2800" dirty="0">
                <a:latin typeface="Times New Roman" panose="02020603050405020304" charset="0"/>
                <a:sym typeface="+mn-ea"/>
              </a:rPr>
              <a:t>的差值设定为为</a:t>
            </a:r>
            <a:r>
              <a:rPr lang="en-US" altLang="zh-CN" sz="2800" dirty="0">
                <a:latin typeface="Times New Roman" panose="02020603050405020304" charset="0"/>
                <a:sym typeface="+mn-ea"/>
              </a:rPr>
              <a:t>A</a:t>
            </a:r>
            <a:r>
              <a:rPr lang="en-US" altLang="zh-CN" sz="2800" baseline="-25000" dirty="0">
                <a:latin typeface="Times New Roman" panose="02020603050405020304" charset="0"/>
                <a:sym typeface="+mn-ea"/>
              </a:rPr>
              <a:t>2</a:t>
            </a:r>
            <a:r>
              <a:rPr lang="zh-CN" altLang="en-US" sz="2800" dirty="0">
                <a:latin typeface="Times New Roman" panose="02020603050405020304" charset="0"/>
                <a:sym typeface="+mn-ea"/>
              </a:rPr>
              <a:t>，</a:t>
            </a:r>
            <a:r>
              <a:rPr lang="zh-CN" altLang="en-US" sz="2800" dirty="0">
                <a:solidFill>
                  <a:srgbClr val="FF0000"/>
                </a:solidFill>
                <a:latin typeface="Times New Roman" panose="02020603050405020304" charset="0"/>
                <a:sym typeface="+mn-ea"/>
              </a:rPr>
              <a:t>如果都大于</a:t>
            </a:r>
            <a:r>
              <a:rPr lang="en-US" altLang="zh-CN" sz="2800" dirty="0">
                <a:solidFill>
                  <a:srgbClr val="FF0000"/>
                </a:solidFill>
                <a:latin typeface="Times New Roman" panose="02020603050405020304" charset="0"/>
                <a:sym typeface="+mn-ea"/>
              </a:rPr>
              <a:t>0</a:t>
            </a:r>
            <a:r>
              <a:rPr lang="zh-CN" altLang="en-US" sz="2800" dirty="0">
                <a:solidFill>
                  <a:srgbClr val="FF0000"/>
                </a:solidFill>
                <a:latin typeface="Times New Roman" panose="02020603050405020304" charset="0"/>
                <a:sym typeface="+mn-ea"/>
              </a:rPr>
              <a:t>，转到</a:t>
            </a:r>
            <a:r>
              <a:rPr lang="en-US" altLang="zh-CN" sz="2800" dirty="0">
                <a:solidFill>
                  <a:srgbClr val="FF0000"/>
                </a:solidFill>
                <a:latin typeface="Times New Roman" panose="02020603050405020304" charset="0"/>
                <a:sym typeface="+mn-ea"/>
              </a:rPr>
              <a:t>B</a:t>
            </a:r>
            <a:r>
              <a:rPr lang="zh-CN" altLang="en-US" sz="2800" dirty="0">
                <a:solidFill>
                  <a:srgbClr val="FF0000"/>
                </a:solidFill>
                <a:latin typeface="Times New Roman" panose="02020603050405020304" charset="0"/>
                <a:sym typeface="+mn-ea"/>
              </a:rPr>
              <a:t>步</a:t>
            </a:r>
            <a:r>
              <a:rPr lang="zh-CN" altLang="en-US" sz="2800" dirty="0" smtClean="0">
                <a:solidFill>
                  <a:srgbClr val="FF0000"/>
                </a:solidFill>
                <a:latin typeface="Times New Roman" panose="02020603050405020304" charset="0"/>
                <a:sym typeface="+mn-ea"/>
              </a:rPr>
              <a:t>骤</a:t>
            </a:r>
            <a:r>
              <a:rPr lang="zh-CN" altLang="en-US" sz="2800" dirty="0" smtClean="0">
                <a:latin typeface="Times New Roman" panose="02020603050405020304" charset="0"/>
                <a:sym typeface="+mn-ea"/>
              </a:rPr>
              <a:t>；</a:t>
            </a:r>
            <a:endParaRPr lang="en-US" altLang="zh-CN" sz="2800" dirty="0" smtClean="0">
              <a:latin typeface="Times New Roman" panose="02020603050405020304" charset="0"/>
              <a:sym typeface="+mn-ea"/>
            </a:endParaRPr>
          </a:p>
          <a:p>
            <a:pPr lvl="1" indent="0">
              <a:lnSpc>
                <a:spcPct val="130000"/>
              </a:lnSpc>
            </a:pPr>
            <a:endParaRPr lang="en-US" altLang="zh-CN" sz="1100" dirty="0">
              <a:latin typeface="Times New Roman" panose="02020603050405020304" charset="0"/>
              <a:sym typeface="+mn-ea"/>
            </a:endParaRPr>
          </a:p>
          <a:p>
            <a:pPr lvl="1" indent="0">
              <a:lnSpc>
                <a:spcPct val="130000"/>
              </a:lnSpc>
            </a:pPr>
            <a:r>
              <a:rPr lang="zh-CN" altLang="en-US" sz="2800" dirty="0" smtClean="0">
                <a:latin typeface="Times New Roman" panose="02020603050405020304" charset="0"/>
                <a:sym typeface="+mn-ea"/>
              </a:rPr>
              <a:t>否</a:t>
            </a:r>
            <a:r>
              <a:rPr lang="zh-CN" altLang="en-US" sz="2800" dirty="0">
                <a:latin typeface="Times New Roman" panose="02020603050405020304" charset="0"/>
                <a:sym typeface="+mn-ea"/>
              </a:rPr>
              <a:t>则增大原始设定的窗口尺寸</a:t>
            </a:r>
            <a:r>
              <a:rPr lang="en-US" altLang="zh-CN" sz="2800" dirty="0">
                <a:latin typeface="Times New Roman" panose="02020603050405020304" charset="0"/>
                <a:sym typeface="+mn-ea"/>
              </a:rPr>
              <a:t>(</a:t>
            </a:r>
            <a:r>
              <a:rPr lang="zh-CN" altLang="en-US" sz="2800" dirty="0">
                <a:solidFill>
                  <a:srgbClr val="000099"/>
                </a:solidFill>
                <a:latin typeface="Times New Roman" panose="02020603050405020304" charset="0"/>
                <a:sym typeface="+mn-ea"/>
              </a:rPr>
              <a:t>比如说是5</a:t>
            </a:r>
            <a:r>
              <a:rPr sz="2800" spc="-5" dirty="0">
                <a:latin typeface="Times New Roman" panose="02020603050405020304" charset="0"/>
                <a:cs typeface="Arial" panose="020B0604020202020204" pitchFamily="34" charset="0"/>
                <a:sym typeface="+mn-ea"/>
              </a:rPr>
              <a:t>×</a:t>
            </a:r>
            <a:r>
              <a:rPr lang="zh-CN" altLang="en-US" sz="2800" dirty="0">
                <a:solidFill>
                  <a:srgbClr val="000099"/>
                </a:solidFill>
                <a:latin typeface="Times New Roman" panose="02020603050405020304" charset="0"/>
                <a:sym typeface="+mn-ea"/>
              </a:rPr>
              <a:t>5到7</a:t>
            </a:r>
            <a:r>
              <a:rPr sz="2800" spc="-5" dirty="0">
                <a:latin typeface="Times New Roman" panose="02020603050405020304" charset="0"/>
                <a:cs typeface="Arial" panose="020B0604020202020204" pitchFamily="34" charset="0"/>
                <a:sym typeface="+mn-ea"/>
              </a:rPr>
              <a:t>×</a:t>
            </a:r>
            <a:r>
              <a:rPr lang="zh-CN" altLang="en-US" sz="2800" dirty="0">
                <a:solidFill>
                  <a:srgbClr val="000099"/>
                </a:solidFill>
                <a:latin typeface="Times New Roman" panose="02020603050405020304" charset="0"/>
                <a:sym typeface="+mn-ea"/>
              </a:rPr>
              <a:t>7</a:t>
            </a:r>
            <a:r>
              <a:rPr lang="en-US" altLang="zh-CN" sz="2800" dirty="0">
                <a:latin typeface="Times New Roman" panose="02020603050405020304" charset="0"/>
                <a:sym typeface="+mn-ea"/>
              </a:rPr>
              <a:t>)</a:t>
            </a:r>
            <a:r>
              <a:rPr lang="zh-CN" altLang="en-US" sz="2800" dirty="0">
                <a:latin typeface="Times New Roman" panose="02020603050405020304" charset="0"/>
                <a:sym typeface="+mn-ea"/>
              </a:rPr>
              <a:t>，如果增大后尺寸小于等于设定的最大区域尺寸</a:t>
            </a:r>
            <a:r>
              <a:rPr lang="en-US" altLang="zh-CN" sz="2800" i="1" dirty="0" err="1">
                <a:latin typeface="Times New Roman" panose="02020603050405020304" charset="0"/>
                <a:sym typeface="+mn-ea"/>
              </a:rPr>
              <a:t>S</a:t>
            </a:r>
            <a:r>
              <a:rPr lang="en-US" altLang="zh-CN" sz="2800" i="1" baseline="-25000" dirty="0" err="1">
                <a:latin typeface="Times New Roman" panose="02020603050405020304" charset="0"/>
                <a:sym typeface="+mn-ea"/>
              </a:rPr>
              <a:t>max</a:t>
            </a:r>
            <a:r>
              <a:rPr lang="zh-CN" altLang="en-US" sz="2800" dirty="0">
                <a:latin typeface="Times New Roman" panose="02020603050405020304" charset="0"/>
                <a:sym typeface="宋体" panose="02010600030101010101" pitchFamily="2" charset="-122"/>
              </a:rPr>
              <a:t>，重复</a:t>
            </a:r>
            <a:r>
              <a:rPr lang="en-US" altLang="zh-CN" sz="2800" dirty="0">
                <a:latin typeface="Times New Roman" panose="02020603050405020304" charset="0"/>
                <a:sym typeface="宋体" panose="02010600030101010101" pitchFamily="2" charset="-122"/>
              </a:rPr>
              <a:t>A</a:t>
            </a:r>
            <a:r>
              <a:rPr lang="zh-CN" altLang="en-US" sz="2800" dirty="0">
                <a:latin typeface="Times New Roman" panose="02020603050405020304" charset="0"/>
                <a:sym typeface="宋体" panose="02010600030101010101" pitchFamily="2" charset="-122"/>
              </a:rPr>
              <a:t>过程，返回其滤波后像素点值为</a:t>
            </a:r>
            <a:r>
              <a:rPr lang="zh-CN" altLang="en-US" sz="2800" b="1" dirty="0">
                <a:solidFill>
                  <a:srgbClr val="FF0000"/>
                </a:solidFill>
                <a:latin typeface="Times New Roman" panose="02020603050405020304" charset="0"/>
                <a:sym typeface="宋体" panose="02010600030101010101" pitchFamily="2" charset="-122"/>
              </a:rPr>
              <a:t>中值</a:t>
            </a:r>
            <a:r>
              <a:rPr lang="zh-CN" altLang="en-US" sz="2800" dirty="0">
                <a:latin typeface="Times New Roman" panose="02020603050405020304" charset="0"/>
                <a:sym typeface="宋体" panose="02010600030101010101" pitchFamily="2" charset="-122"/>
              </a:rPr>
              <a:t>；</a:t>
            </a:r>
          </a:p>
        </p:txBody>
      </p:sp>
      <p:sp>
        <p:nvSpPr>
          <p:cNvPr id="4" name="object 4"/>
          <p:cNvSpPr txBox="1"/>
          <p:nvPr/>
        </p:nvSpPr>
        <p:spPr>
          <a:xfrm>
            <a:off x="903605" y="1628775"/>
            <a:ext cx="8620760" cy="683264"/>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strike="noStrike">
                <a:solidFill>
                  <a:srgbClr val="FF0000"/>
                </a:solidFill>
                <a:effectLst/>
                <a:latin typeface="Times New Roman" panose="02020603050405020304" charset="0"/>
                <a:cs typeface="+mn-ea"/>
              </a:defRPr>
            </a:lvl1pPr>
          </a:lstStyle>
          <a:p>
            <a:r>
              <a:rPr lang="zh-CN" dirty="0"/>
              <a:t>自适应</a:t>
            </a:r>
            <a:r>
              <a:rPr dirty="0"/>
              <a:t>中值滤波算法</a:t>
            </a:r>
            <a:endParaRPr lang="zh-CN"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774700" y="2373705"/>
            <a:ext cx="9559925" cy="1772793"/>
          </a:xfrm>
          <a:prstGeom prst="rect">
            <a:avLst/>
          </a:prstGeom>
          <a:noFill/>
        </p:spPr>
        <p:txBody>
          <a:bodyPr wrap="square" rtlCol="0" anchor="t">
            <a:spAutoFit/>
          </a:bodyPr>
          <a:lstStyle/>
          <a:p>
            <a:pPr lvl="1" indent="0">
              <a:lnSpc>
                <a:spcPct val="130000"/>
              </a:lnSpc>
            </a:pPr>
            <a:r>
              <a:rPr lang="en-US" altLang="zh-CN" sz="2800" dirty="0" smtClean="0">
                <a:latin typeface="Times New Roman" panose="02020603050405020304" charset="0"/>
                <a:sym typeface="+mn-ea"/>
              </a:rPr>
              <a:t>B</a:t>
            </a:r>
            <a:r>
              <a:rPr lang="zh-CN" altLang="en-US" sz="2800" dirty="0">
                <a:latin typeface="Times New Roman" panose="02020603050405020304" charset="0"/>
                <a:sym typeface="+mn-ea"/>
              </a:rPr>
              <a:t>：求中心点与最小值的差值记作设定B</a:t>
            </a:r>
            <a:r>
              <a:rPr lang="zh-CN" altLang="en-US" sz="2800" baseline="-25000" dirty="0">
                <a:latin typeface="Times New Roman" panose="02020603050405020304" charset="0"/>
                <a:sym typeface="+mn-ea"/>
              </a:rPr>
              <a:t>1</a:t>
            </a:r>
            <a:r>
              <a:rPr lang="zh-CN" altLang="en-US" sz="2800" dirty="0">
                <a:latin typeface="Times New Roman" panose="02020603050405020304" charset="0"/>
                <a:sym typeface="+mn-ea"/>
              </a:rPr>
              <a:t>，最大值与中心点值差值设定B</a:t>
            </a:r>
            <a:r>
              <a:rPr lang="zh-CN" altLang="en-US" sz="2800" baseline="-25000" dirty="0">
                <a:latin typeface="Times New Roman" panose="02020603050405020304" charset="0"/>
                <a:sym typeface="+mn-ea"/>
              </a:rPr>
              <a:t>2</a:t>
            </a:r>
            <a:r>
              <a:rPr lang="zh-CN" altLang="en-US" sz="2800" dirty="0">
                <a:latin typeface="Times New Roman" panose="02020603050405020304" charset="0"/>
                <a:sym typeface="+mn-ea"/>
              </a:rPr>
              <a:t>，如果都大于0，返回其滤波后像素点值为原始的中心点像素值Z</a:t>
            </a:r>
            <a:r>
              <a:rPr lang="zh-CN" altLang="en-US" sz="2800" baseline="-25000" dirty="0">
                <a:latin typeface="Times New Roman" panose="02020603050405020304" charset="0"/>
                <a:sym typeface="+mn-ea"/>
              </a:rPr>
              <a:t>xy</a:t>
            </a:r>
            <a:r>
              <a:rPr lang="zh-CN" altLang="en-US" sz="2800" dirty="0">
                <a:latin typeface="Times New Roman" panose="02020603050405020304" charset="0"/>
                <a:sym typeface="+mn-ea"/>
              </a:rPr>
              <a:t>，否则返回中</a:t>
            </a:r>
            <a:r>
              <a:rPr lang="zh-CN" altLang="en-US" sz="2800">
                <a:latin typeface="Times New Roman" panose="02020603050405020304" charset="0"/>
                <a:sym typeface="+mn-ea"/>
              </a:rPr>
              <a:t>值</a:t>
            </a:r>
            <a:r>
              <a:rPr lang="zh-CN" altLang="en-US" sz="2800" smtClean="0">
                <a:latin typeface="Times New Roman" panose="02020603050405020304" charset="0"/>
                <a:sym typeface="+mn-ea"/>
              </a:rPr>
              <a:t>Z</a:t>
            </a:r>
            <a:r>
              <a:rPr lang="zh-CN" altLang="en-US" sz="2800" baseline="-25000" smtClean="0">
                <a:latin typeface="Times New Roman" panose="02020603050405020304" charset="0"/>
                <a:sym typeface="+mn-ea"/>
              </a:rPr>
              <a:t>m</a:t>
            </a:r>
            <a:r>
              <a:rPr lang="en-US" altLang="zh-CN" sz="2800" baseline="-25000" smtClean="0">
                <a:latin typeface="Times New Roman" panose="02020603050405020304" charset="0"/>
                <a:sym typeface="+mn-ea"/>
              </a:rPr>
              <a:t>e</a:t>
            </a:r>
            <a:r>
              <a:rPr lang="zh-CN" altLang="en-US" sz="2800" baseline="-25000" smtClean="0">
                <a:latin typeface="Times New Roman" panose="02020603050405020304" charset="0"/>
                <a:sym typeface="+mn-ea"/>
              </a:rPr>
              <a:t>d</a:t>
            </a:r>
            <a:r>
              <a:rPr lang="zh-CN" altLang="en-US" sz="2800" dirty="0">
                <a:latin typeface="Times New Roman" panose="02020603050405020304" charset="0"/>
                <a:sym typeface="+mn-ea"/>
              </a:rPr>
              <a:t>。</a:t>
            </a:r>
          </a:p>
        </p:txBody>
      </p:sp>
      <p:sp>
        <p:nvSpPr>
          <p:cNvPr id="4" name="object 4"/>
          <p:cNvSpPr txBox="1"/>
          <p:nvPr/>
        </p:nvSpPr>
        <p:spPr>
          <a:xfrm>
            <a:off x="903605" y="1628775"/>
            <a:ext cx="8620760" cy="683264"/>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strike="noStrike">
                <a:solidFill>
                  <a:srgbClr val="FF0000"/>
                </a:solidFill>
                <a:effectLst/>
                <a:latin typeface="Times New Roman" panose="02020603050405020304" charset="0"/>
                <a:cs typeface="+mn-ea"/>
              </a:defRPr>
            </a:lvl1pPr>
          </a:lstStyle>
          <a:p>
            <a:r>
              <a:rPr lang="zh-CN" dirty="0"/>
              <a:t>自适应</a:t>
            </a:r>
            <a:r>
              <a:rPr dirty="0"/>
              <a:t>中值滤波算法</a:t>
            </a:r>
            <a:endParaRPr lang="zh-C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grpSp>
        <p:nvGrpSpPr>
          <p:cNvPr id="8" name="组合 7"/>
          <p:cNvGrpSpPr/>
          <p:nvPr/>
        </p:nvGrpSpPr>
        <p:grpSpPr>
          <a:xfrm>
            <a:off x="1496060" y="2580640"/>
            <a:ext cx="7670165" cy="2983865"/>
            <a:chOff x="2340" y="4781"/>
            <a:chExt cx="12079" cy="4699"/>
          </a:xfrm>
        </p:grpSpPr>
        <p:pic>
          <p:nvPicPr>
            <p:cNvPr id="2" name="图片 1"/>
            <p:cNvPicPr>
              <a:picLocks noChangeAspect="1"/>
            </p:cNvPicPr>
            <p:nvPr/>
          </p:nvPicPr>
          <p:blipFill>
            <a:blip r:embed="rId2"/>
            <a:stretch>
              <a:fillRect/>
            </a:stretch>
          </p:blipFill>
          <p:spPr>
            <a:xfrm>
              <a:off x="6502" y="4783"/>
              <a:ext cx="3836" cy="3778"/>
            </a:xfrm>
            <a:prstGeom prst="rect">
              <a:avLst/>
            </a:prstGeom>
          </p:spPr>
        </p:pic>
        <p:pic>
          <p:nvPicPr>
            <p:cNvPr id="4" name="图片 3"/>
            <p:cNvPicPr>
              <a:picLocks noChangeAspect="1"/>
            </p:cNvPicPr>
            <p:nvPr/>
          </p:nvPicPr>
          <p:blipFill>
            <a:blip r:embed="rId3"/>
            <a:stretch>
              <a:fillRect/>
            </a:stretch>
          </p:blipFill>
          <p:spPr>
            <a:xfrm>
              <a:off x="10655" y="4781"/>
              <a:ext cx="3764" cy="3779"/>
            </a:xfrm>
            <a:prstGeom prst="rect">
              <a:avLst/>
            </a:prstGeom>
          </p:spPr>
        </p:pic>
        <p:pic>
          <p:nvPicPr>
            <p:cNvPr id="6" name="图片 5" descr="lena256"/>
            <p:cNvPicPr>
              <a:picLocks noChangeAspect="1"/>
            </p:cNvPicPr>
            <p:nvPr/>
          </p:nvPicPr>
          <p:blipFill>
            <a:blip r:embed="rId4"/>
            <a:stretch>
              <a:fillRect/>
            </a:stretch>
          </p:blipFill>
          <p:spPr>
            <a:xfrm>
              <a:off x="2340" y="4783"/>
              <a:ext cx="3777" cy="3777"/>
            </a:xfrm>
            <a:prstGeom prst="rect">
              <a:avLst/>
            </a:prstGeom>
          </p:spPr>
        </p:pic>
        <p:sp>
          <p:nvSpPr>
            <p:cNvPr id="7" name="文本框 6"/>
            <p:cNvSpPr txBox="1"/>
            <p:nvPr/>
          </p:nvSpPr>
          <p:spPr>
            <a:xfrm>
              <a:off x="3004" y="8898"/>
              <a:ext cx="11415" cy="582"/>
            </a:xfrm>
            <a:prstGeom prst="rect">
              <a:avLst/>
            </a:prstGeom>
            <a:noFill/>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lena</a:t>
              </a:r>
              <a:r>
                <a:rPr lang="zh-CN" altLang="en-US" dirty="0">
                  <a:latin typeface="Times New Roman" panose="02020603050405020304" pitchFamily="18" charset="0"/>
                  <a:cs typeface="Times New Roman" panose="02020603050405020304" pitchFamily="18" charset="0"/>
                </a:rPr>
                <a:t>原始</a:t>
              </a:r>
              <a:r>
                <a:rPr lang="zh-CN" altLang="en-US">
                  <a:latin typeface="Times New Roman" panose="02020603050405020304" pitchFamily="18" charset="0"/>
                  <a:cs typeface="Times New Roman" panose="02020603050405020304" pitchFamily="18" charset="0"/>
                </a:rPr>
                <a:t>图像               </a:t>
              </a:r>
              <a:r>
                <a:rPr lang="zh-CN" altLang="en-US"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3×3</a:t>
              </a:r>
              <a:r>
                <a:rPr lang="zh-CN" altLang="en-US" dirty="0">
                  <a:latin typeface="Times New Roman" panose="02020603050405020304" pitchFamily="18" charset="0"/>
                  <a:cs typeface="Times New Roman" panose="02020603050405020304" pitchFamily="18" charset="0"/>
                </a:rPr>
                <a:t>中值滤波                  </a:t>
              </a:r>
              <a:r>
                <a:rPr lang="en-US" altLang="zh-CN" dirty="0">
                  <a:latin typeface="Times New Roman" panose="02020603050405020304" pitchFamily="18" charset="0"/>
                  <a:cs typeface="Times New Roman" panose="02020603050405020304" pitchFamily="18" charset="0"/>
                </a:rPr>
                <a:t>3~7</a:t>
              </a:r>
              <a:r>
                <a:rPr lang="zh-CN" altLang="en-US" dirty="0">
                  <a:latin typeface="Times New Roman" panose="02020603050405020304" pitchFamily="18" charset="0"/>
                  <a:cs typeface="Times New Roman" panose="02020603050405020304" pitchFamily="18" charset="0"/>
                </a:rPr>
                <a:t>自适应中值滤波</a:t>
              </a:r>
            </a:p>
          </p:txBody>
        </p:sp>
      </p:grpSp>
      <p:sp>
        <p:nvSpPr>
          <p:cNvPr id="10" name="object 4"/>
          <p:cNvSpPr txBox="1"/>
          <p:nvPr/>
        </p:nvSpPr>
        <p:spPr>
          <a:xfrm>
            <a:off x="903605" y="1628775"/>
            <a:ext cx="8620760" cy="683264"/>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strike="noStrike">
                <a:solidFill>
                  <a:srgbClr val="FF0000"/>
                </a:solidFill>
                <a:effectLst/>
                <a:latin typeface="Times New Roman" panose="02020603050405020304" charset="0"/>
                <a:cs typeface="+mn-ea"/>
              </a:defRPr>
            </a:lvl1pPr>
          </a:lstStyle>
          <a:p>
            <a:r>
              <a:rPr lang="zh-CN" dirty="0"/>
              <a:t>自适应</a:t>
            </a:r>
            <a:r>
              <a:rPr dirty="0"/>
              <a:t>中值滤波算法</a:t>
            </a:r>
            <a:endParaRPr lang="zh-CN"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 name="object 4"/>
          <p:cNvSpPr txBox="1"/>
          <p:nvPr/>
        </p:nvSpPr>
        <p:spPr>
          <a:xfrm>
            <a:off x="903605" y="1628775"/>
            <a:ext cx="9624695" cy="2517612"/>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pPr>
            <a:r>
              <a:rPr lang="zh-CN" altLang="en-US" sz="3200" b="1" spc="-15" dirty="0" smtClean="0">
                <a:solidFill>
                  <a:srgbClr val="FF0000"/>
                </a:solidFill>
                <a:latin typeface="Times New Roman" panose="02020603050405020304" charset="0"/>
                <a:cs typeface="新宋体" panose="02010609030101010101" charset="-122"/>
              </a:rPr>
              <a:t>中点滤波</a:t>
            </a:r>
          </a:p>
          <a:p>
            <a:pPr marL="12700">
              <a:lnSpc>
                <a:spcPct val="100000"/>
              </a:lnSpc>
            </a:pPr>
            <a:endParaRPr lang="zh-CN" altLang="en-US" sz="1400" b="1" spc="-15" dirty="0">
              <a:latin typeface="Times New Roman" panose="02020603050405020304" charset="0"/>
              <a:cs typeface="新宋体" panose="02010609030101010101" charset="-122"/>
            </a:endParaRPr>
          </a:p>
          <a:p>
            <a:pPr marL="12700">
              <a:lnSpc>
                <a:spcPct val="140000"/>
              </a:lnSpc>
            </a:pPr>
            <a:r>
              <a:rPr lang="zh-CN" altLang="en-US" sz="2800" spc="-15" dirty="0">
                <a:latin typeface="Times New Roman" panose="02020603050405020304" charset="0"/>
                <a:cs typeface="新宋体" panose="02010609030101010101" charset="-122"/>
              </a:rPr>
              <a:t>中值滤波是基于统计学意义上的滤波，但是未考虑像素间</a:t>
            </a:r>
            <a:r>
              <a:rPr lang="zh-CN" altLang="en-US" sz="2800" spc="-15">
                <a:latin typeface="Times New Roman" panose="02020603050405020304" charset="0"/>
                <a:cs typeface="新宋体" panose="02010609030101010101" charset="-122"/>
              </a:rPr>
              <a:t>的</a:t>
            </a:r>
            <a:r>
              <a:rPr lang="zh-CN" altLang="en-US" sz="2800" spc="-15" smtClean="0">
                <a:latin typeface="Times New Roman" panose="02020603050405020304" charset="0"/>
                <a:cs typeface="新宋体" panose="02010609030101010101" charset="-122"/>
              </a:rPr>
              <a:t>相关性</a:t>
            </a:r>
            <a:r>
              <a:rPr lang="en-US" altLang="zh-CN" sz="2800" spc="-15" smtClean="0">
                <a:latin typeface="Times New Roman" panose="02020603050405020304" charset="0"/>
                <a:cs typeface="新宋体" panose="02010609030101010101" charset="-122"/>
              </a:rPr>
              <a:t>(</a:t>
            </a:r>
            <a:r>
              <a:rPr lang="zh-CN" altLang="en-US" sz="2800" spc="-15" smtClean="0">
                <a:latin typeface="Times New Roman" panose="02020603050405020304" charset="0"/>
                <a:cs typeface="新宋体" panose="02010609030101010101" charset="-122"/>
              </a:rPr>
              <a:t>连通域</a:t>
            </a:r>
            <a:r>
              <a:rPr lang="en-US" altLang="zh-CN" sz="2800" spc="-15" smtClean="0">
                <a:latin typeface="Times New Roman" panose="02020603050405020304" charset="0"/>
                <a:cs typeface="新宋体" panose="02010609030101010101" charset="-122"/>
              </a:rPr>
              <a:t>)</a:t>
            </a:r>
            <a:r>
              <a:rPr lang="zh-CN" altLang="en-US" sz="2800" spc="-15" smtClean="0">
                <a:latin typeface="Times New Roman" panose="02020603050405020304" charset="0"/>
                <a:cs typeface="新宋体" panose="02010609030101010101" charset="-122"/>
              </a:rPr>
              <a:t>，</a:t>
            </a:r>
            <a:r>
              <a:rPr lang="zh-CN" altLang="en-US" sz="2800" spc="-15" dirty="0">
                <a:latin typeface="Times New Roman" panose="02020603050405020304" charset="0"/>
                <a:cs typeface="新宋体" panose="02010609030101010101" charset="-122"/>
              </a:rPr>
              <a:t>中点滤波器在此基础上，折中</a:t>
            </a:r>
            <a:r>
              <a:rPr lang="zh-CN" altLang="en-US" sz="2800" spc="-15">
                <a:latin typeface="Times New Roman" panose="02020603050405020304" charset="0"/>
                <a:cs typeface="新宋体" panose="02010609030101010101" charset="-122"/>
              </a:rPr>
              <a:t>考虑</a:t>
            </a:r>
            <a:r>
              <a:rPr lang="zh-CN" altLang="en-US" sz="2800" spc="-15" smtClean="0">
                <a:latin typeface="Times New Roman" panose="02020603050405020304" charset="0"/>
                <a:cs typeface="新宋体" panose="02010609030101010101" charset="-122"/>
              </a:rPr>
              <a:t>了图像像素之间的线性关系：</a:t>
            </a:r>
            <a:endParaRPr lang="zh-CN" altLang="en-US" sz="2800" spc="-15" dirty="0" smtClean="0">
              <a:latin typeface="Times New Roman" panose="02020603050405020304" charset="0"/>
              <a:cs typeface="新宋体" panose="02010609030101010101" charset="-122"/>
            </a:endParaRPr>
          </a:p>
        </p:txBody>
      </p:sp>
      <p:grpSp>
        <p:nvGrpSpPr>
          <p:cNvPr id="6" name="组合 5"/>
          <p:cNvGrpSpPr/>
          <p:nvPr/>
        </p:nvGrpSpPr>
        <p:grpSpPr>
          <a:xfrm>
            <a:off x="850900" y="4052521"/>
            <a:ext cx="6454011" cy="999261"/>
            <a:chOff x="1030605" y="3643442"/>
            <a:chExt cx="6454011" cy="999261"/>
          </a:xfrm>
        </p:grpSpPr>
        <mc:AlternateContent xmlns:mc="http://schemas.openxmlformats.org/markup-compatibility/2006" xmlns:a14="http://schemas.microsoft.com/office/drawing/2010/main">
          <mc:Choice Requires="a14">
            <p:sp>
              <p:nvSpPr>
                <p:cNvPr id="2" name="矩形 1"/>
                <p:cNvSpPr/>
                <p:nvPr/>
              </p:nvSpPr>
              <p:spPr>
                <a:xfrm>
                  <a:off x="1030605" y="3643442"/>
                  <a:ext cx="645401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pc="-15" smtClean="0">
                                <a:latin typeface="Cambria Math" panose="02040503050406030204" pitchFamily="18" charset="0"/>
                              </a:rPr>
                            </m:ctrlPr>
                          </m:accPr>
                          <m:e>
                            <m:r>
                              <a:rPr lang="en-US" altLang="zh-CN" sz="2800" b="0" i="1" spc="-15" smtClean="0">
                                <a:latin typeface="Cambria Math" panose="02040503050406030204" pitchFamily="18" charset="0"/>
                              </a:rPr>
                              <m:t>𝑓</m:t>
                            </m:r>
                          </m:e>
                        </m:acc>
                        <m:d>
                          <m:dPr>
                            <m:ctrlPr>
                              <a:rPr lang="en-US" altLang="zh-CN" sz="2800" i="1" spc="-15">
                                <a:latin typeface="Cambria Math" panose="02040503050406030204" pitchFamily="18" charset="0"/>
                              </a:rPr>
                            </m:ctrlPr>
                          </m:dPr>
                          <m:e>
                            <m:r>
                              <a:rPr lang="en-US" altLang="zh-CN" sz="2800" i="1" spc="-15">
                                <a:latin typeface="Cambria Math" panose="02040503050406030204" pitchFamily="18" charset="0"/>
                              </a:rPr>
                              <m:t>𝑥</m:t>
                            </m:r>
                            <m:r>
                              <a:rPr lang="en-US" altLang="zh-CN" sz="2800" i="1" spc="-15">
                                <a:latin typeface="Cambria Math" panose="02040503050406030204" pitchFamily="18" charset="0"/>
                              </a:rPr>
                              <m:t>,</m:t>
                            </m:r>
                            <m:r>
                              <a:rPr lang="en-US" altLang="zh-CN" sz="2800" i="1" spc="-15">
                                <a:latin typeface="Cambria Math" panose="02040503050406030204" pitchFamily="18" charset="0"/>
                              </a:rPr>
                              <m:t>𝑦</m:t>
                            </m:r>
                          </m:e>
                        </m:d>
                        <m:r>
                          <a:rPr lang="en-US" altLang="zh-CN" sz="2800" i="1" spc="-15">
                            <a:latin typeface="Cambria Math" panose="02040503050406030204" pitchFamily="18" charset="0"/>
                          </a:rPr>
                          <m:t>= </m:t>
                        </m:r>
                        <m:f>
                          <m:fPr>
                            <m:ctrlPr>
                              <a:rPr lang="zh-CN" altLang="en-US" sz="2800" i="1" spc="-15">
                                <a:latin typeface="Cambria Math" panose="02040503050406030204" pitchFamily="18" charset="0"/>
                              </a:rPr>
                            </m:ctrlPr>
                          </m:fPr>
                          <m:num>
                            <m:r>
                              <a:rPr lang="en-US" altLang="zh-CN" sz="2800" i="1" spc="-15">
                                <a:latin typeface="Cambria Math" panose="02040503050406030204" pitchFamily="18" charset="0"/>
                              </a:rPr>
                              <m:t>1</m:t>
                            </m:r>
                          </m:num>
                          <m:den>
                            <m:r>
                              <a:rPr lang="en-US" altLang="zh-CN" sz="2800" i="1" spc="-15">
                                <a:latin typeface="Cambria Math" panose="02040503050406030204" pitchFamily="18" charset="0"/>
                              </a:rPr>
                              <m:t>2</m:t>
                            </m:r>
                          </m:den>
                        </m:f>
                        <m:r>
                          <a:rPr lang="en-US" altLang="zh-CN" sz="2800" spc="-15">
                            <a:latin typeface="Cambria Math" panose="02040503050406030204" pitchFamily="18" charset="0"/>
                          </a:rPr>
                          <m:t>[</m:t>
                        </m:r>
                        <m:r>
                          <a:rPr lang="en-US" altLang="zh-CN" sz="2800" i="1" spc="-15">
                            <a:latin typeface="Cambria Math" panose="02040503050406030204" pitchFamily="18" charset="0"/>
                          </a:rPr>
                          <m:t>𝑚𝑎𝑥</m:t>
                        </m:r>
                        <m:d>
                          <m:dPr>
                            <m:begChr m:val="{"/>
                            <m:endChr m:val="}"/>
                            <m:ctrlPr>
                              <a:rPr lang="en-US" altLang="zh-CN" sz="2800" i="1" spc="-15">
                                <a:latin typeface="Cambria Math" panose="02040503050406030204" pitchFamily="18" charset="0"/>
                              </a:rPr>
                            </m:ctrlPr>
                          </m:dPr>
                          <m:e>
                            <m:r>
                              <a:rPr lang="en-US" altLang="zh-CN" sz="2800" i="1" spc="-15">
                                <a:latin typeface="Cambria Math" panose="02040503050406030204" pitchFamily="18" charset="0"/>
                              </a:rPr>
                              <m:t>𝑔</m:t>
                            </m:r>
                            <m:d>
                              <m:dPr>
                                <m:ctrlPr>
                                  <a:rPr lang="en-US" altLang="zh-CN" sz="2800" i="1" spc="-15">
                                    <a:latin typeface="Cambria Math" panose="02040503050406030204" pitchFamily="18" charset="0"/>
                                  </a:rPr>
                                </m:ctrlPr>
                              </m:dPr>
                              <m:e>
                                <m:r>
                                  <a:rPr lang="en-US" altLang="zh-CN" sz="2800" i="1" spc="-15">
                                    <a:latin typeface="Cambria Math" panose="02040503050406030204" pitchFamily="18" charset="0"/>
                                  </a:rPr>
                                  <m:t>𝑠</m:t>
                                </m:r>
                                <m:r>
                                  <a:rPr lang="en-US" altLang="zh-CN" sz="2800" i="1" spc="-15">
                                    <a:latin typeface="Cambria Math" panose="02040503050406030204" pitchFamily="18" charset="0"/>
                                  </a:rPr>
                                  <m:t>,</m:t>
                                </m:r>
                                <m:r>
                                  <a:rPr lang="en-US" altLang="zh-CN" sz="2800" i="1" spc="-15">
                                    <a:latin typeface="Cambria Math" panose="02040503050406030204" pitchFamily="18" charset="0"/>
                                  </a:rPr>
                                  <m:t>𝑡</m:t>
                                </m:r>
                              </m:e>
                            </m:d>
                          </m:e>
                        </m:d>
                        <m:r>
                          <a:rPr lang="en-US" altLang="zh-CN" sz="2800" i="1" spc="-15">
                            <a:latin typeface="Cambria Math" panose="02040503050406030204" pitchFamily="18" charset="0"/>
                          </a:rPr>
                          <m:t>+</m:t>
                        </m:r>
                        <m:r>
                          <m:rPr>
                            <m:sty m:val="p"/>
                          </m:rPr>
                          <a:rPr lang="en-US" altLang="zh-CN" sz="2800" i="0" spc="-15">
                            <a:latin typeface="Cambria Math" panose="02040503050406030204" pitchFamily="18" charset="0"/>
                          </a:rPr>
                          <m:t>min</m:t>
                        </m:r>
                        <m:r>
                          <a:rPr lang="en-US" altLang="zh-CN" sz="2800" b="0" i="1" spc="-15" smtClean="0">
                            <a:latin typeface="Cambria Math" panose="02040503050406030204" pitchFamily="18" charset="0"/>
                          </a:rPr>
                          <m:t>⁡{</m:t>
                        </m:r>
                        <m:r>
                          <a:rPr lang="en-US" altLang="zh-CN" sz="2800" b="0" i="1" spc="-15" smtClean="0">
                            <a:latin typeface="Cambria Math" panose="02040503050406030204" pitchFamily="18" charset="0"/>
                          </a:rPr>
                          <m:t>𝑔</m:t>
                        </m:r>
                        <m:r>
                          <a:rPr lang="en-US" altLang="zh-CN" sz="2800" b="0" i="1" spc="-15" smtClean="0">
                            <a:latin typeface="Cambria Math" panose="02040503050406030204" pitchFamily="18" charset="0"/>
                          </a:rPr>
                          <m:t>(</m:t>
                        </m:r>
                        <m:r>
                          <a:rPr lang="en-US" altLang="zh-CN" sz="2800" b="0" i="1" spc="-15" smtClean="0">
                            <a:latin typeface="Cambria Math" panose="02040503050406030204" pitchFamily="18" charset="0"/>
                          </a:rPr>
                          <m:t>𝑠</m:t>
                        </m:r>
                        <m:r>
                          <a:rPr lang="en-US" altLang="zh-CN" sz="2800" b="0" i="1" spc="-15" smtClean="0">
                            <a:latin typeface="Cambria Math" panose="02040503050406030204" pitchFamily="18" charset="0"/>
                          </a:rPr>
                          <m:t>,</m:t>
                        </m:r>
                        <m:r>
                          <a:rPr lang="en-US" altLang="zh-CN" sz="2800" b="0" i="1" spc="-15" smtClean="0">
                            <a:latin typeface="Cambria Math" panose="02040503050406030204" pitchFamily="18" charset="0"/>
                          </a:rPr>
                          <m:t>𝑡</m:t>
                        </m:r>
                        <m:r>
                          <a:rPr lang="en-US" altLang="zh-CN" sz="2800" b="0" i="1" spc="-15" smtClean="0">
                            <a:latin typeface="Cambria Math" panose="02040503050406030204" pitchFamily="18" charset="0"/>
                          </a:rPr>
                          <m:t>)}</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1030605" y="3643442"/>
                  <a:ext cx="6454011" cy="89896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3060700" y="4372051"/>
                  <a:ext cx="1097993"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𝑆𝑥</m:t>
                        </m:r>
                        <m:r>
                          <a:rPr lang="en-US" altLang="zh-CN" b="0" i="1" baseline="-25000" smtClean="0">
                            <a:latin typeface="Cambria Math" panose="02040503050406030204" pitchFamily="18" charset="0"/>
                            <a:ea typeface="Cambria Math" panose="02040503050406030204" pitchFamily="18" charset="0"/>
                          </a:rPr>
                          <m:t>𝑦</m:t>
                        </m:r>
                      </m:oMath>
                    </m:oMathPara>
                  </a14:m>
                  <a:endParaRPr lang="zh-CN" altLang="en-US" baseline="-25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3060700" y="4372051"/>
                  <a:ext cx="1097993" cy="270652"/>
                </a:xfrm>
                <a:prstGeom prst="rect">
                  <a:avLst/>
                </a:prstGeom>
                <a:blipFill>
                  <a:blip r:embed="rId3"/>
                  <a:stretch>
                    <a:fillRect l="-7778" r="-2222"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346700" y="4372051"/>
                  <a:ext cx="1097993"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𝑆𝑥</m:t>
                        </m:r>
                        <m:r>
                          <a:rPr lang="en-US" altLang="zh-CN" b="0" i="1" baseline="-25000" smtClean="0">
                            <a:latin typeface="Cambria Math" panose="02040503050406030204" pitchFamily="18" charset="0"/>
                            <a:ea typeface="Cambria Math" panose="02040503050406030204" pitchFamily="18" charset="0"/>
                          </a:rPr>
                          <m:t>𝑦</m:t>
                        </m:r>
                      </m:oMath>
                    </m:oMathPara>
                  </a14:m>
                  <a:endParaRPr lang="zh-CN" altLang="en-US" baseline="-25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5346700" y="4372051"/>
                  <a:ext cx="1097993" cy="270652"/>
                </a:xfrm>
                <a:prstGeom prst="rect">
                  <a:avLst/>
                </a:prstGeom>
                <a:blipFill>
                  <a:blip r:embed="rId3"/>
                  <a:stretch>
                    <a:fillRect l="-7778" r="-2222" b="-3777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919046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 name="object 4"/>
          <p:cNvSpPr txBox="1"/>
          <p:nvPr/>
        </p:nvSpPr>
        <p:spPr>
          <a:xfrm>
            <a:off x="903605" y="1628775"/>
            <a:ext cx="9624695" cy="2517612"/>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pPr>
            <a:r>
              <a:rPr lang="zh-CN" altLang="en-US" sz="3200" b="1" spc="-15" smtClean="0">
                <a:solidFill>
                  <a:srgbClr val="FF0000"/>
                </a:solidFill>
                <a:latin typeface="Times New Roman" panose="02020603050405020304" charset="0"/>
                <a:cs typeface="新宋体" panose="02010609030101010101" charset="-122"/>
              </a:rPr>
              <a:t>最大值滤波</a:t>
            </a:r>
            <a:endParaRPr lang="zh-CN" altLang="en-US" sz="3200" b="1" spc="-15" dirty="0" smtClean="0">
              <a:solidFill>
                <a:srgbClr val="FF0000"/>
              </a:solidFill>
              <a:latin typeface="Times New Roman" panose="02020603050405020304" charset="0"/>
              <a:cs typeface="新宋体" panose="02010609030101010101" charset="-122"/>
            </a:endParaRPr>
          </a:p>
          <a:p>
            <a:pPr marL="12700">
              <a:lnSpc>
                <a:spcPct val="100000"/>
              </a:lnSpc>
            </a:pPr>
            <a:endParaRPr lang="zh-CN" altLang="en-US" sz="1400" b="1" spc="-15" dirty="0">
              <a:latin typeface="Times New Roman" panose="02020603050405020304" charset="0"/>
              <a:cs typeface="新宋体" panose="02010609030101010101" charset="-122"/>
            </a:endParaRPr>
          </a:p>
          <a:p>
            <a:pPr marL="12700">
              <a:lnSpc>
                <a:spcPct val="140000"/>
              </a:lnSpc>
            </a:pPr>
            <a:r>
              <a:rPr lang="zh-CN" altLang="en-US" sz="2800" spc="-15" dirty="0">
                <a:latin typeface="Times New Roman" panose="02020603050405020304" charset="0"/>
                <a:cs typeface="新宋体" panose="02010609030101010101" charset="-122"/>
              </a:rPr>
              <a:t>最大</a:t>
            </a:r>
            <a:r>
              <a:rPr lang="zh-CN" altLang="en-US" sz="2800" spc="-15" smtClean="0">
                <a:latin typeface="Times New Roman" panose="02020603050405020304" charset="0"/>
                <a:cs typeface="新宋体" panose="02010609030101010101" charset="-122"/>
              </a:rPr>
              <a:t>值滤波有效减少</a:t>
            </a:r>
            <a:r>
              <a:rPr lang="zh-CN" altLang="en-US" sz="2800" spc="-15">
                <a:latin typeface="Times New Roman" panose="02020603050405020304" charset="0"/>
                <a:cs typeface="新宋体" panose="02010609030101010101" charset="-122"/>
              </a:rPr>
              <a:t>图像中的</a:t>
            </a:r>
            <a:r>
              <a:rPr lang="zh-CN" altLang="en-US" sz="2800" spc="-15" smtClean="0">
                <a:latin typeface="Times New Roman" panose="02020603050405020304" charset="0"/>
                <a:cs typeface="新宋体" panose="02010609030101010101" charset="-122"/>
              </a:rPr>
              <a:t>噪声，</a:t>
            </a:r>
            <a:r>
              <a:rPr lang="zh-CN" altLang="en-US" sz="2800" spc="-15">
                <a:latin typeface="Times New Roman" panose="02020603050405020304" charset="0"/>
                <a:cs typeface="新宋体" panose="02010609030101010101" charset="-122"/>
              </a:rPr>
              <a:t>即以模板内进行有序排列后最大像素值代替中心像素值，可以去除图像中的暗斑，使亮斑增大。</a:t>
            </a:r>
            <a:endParaRPr lang="zh-CN" altLang="en-US" sz="2800" spc="-15" dirty="0">
              <a:latin typeface="Times New Roman" panose="02020603050405020304" charset="0"/>
              <a:cs typeface="新宋体" panose="02010609030101010101" charset="-122"/>
            </a:endParaRPr>
          </a:p>
        </p:txBody>
      </p:sp>
      <p:grpSp>
        <p:nvGrpSpPr>
          <p:cNvPr id="6" name="组合 5"/>
          <p:cNvGrpSpPr/>
          <p:nvPr/>
        </p:nvGrpSpPr>
        <p:grpSpPr>
          <a:xfrm>
            <a:off x="698500" y="4150942"/>
            <a:ext cx="3813415" cy="833433"/>
            <a:chOff x="1042201" y="5282113"/>
            <a:chExt cx="3813415" cy="833433"/>
          </a:xfrm>
        </p:grpSpPr>
        <mc:AlternateContent xmlns:mc="http://schemas.openxmlformats.org/markup-compatibility/2006" xmlns:a14="http://schemas.microsoft.com/office/drawing/2010/main">
          <mc:Choice Requires="a14">
            <p:sp>
              <p:nvSpPr>
                <p:cNvPr id="2" name="矩形 1"/>
                <p:cNvSpPr/>
                <p:nvPr/>
              </p:nvSpPr>
              <p:spPr>
                <a:xfrm>
                  <a:off x="1042201" y="5282113"/>
                  <a:ext cx="3813415" cy="5474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pc="-15" smtClean="0">
                                <a:latin typeface="Cambria Math" panose="02040503050406030204" pitchFamily="18" charset="0"/>
                              </a:rPr>
                            </m:ctrlPr>
                          </m:accPr>
                          <m:e>
                            <m:r>
                              <a:rPr lang="en-US" altLang="zh-CN" sz="2800" b="0" i="1" spc="-15" smtClean="0">
                                <a:latin typeface="Cambria Math" panose="02040503050406030204" pitchFamily="18" charset="0"/>
                              </a:rPr>
                              <m:t>𝑓</m:t>
                            </m:r>
                          </m:e>
                        </m:acc>
                        <m:d>
                          <m:dPr>
                            <m:ctrlPr>
                              <a:rPr lang="en-US" altLang="zh-CN" sz="2800" i="1" spc="-15">
                                <a:latin typeface="Cambria Math" panose="02040503050406030204" pitchFamily="18" charset="0"/>
                              </a:rPr>
                            </m:ctrlPr>
                          </m:dPr>
                          <m:e>
                            <m:r>
                              <a:rPr lang="en-US" altLang="zh-CN" sz="2800" i="1" spc="-15">
                                <a:latin typeface="Cambria Math" panose="02040503050406030204" pitchFamily="18" charset="0"/>
                              </a:rPr>
                              <m:t>𝑥</m:t>
                            </m:r>
                            <m:r>
                              <a:rPr lang="en-US" altLang="zh-CN" sz="2800" i="1" spc="-15">
                                <a:latin typeface="Cambria Math" panose="02040503050406030204" pitchFamily="18" charset="0"/>
                              </a:rPr>
                              <m:t>,</m:t>
                            </m:r>
                            <m:r>
                              <a:rPr lang="en-US" altLang="zh-CN" sz="2800" i="1" spc="-15">
                                <a:latin typeface="Cambria Math" panose="02040503050406030204" pitchFamily="18" charset="0"/>
                              </a:rPr>
                              <m:t>𝑦</m:t>
                            </m:r>
                          </m:e>
                        </m:d>
                        <m:r>
                          <a:rPr lang="en-US" altLang="zh-CN" sz="2800" i="1" spc="-15">
                            <a:latin typeface="Cambria Math" panose="02040503050406030204" pitchFamily="18" charset="0"/>
                          </a:rPr>
                          <m:t>= </m:t>
                        </m:r>
                        <m:r>
                          <a:rPr lang="en-US" altLang="zh-CN" sz="2800" i="1" spc="-15">
                            <a:latin typeface="Cambria Math" panose="02040503050406030204" pitchFamily="18" charset="0"/>
                          </a:rPr>
                          <m:t>𝑚𝑎𝑥</m:t>
                        </m:r>
                        <m:d>
                          <m:dPr>
                            <m:begChr m:val="{"/>
                            <m:endChr m:val="}"/>
                            <m:ctrlPr>
                              <a:rPr lang="en-US" altLang="zh-CN" sz="2800" i="1" spc="-15">
                                <a:latin typeface="Cambria Math" panose="02040503050406030204" pitchFamily="18" charset="0"/>
                              </a:rPr>
                            </m:ctrlPr>
                          </m:dPr>
                          <m:e>
                            <m:r>
                              <a:rPr lang="en-US" altLang="zh-CN" sz="2800" i="1" spc="-15">
                                <a:latin typeface="Cambria Math" panose="02040503050406030204" pitchFamily="18" charset="0"/>
                              </a:rPr>
                              <m:t>𝑔</m:t>
                            </m:r>
                            <m:d>
                              <m:dPr>
                                <m:ctrlPr>
                                  <a:rPr lang="en-US" altLang="zh-CN" sz="2800" i="1" spc="-15">
                                    <a:latin typeface="Cambria Math" panose="02040503050406030204" pitchFamily="18" charset="0"/>
                                  </a:rPr>
                                </m:ctrlPr>
                              </m:dPr>
                              <m:e>
                                <m:r>
                                  <a:rPr lang="en-US" altLang="zh-CN" sz="2800" i="1" spc="-15">
                                    <a:latin typeface="Cambria Math" panose="02040503050406030204" pitchFamily="18" charset="0"/>
                                  </a:rPr>
                                  <m:t>𝑠</m:t>
                                </m:r>
                                <m:r>
                                  <a:rPr lang="en-US" altLang="zh-CN" sz="2800" i="1" spc="-15">
                                    <a:latin typeface="Cambria Math" panose="02040503050406030204" pitchFamily="18" charset="0"/>
                                  </a:rPr>
                                  <m:t>,</m:t>
                                </m:r>
                                <m:r>
                                  <a:rPr lang="en-US" altLang="zh-CN" sz="2800" i="1" spc="-15">
                                    <a:latin typeface="Cambria Math" panose="02040503050406030204" pitchFamily="18" charset="0"/>
                                  </a:rPr>
                                  <m:t>𝑡</m:t>
                                </m:r>
                              </m:e>
                            </m:d>
                          </m:e>
                        </m:d>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1042201" y="5282113"/>
                  <a:ext cx="3813415" cy="54745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3060700" y="5844894"/>
                  <a:ext cx="1138902"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𝑆𝑥</m:t>
                        </m:r>
                        <m:r>
                          <a:rPr lang="en-US" altLang="zh-CN" b="0" i="1" baseline="-25000" smtClean="0">
                            <a:latin typeface="Cambria Math" panose="02040503050406030204" pitchFamily="18" charset="0"/>
                            <a:ea typeface="Cambria Math" panose="02040503050406030204" pitchFamily="18" charset="0"/>
                          </a:rPr>
                          <m:t>𝑦</m:t>
                        </m:r>
                      </m:oMath>
                    </m:oMathPara>
                  </a14:m>
                  <a:endParaRPr lang="zh-CN" altLang="en-US" baseline="-25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3060700" y="5844894"/>
                  <a:ext cx="1138902" cy="270652"/>
                </a:xfrm>
                <a:prstGeom prst="rect">
                  <a:avLst/>
                </a:prstGeom>
                <a:blipFill>
                  <a:blip r:embed="rId3"/>
                  <a:stretch>
                    <a:fillRect r="-2139" b="-2888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5913299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 name="object 4"/>
          <p:cNvSpPr txBox="1"/>
          <p:nvPr/>
        </p:nvSpPr>
        <p:spPr>
          <a:xfrm>
            <a:off x="903605" y="1628775"/>
            <a:ext cx="9624695" cy="2517612"/>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pPr>
            <a:r>
              <a:rPr lang="zh-CN" altLang="en-US" sz="3200" b="1" spc="-15" smtClean="0">
                <a:solidFill>
                  <a:srgbClr val="FF0000"/>
                </a:solidFill>
                <a:latin typeface="Times New Roman" panose="02020603050405020304" charset="0"/>
                <a:cs typeface="新宋体" panose="02010609030101010101" charset="-122"/>
              </a:rPr>
              <a:t>最小值滤波</a:t>
            </a:r>
            <a:endParaRPr lang="zh-CN" altLang="en-US" sz="3200" b="1" spc="-15" dirty="0" smtClean="0">
              <a:solidFill>
                <a:srgbClr val="FF0000"/>
              </a:solidFill>
              <a:latin typeface="Times New Roman" panose="02020603050405020304" charset="0"/>
              <a:cs typeface="新宋体" panose="02010609030101010101" charset="-122"/>
            </a:endParaRPr>
          </a:p>
          <a:p>
            <a:pPr marL="12700">
              <a:lnSpc>
                <a:spcPct val="100000"/>
              </a:lnSpc>
            </a:pPr>
            <a:endParaRPr lang="zh-CN" altLang="en-US" sz="1400" b="1" spc="-15" dirty="0">
              <a:latin typeface="Times New Roman" panose="02020603050405020304" charset="0"/>
              <a:cs typeface="新宋体" panose="02010609030101010101" charset="-122"/>
            </a:endParaRPr>
          </a:p>
          <a:p>
            <a:pPr marL="12700">
              <a:lnSpc>
                <a:spcPct val="140000"/>
              </a:lnSpc>
            </a:pPr>
            <a:r>
              <a:rPr lang="zh-CN" altLang="en-US" sz="2800" spc="-15">
                <a:latin typeface="Times New Roman" panose="02020603050405020304" charset="0"/>
                <a:cs typeface="新宋体" panose="02010609030101010101" charset="-122"/>
              </a:rPr>
              <a:t>最小值</a:t>
            </a:r>
            <a:r>
              <a:rPr lang="zh-CN" altLang="en-US" sz="2800" spc="-15" smtClean="0">
                <a:latin typeface="Times New Roman" panose="02020603050405020304" charset="0"/>
                <a:cs typeface="新宋体" panose="02010609030101010101" charset="-122"/>
              </a:rPr>
              <a:t>滤波</a:t>
            </a:r>
            <a:r>
              <a:rPr lang="zh-CN" altLang="en-US" sz="2800" spc="-15">
                <a:latin typeface="Times New Roman" panose="02020603050405020304" charset="0"/>
                <a:cs typeface="新宋体" panose="02010609030101010101" charset="-122"/>
              </a:rPr>
              <a:t>有效减少图像中的</a:t>
            </a:r>
            <a:r>
              <a:rPr lang="zh-CN" altLang="en-US" sz="2800" spc="-15" smtClean="0">
                <a:latin typeface="Times New Roman" panose="02020603050405020304" charset="0"/>
                <a:cs typeface="新宋体" panose="02010609030101010101" charset="-122"/>
              </a:rPr>
              <a:t>噪声</a:t>
            </a:r>
            <a:r>
              <a:rPr lang="en-US" altLang="zh-CN" sz="2800" spc="-15" smtClean="0">
                <a:latin typeface="Times New Roman" panose="02020603050405020304" charset="0"/>
                <a:cs typeface="新宋体" panose="02010609030101010101" charset="-122"/>
              </a:rPr>
              <a:t>,</a:t>
            </a:r>
            <a:r>
              <a:rPr lang="zh-CN" altLang="en-US" sz="2800" spc="-15" smtClean="0">
                <a:latin typeface="Times New Roman" panose="02020603050405020304" charset="0"/>
                <a:cs typeface="新宋体" panose="02010609030101010101" charset="-122"/>
              </a:rPr>
              <a:t>即</a:t>
            </a:r>
            <a:r>
              <a:rPr lang="zh-CN" altLang="en-US" sz="2800" spc="-15">
                <a:latin typeface="Times New Roman" panose="02020603050405020304" charset="0"/>
                <a:cs typeface="新宋体" panose="02010609030101010101" charset="-122"/>
              </a:rPr>
              <a:t>以模板内进行有序排列后最小像素值代替中心像素值，可以去除图像中的亮斑，使暗斑增大。</a:t>
            </a:r>
            <a:endParaRPr lang="zh-CN" altLang="en-US" sz="2800" spc="-15" dirty="0">
              <a:latin typeface="Times New Roman" panose="02020603050405020304" charset="0"/>
              <a:cs typeface="新宋体" panose="02010609030101010101" charset="-122"/>
            </a:endParaRPr>
          </a:p>
        </p:txBody>
      </p:sp>
      <mc:AlternateContent xmlns:mc="http://schemas.openxmlformats.org/markup-compatibility/2006" xmlns:a14="http://schemas.microsoft.com/office/drawing/2010/main">
        <mc:Choice Requires="a14">
          <p:sp>
            <p:nvSpPr>
              <p:cNvPr id="3" name="文本框 2"/>
              <p:cNvSpPr txBox="1"/>
              <p:nvPr/>
            </p:nvSpPr>
            <p:spPr>
              <a:xfrm>
                <a:off x="2880995" y="4781130"/>
                <a:ext cx="1097993"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𝑆𝑥</m:t>
                      </m:r>
                      <m:r>
                        <a:rPr lang="en-US" altLang="zh-CN" b="0" i="1" baseline="-25000" smtClean="0">
                          <a:latin typeface="Cambria Math" panose="02040503050406030204" pitchFamily="18" charset="0"/>
                          <a:ea typeface="Cambria Math" panose="02040503050406030204" pitchFamily="18" charset="0"/>
                        </a:rPr>
                        <m:t>𝑦</m:t>
                      </m:r>
                    </m:oMath>
                  </m:oMathPara>
                </a14:m>
                <a:endParaRPr lang="zh-CN" altLang="en-US" baseline="-25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880995" y="4781130"/>
                <a:ext cx="1097993" cy="270652"/>
              </a:xfrm>
              <a:prstGeom prst="rect">
                <a:avLst/>
              </a:prstGeom>
              <a:blipFill>
                <a:blip r:embed="rId2"/>
                <a:stretch>
                  <a:fillRect l="-9444" r="-3889"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50900" y="4224567"/>
                <a:ext cx="3711144" cy="5474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pc="-15" smtClean="0">
                              <a:latin typeface="Cambria Math" panose="02040503050406030204" pitchFamily="18" charset="0"/>
                            </a:rPr>
                          </m:ctrlPr>
                        </m:accPr>
                        <m:e>
                          <m:r>
                            <a:rPr lang="en-US" altLang="zh-CN" sz="2800" b="0" i="1" spc="-15" smtClean="0">
                              <a:latin typeface="Cambria Math" panose="02040503050406030204" pitchFamily="18" charset="0"/>
                            </a:rPr>
                            <m:t>𝑓</m:t>
                          </m:r>
                        </m:e>
                      </m:acc>
                      <m:d>
                        <m:dPr>
                          <m:ctrlPr>
                            <a:rPr lang="en-US" altLang="zh-CN" sz="2800" i="1" spc="-15">
                              <a:latin typeface="Cambria Math" panose="02040503050406030204" pitchFamily="18" charset="0"/>
                            </a:rPr>
                          </m:ctrlPr>
                        </m:dPr>
                        <m:e>
                          <m:r>
                            <a:rPr lang="en-US" altLang="zh-CN" sz="2800" i="1" spc="-15">
                              <a:latin typeface="Cambria Math" panose="02040503050406030204" pitchFamily="18" charset="0"/>
                            </a:rPr>
                            <m:t>𝑥</m:t>
                          </m:r>
                          <m:r>
                            <a:rPr lang="en-US" altLang="zh-CN" sz="2800" i="1" spc="-15">
                              <a:latin typeface="Cambria Math" panose="02040503050406030204" pitchFamily="18" charset="0"/>
                            </a:rPr>
                            <m:t>,</m:t>
                          </m:r>
                          <m:r>
                            <a:rPr lang="en-US" altLang="zh-CN" sz="2800" i="1" spc="-15">
                              <a:latin typeface="Cambria Math" panose="02040503050406030204" pitchFamily="18" charset="0"/>
                            </a:rPr>
                            <m:t>𝑦</m:t>
                          </m:r>
                        </m:e>
                      </m:d>
                      <m:r>
                        <a:rPr lang="en-US" altLang="zh-CN" sz="2800" i="1" spc="-15">
                          <a:latin typeface="Cambria Math" panose="02040503050406030204" pitchFamily="18" charset="0"/>
                        </a:rPr>
                        <m:t>= </m:t>
                      </m:r>
                      <m:r>
                        <a:rPr lang="en-US" altLang="zh-CN" sz="2800" i="1" spc="-15">
                          <a:latin typeface="Cambria Math" panose="02040503050406030204" pitchFamily="18" charset="0"/>
                        </a:rPr>
                        <m:t>𝑚𝑖𝑛</m:t>
                      </m:r>
                      <m:d>
                        <m:dPr>
                          <m:begChr m:val="{"/>
                          <m:endChr m:val="}"/>
                          <m:ctrlPr>
                            <a:rPr lang="en-US" altLang="zh-CN" sz="2800" i="1" spc="-15">
                              <a:latin typeface="Cambria Math" panose="02040503050406030204" pitchFamily="18" charset="0"/>
                            </a:rPr>
                          </m:ctrlPr>
                        </m:dPr>
                        <m:e>
                          <m:r>
                            <a:rPr lang="en-US" altLang="zh-CN" sz="2800" i="1" spc="-15">
                              <a:latin typeface="Cambria Math" panose="02040503050406030204" pitchFamily="18" charset="0"/>
                            </a:rPr>
                            <m:t>𝑔</m:t>
                          </m:r>
                          <m:d>
                            <m:dPr>
                              <m:ctrlPr>
                                <a:rPr lang="en-US" altLang="zh-CN" sz="2800" i="1" spc="-15">
                                  <a:latin typeface="Cambria Math" panose="02040503050406030204" pitchFamily="18" charset="0"/>
                                </a:rPr>
                              </m:ctrlPr>
                            </m:dPr>
                            <m:e>
                              <m:r>
                                <a:rPr lang="en-US" altLang="zh-CN" sz="2800" i="1" spc="-15">
                                  <a:latin typeface="Cambria Math" panose="02040503050406030204" pitchFamily="18" charset="0"/>
                                </a:rPr>
                                <m:t>𝑠</m:t>
                              </m:r>
                              <m:r>
                                <a:rPr lang="en-US" altLang="zh-CN" sz="2800" i="1" spc="-15">
                                  <a:latin typeface="Cambria Math" panose="02040503050406030204" pitchFamily="18" charset="0"/>
                                </a:rPr>
                                <m:t>,</m:t>
                              </m:r>
                              <m:r>
                                <a:rPr lang="en-US" altLang="zh-CN" sz="2800" i="1" spc="-15">
                                  <a:latin typeface="Cambria Math" panose="02040503050406030204" pitchFamily="18" charset="0"/>
                                </a:rPr>
                                <m:t>𝑡</m:t>
                              </m:r>
                            </m:e>
                          </m:d>
                        </m:e>
                      </m:d>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850900" y="4224567"/>
                <a:ext cx="3711144" cy="54745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50558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6" name="矩形 5"/>
          <p:cNvSpPr/>
          <p:nvPr/>
        </p:nvSpPr>
        <p:spPr>
          <a:xfrm>
            <a:off x="927100" y="1544449"/>
            <a:ext cx="9372600" cy="590931"/>
          </a:xfrm>
          <a:prstGeom prst="rect">
            <a:avLst/>
          </a:prstGeom>
        </p:spPr>
        <p:txBody>
          <a:bodyPr vert="horz" wrap="square" lIns="0" tIns="0" rIns="0" bIns="0" rtlCol="0">
            <a:spAutoFit/>
          </a:bodyPr>
          <a:lstStyle/>
          <a:p>
            <a:pPr marL="514350" indent="-514350">
              <a:lnSpc>
                <a:spcPct val="120000"/>
              </a:lnSpc>
              <a:buFont typeface="+mj-ea"/>
              <a:buAutoNum type="circleNumDbPlain" startAt="2"/>
            </a:pPr>
            <a:r>
              <a:rPr lang="zh-CN" altLang="en-US" sz="3200" spc="-15" dirty="0">
                <a:latin typeface="新宋体" panose="02010609030101010101" charset="-122"/>
                <a:cs typeface="新宋体" panose="02010609030101010101" charset="-122"/>
              </a:rPr>
              <a:t>非线性</a:t>
            </a:r>
            <a:r>
              <a:rPr lang="en-US" altLang="zh-CN" sz="3200" spc="-15" dirty="0">
                <a:latin typeface="新宋体" panose="02010609030101010101" charset="-122"/>
                <a:cs typeface="新宋体" panose="02010609030101010101" charset="-122"/>
              </a:rPr>
              <a:t>(</a:t>
            </a:r>
            <a:r>
              <a:rPr lang="zh-CN" altLang="en-US" sz="3200" spc="-15" dirty="0">
                <a:latin typeface="新宋体" panose="02010609030101010101" charset="-122"/>
                <a:cs typeface="新宋体" panose="02010609030101010101" charset="-122"/>
              </a:rPr>
              <a:t>统计</a:t>
            </a:r>
            <a:r>
              <a:rPr lang="en-US" altLang="zh-CN" sz="3200" spc="-15">
                <a:latin typeface="新宋体" panose="02010609030101010101" charset="-122"/>
                <a:cs typeface="新宋体" panose="02010609030101010101" charset="-122"/>
              </a:rPr>
              <a:t>)</a:t>
            </a:r>
            <a:r>
              <a:rPr lang="zh-CN" altLang="en-US" sz="3200" spc="-15" smtClean="0">
                <a:latin typeface="新宋体" panose="02010609030101010101" charset="-122"/>
                <a:cs typeface="新宋体" panose="02010609030101010101" charset="-122"/>
              </a:rPr>
              <a:t>滤波器</a:t>
            </a:r>
            <a:r>
              <a:rPr lang="zh-CN" altLang="en-US" sz="3200" spc="-15">
                <a:latin typeface="新宋体" panose="02010609030101010101" charset="-122"/>
                <a:cs typeface="新宋体" panose="02010609030101010101" charset="-122"/>
              </a:rPr>
              <a:t>实验结果</a:t>
            </a:r>
            <a:endParaRPr lang="zh-CN" altLang="en-US" sz="3200" spc="-15" dirty="0">
              <a:latin typeface="新宋体" panose="02010609030101010101" charset="-122"/>
              <a:cs typeface="新宋体" panose="02010609030101010101" charset="-122"/>
            </a:endParaRPr>
          </a:p>
        </p:txBody>
      </p:sp>
      <p:grpSp>
        <p:nvGrpSpPr>
          <p:cNvPr id="12" name="组合 11"/>
          <p:cNvGrpSpPr/>
          <p:nvPr/>
        </p:nvGrpSpPr>
        <p:grpSpPr>
          <a:xfrm>
            <a:off x="1612900" y="2257425"/>
            <a:ext cx="7248156" cy="4343400"/>
            <a:chOff x="994144" y="2333625"/>
            <a:chExt cx="7975224" cy="4722737"/>
          </a:xfrm>
        </p:grpSpPr>
        <p:pic>
          <p:nvPicPr>
            <p:cNvPr id="2" name="图片 1"/>
            <p:cNvPicPr>
              <a:picLocks noChangeAspect="1"/>
            </p:cNvPicPr>
            <p:nvPr/>
          </p:nvPicPr>
          <p:blipFill rotWithShape="1">
            <a:blip r:embed="rId2"/>
            <a:srcRect l="3877" t="11105" r="1777" b="7078"/>
            <a:stretch/>
          </p:blipFill>
          <p:spPr>
            <a:xfrm>
              <a:off x="5337996" y="2333625"/>
              <a:ext cx="3631372" cy="2238517"/>
            </a:xfrm>
            <a:prstGeom prst="rect">
              <a:avLst/>
            </a:prstGeom>
          </p:spPr>
        </p:pic>
        <p:pic>
          <p:nvPicPr>
            <p:cNvPr id="5" name="图片 4"/>
            <p:cNvPicPr>
              <a:picLocks noChangeAspect="1"/>
            </p:cNvPicPr>
            <p:nvPr/>
          </p:nvPicPr>
          <p:blipFill rotWithShape="1">
            <a:blip r:embed="rId3"/>
            <a:srcRect l="4765" t="12077" r="4765" b="10271"/>
            <a:stretch/>
          </p:blipFill>
          <p:spPr>
            <a:xfrm>
              <a:off x="1016801" y="2333625"/>
              <a:ext cx="3644099" cy="2238517"/>
            </a:xfrm>
            <a:prstGeom prst="rect">
              <a:avLst/>
            </a:prstGeom>
          </p:spPr>
        </p:pic>
        <p:pic>
          <p:nvPicPr>
            <p:cNvPr id="10" name="图片 9"/>
            <p:cNvPicPr>
              <a:picLocks noChangeAspect="1"/>
            </p:cNvPicPr>
            <p:nvPr/>
          </p:nvPicPr>
          <p:blipFill rotWithShape="1">
            <a:blip r:embed="rId4"/>
            <a:srcRect l="3548" t="9909" r="2258" b="10651"/>
            <a:stretch/>
          </p:blipFill>
          <p:spPr>
            <a:xfrm>
              <a:off x="994144" y="4866668"/>
              <a:ext cx="3634384" cy="2170329"/>
            </a:xfrm>
            <a:prstGeom prst="rect">
              <a:avLst/>
            </a:prstGeom>
          </p:spPr>
        </p:pic>
        <p:pic>
          <p:nvPicPr>
            <p:cNvPr id="11" name="图片 10"/>
            <p:cNvPicPr>
              <a:picLocks noChangeAspect="1"/>
            </p:cNvPicPr>
            <p:nvPr/>
          </p:nvPicPr>
          <p:blipFill rotWithShape="1">
            <a:blip r:embed="rId5"/>
            <a:srcRect l="2180" t="8277" r="3473" b="11904"/>
            <a:stretch/>
          </p:blipFill>
          <p:spPr>
            <a:xfrm>
              <a:off x="5337996" y="4867590"/>
              <a:ext cx="3631372" cy="2188772"/>
            </a:xfrm>
            <a:prstGeom prst="rect">
              <a:avLst/>
            </a:prstGeom>
          </p:spPr>
        </p:pic>
      </p:grpSp>
      <p:sp>
        <p:nvSpPr>
          <p:cNvPr id="13" name="文本框 12"/>
          <p:cNvSpPr txBox="1"/>
          <p:nvPr/>
        </p:nvSpPr>
        <p:spPr>
          <a:xfrm>
            <a:off x="1317256" y="4260652"/>
            <a:ext cx="7543800" cy="369332"/>
          </a:xfrm>
          <a:prstGeom prst="rect">
            <a:avLst/>
          </a:prstGeom>
          <a:noFill/>
        </p:spPr>
        <p:txBody>
          <a:bodyPr wrap="square" rtlCol="0">
            <a:spAutoFit/>
          </a:bodyPr>
          <a:lstStyle/>
          <a:p>
            <a:pPr algn="ctr"/>
            <a:r>
              <a:rPr lang="en-US" altLang="zh-CN" smtClean="0"/>
              <a:t>                     a) Original image                            b)add slat-noise image</a:t>
            </a:r>
            <a:endParaRPr lang="zh-CN" altLang="en-US"/>
          </a:p>
        </p:txBody>
      </p:sp>
      <p:sp>
        <p:nvSpPr>
          <p:cNvPr id="14" name="文本框 13"/>
          <p:cNvSpPr txBox="1"/>
          <p:nvPr/>
        </p:nvSpPr>
        <p:spPr>
          <a:xfrm>
            <a:off x="1384300" y="6622898"/>
            <a:ext cx="7543800" cy="381000"/>
          </a:xfrm>
          <a:prstGeom prst="rect">
            <a:avLst/>
          </a:prstGeom>
          <a:noFill/>
        </p:spPr>
        <p:txBody>
          <a:bodyPr wrap="square" rtlCol="0">
            <a:spAutoFit/>
          </a:bodyPr>
          <a:lstStyle/>
          <a:p>
            <a:pPr algn="ctr"/>
            <a:r>
              <a:rPr lang="en-US" altLang="zh-CN"/>
              <a:t>c</a:t>
            </a:r>
            <a:r>
              <a:rPr lang="en-US" altLang="zh-CN" smtClean="0"/>
              <a:t>) Max fliter                                                d)Min fliter</a:t>
            </a:r>
            <a:endParaRPr lang="zh-CN" altLang="en-US"/>
          </a:p>
        </p:txBody>
      </p:sp>
    </p:spTree>
    <p:extLst>
      <p:ext uri="{BB962C8B-B14F-4D97-AF65-F5344CB8AC3E}">
        <p14:creationId xmlns:p14="http://schemas.microsoft.com/office/powerpoint/2010/main" val="14715842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nvSpPr>
        <p:spPr>
          <a:xfrm>
            <a:off x="698500" y="1495795"/>
            <a:ext cx="4445000" cy="626710"/>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strike="noStrike">
                <a:solidFill>
                  <a:srgbClr val="FF0000"/>
                </a:solidFill>
                <a:effectLst/>
                <a:latin typeface="Times New Roman" panose="02020603050405020304" charset="0"/>
                <a:cs typeface="+mn-ea"/>
              </a:defRPr>
            </a:lvl1pPr>
          </a:lstStyle>
          <a:p>
            <a:r>
              <a:rPr lang="zh-CN" b="1" dirty="0">
                <a:solidFill>
                  <a:srgbClr val="0B0AFF"/>
                </a:solidFill>
              </a:rPr>
              <a:t>锐化</a:t>
            </a:r>
            <a:r>
              <a:rPr b="1" dirty="0">
                <a:solidFill>
                  <a:srgbClr val="0B0AFF"/>
                </a:solidFill>
              </a:rPr>
              <a:t>滤波器</a:t>
            </a:r>
          </a:p>
        </p:txBody>
      </p:sp>
      <p:sp>
        <p:nvSpPr>
          <p:cNvPr id="6"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矩形 1"/>
          <p:cNvSpPr/>
          <p:nvPr/>
        </p:nvSpPr>
        <p:spPr>
          <a:xfrm>
            <a:off x="774700" y="2333625"/>
            <a:ext cx="9918700" cy="3593291"/>
          </a:xfrm>
          <a:prstGeom prst="rect">
            <a:avLst/>
          </a:prstGeom>
        </p:spPr>
        <p:txBody>
          <a:bodyPr wrap="square">
            <a:spAutoFit/>
          </a:bodyPr>
          <a:lstStyle/>
          <a:p>
            <a:pPr>
              <a:lnSpc>
                <a:spcPts val="3900"/>
              </a:lnSpc>
            </a:pPr>
            <a:r>
              <a:rPr lang="zh-CN" altLang="en-US" sz="3200" b="1" dirty="0"/>
              <a:t>锐化滤波器的主要用途</a:t>
            </a:r>
          </a:p>
          <a:p>
            <a:pPr lvl="1">
              <a:lnSpc>
                <a:spcPts val="3900"/>
              </a:lnSpc>
            </a:pPr>
            <a:r>
              <a:rPr lang="zh-CN" altLang="en-US" sz="2600" dirty="0">
                <a:latin typeface="Times New Roman" panose="02020603050405020304" pitchFamily="18" charset="0"/>
                <a:cs typeface="Times New Roman" panose="02020603050405020304" pitchFamily="18" charset="0"/>
              </a:rPr>
              <a:t>✓ 突出图像中的细节，增强被模糊了的细节</a:t>
            </a:r>
          </a:p>
          <a:p>
            <a:pPr lvl="1">
              <a:lnSpc>
                <a:spcPts val="3900"/>
              </a:lnSpc>
            </a:pPr>
            <a:r>
              <a:rPr lang="zh-CN" altLang="en-US" sz="2600" dirty="0">
                <a:latin typeface="Times New Roman" panose="02020603050405020304" pitchFamily="18" charset="0"/>
                <a:cs typeface="Times New Roman" panose="02020603050405020304" pitchFamily="18" charset="0"/>
              </a:rPr>
              <a:t>✓ 印刷中的细微层次强调。弥补扫描对图像的钝化</a:t>
            </a:r>
          </a:p>
          <a:p>
            <a:pPr lvl="1">
              <a:lnSpc>
                <a:spcPts val="3900"/>
              </a:lnSpc>
            </a:pPr>
            <a:r>
              <a:rPr lang="zh-CN" altLang="en-US" sz="2600" dirty="0">
                <a:latin typeface="Times New Roman" panose="02020603050405020304" pitchFamily="18" charset="0"/>
                <a:cs typeface="Times New Roman" panose="02020603050405020304" pitchFamily="18" charset="0"/>
              </a:rPr>
              <a:t>✓ 超声探测成像，分辨率低，边缘模糊，通过锐化来改善</a:t>
            </a:r>
          </a:p>
          <a:p>
            <a:pPr lvl="1">
              <a:lnSpc>
                <a:spcPts val="3900"/>
              </a:lnSpc>
            </a:pPr>
            <a:r>
              <a:rPr lang="zh-CN" altLang="en-US" sz="2600" dirty="0">
                <a:latin typeface="Times New Roman" panose="02020603050405020304" pitchFamily="18" charset="0"/>
                <a:cs typeface="Times New Roman" panose="02020603050405020304" pitchFamily="18" charset="0"/>
              </a:rPr>
              <a:t>✓ 图像识别中，分割前的边缘提取</a:t>
            </a:r>
          </a:p>
          <a:p>
            <a:pPr lvl="1">
              <a:lnSpc>
                <a:spcPts val="3900"/>
              </a:lnSpc>
            </a:pPr>
            <a:r>
              <a:rPr lang="zh-CN" altLang="en-US" sz="2600" dirty="0">
                <a:latin typeface="Times New Roman" panose="02020603050405020304" pitchFamily="18" charset="0"/>
                <a:cs typeface="Times New Roman" panose="02020603050405020304" pitchFamily="18" charset="0"/>
              </a:rPr>
              <a:t>✓ 锐化处理恢复过度钝化、暴光不足的图像</a:t>
            </a:r>
          </a:p>
          <a:p>
            <a:pPr lvl="1">
              <a:lnSpc>
                <a:spcPts val="3900"/>
              </a:lnSpc>
            </a:pPr>
            <a:r>
              <a:rPr lang="zh-CN" altLang="en-US" sz="2600" dirty="0">
                <a:latin typeface="Times New Roman" panose="02020603050405020304" pitchFamily="18" charset="0"/>
                <a:cs typeface="Times New Roman" panose="02020603050405020304" pitchFamily="18" charset="0"/>
              </a:rPr>
              <a:t>✓ 尖端武器的目标识别、定位</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669066" y="2179171"/>
            <a:ext cx="9859234" cy="2500172"/>
          </a:xfrm>
          <a:prstGeom prst="rect">
            <a:avLst/>
          </a:prstGeom>
        </p:spPr>
        <p:txBody>
          <a:bodyPr vert="horz" wrap="square" lIns="0" tIns="0" rIns="0" bIns="0" rtlCol="0">
            <a:spAutoFit/>
          </a:bodyPr>
          <a:lstStyle/>
          <a:p>
            <a:pPr marL="12700">
              <a:lnSpc>
                <a:spcPct val="110000"/>
              </a:lnSpc>
            </a:pPr>
            <a:r>
              <a:rPr sz="2800" b="1" spc="-5" smtClean="0">
                <a:latin typeface="Times New Roman" panose="02020603050405020304" charset="0"/>
                <a:cs typeface="新宋体" panose="02010609030101010101" charset="-122"/>
              </a:rPr>
              <a:t>微分</a:t>
            </a:r>
            <a:r>
              <a:rPr lang="zh-CN" altLang="en-US" sz="2800" b="1" spc="-5" smtClean="0">
                <a:latin typeface="Times New Roman" panose="02020603050405020304" charset="0"/>
                <a:cs typeface="新宋体" panose="02010609030101010101" charset="-122"/>
              </a:rPr>
              <a:t>效果及</a:t>
            </a:r>
            <a:r>
              <a:rPr sz="2800" b="1" spc="-5" smtClean="0">
                <a:latin typeface="Times New Roman" panose="02020603050405020304" charset="0"/>
                <a:cs typeface="新宋体" panose="02010609030101010101" charset="-122"/>
              </a:rPr>
              <a:t>原理</a:t>
            </a:r>
            <a:endParaRPr sz="2800" b="1" dirty="0">
              <a:latin typeface="Times New Roman" panose="02020603050405020304" charset="0"/>
              <a:cs typeface="新宋体" panose="02010609030101010101" charset="-122"/>
            </a:endParaRPr>
          </a:p>
          <a:p>
            <a:pPr marR="5080" algn="just">
              <a:lnSpc>
                <a:spcPts val="3600"/>
              </a:lnSpc>
              <a:spcBef>
                <a:spcPts val="665"/>
              </a:spcBef>
            </a:pPr>
            <a:r>
              <a:rPr sz="2400" smtClean="0">
                <a:solidFill>
                  <a:srgbClr val="FF0000"/>
                </a:solidFill>
                <a:latin typeface="Times New Roman" panose="02020603050405020304" charset="0"/>
                <a:cs typeface="Times New Roman" panose="02020603050405020304"/>
              </a:rPr>
              <a:t>•</a:t>
            </a:r>
            <a:r>
              <a:rPr sz="2600" b="1" spc="190" smtClean="0">
                <a:solidFill>
                  <a:srgbClr val="FF0000"/>
                </a:solidFill>
                <a:latin typeface="Times New Roman" panose="02020603050405020304" charset="0"/>
                <a:cs typeface="新宋体" panose="02010609030101010101" charset="-122"/>
              </a:rPr>
              <a:t>均值产生</a:t>
            </a:r>
            <a:r>
              <a:rPr lang="zh-CN" altLang="en-US" sz="2600" b="1" spc="190" smtClean="0">
                <a:solidFill>
                  <a:srgbClr val="FF0000"/>
                </a:solidFill>
                <a:latin typeface="Times New Roman" panose="02020603050405020304" charset="0"/>
                <a:cs typeface="新宋体" panose="02010609030101010101" charset="-122"/>
              </a:rPr>
              <a:t>平滑钝化</a:t>
            </a:r>
            <a:r>
              <a:rPr sz="2600" b="1" spc="185" smtClean="0">
                <a:latin typeface="Times New Roman" panose="02020603050405020304" charset="0"/>
                <a:cs typeface="新宋体" panose="02010609030101010101" charset="-122"/>
              </a:rPr>
              <a:t>效果</a:t>
            </a:r>
            <a:r>
              <a:rPr sz="2400" spc="185" smtClean="0">
                <a:latin typeface="Times New Roman" panose="02020603050405020304" charset="0"/>
                <a:cs typeface="新宋体" panose="02010609030101010101" charset="-122"/>
              </a:rPr>
              <a:t>，</a:t>
            </a:r>
            <a:r>
              <a:rPr lang="zh-CN" altLang="en-US" sz="2400" spc="10" dirty="0" err="1">
                <a:latin typeface="Times New Roman" panose="02020603050405020304" charset="0"/>
                <a:cs typeface="新宋体" panose="02010609030101010101" charset="-122"/>
              </a:rPr>
              <a:t>事实上</a:t>
            </a:r>
            <a:r>
              <a:rPr sz="2400" spc="10" smtClean="0">
                <a:latin typeface="Times New Roman" panose="02020603050405020304" charset="0"/>
                <a:cs typeface="新宋体" panose="02010609030101010101" charset="-122"/>
              </a:rPr>
              <a:t>均值与积分</a:t>
            </a:r>
            <a:r>
              <a:rPr lang="en-US" sz="2400" spc="10" dirty="0">
                <a:latin typeface="Times New Roman" panose="02020603050405020304" charset="0"/>
                <a:cs typeface="新宋体" panose="02010609030101010101" charset="-122"/>
              </a:rPr>
              <a:t>(</a:t>
            </a:r>
            <a:r>
              <a:rPr lang="zh-CN" altLang="en-US" sz="2400" spc="10" dirty="0">
                <a:latin typeface="Times New Roman" panose="02020603050405020304" charset="0"/>
                <a:cs typeface="新宋体" panose="02010609030101010101" charset="-122"/>
              </a:rPr>
              <a:t>本质上是求和</a:t>
            </a:r>
            <a:r>
              <a:rPr lang="en-US" sz="2400" spc="10" dirty="0">
                <a:latin typeface="Times New Roman" panose="02020603050405020304" charset="0"/>
                <a:cs typeface="新宋体" panose="02010609030101010101" charset="-122"/>
              </a:rPr>
              <a:t>)</a:t>
            </a:r>
            <a:r>
              <a:rPr sz="2400" spc="10" err="1">
                <a:latin typeface="Times New Roman" panose="02020603050405020304" charset="0"/>
                <a:cs typeface="新宋体" panose="02010609030101010101" charset="-122"/>
              </a:rPr>
              <a:t>相似</a:t>
            </a:r>
            <a:r>
              <a:rPr sz="2400" spc="10" smtClean="0">
                <a:latin typeface="Times New Roman" panose="02020603050405020304" charset="0"/>
                <a:cs typeface="新宋体" panose="02010609030101010101" charset="-122"/>
              </a:rPr>
              <a:t>，</a:t>
            </a:r>
            <a:r>
              <a:rPr lang="zh-CN" altLang="en-US" sz="2400" spc="10">
                <a:latin typeface="Times New Roman" panose="02020603050405020304" charset="0"/>
                <a:cs typeface="新宋体" panose="02010609030101010101" charset="-122"/>
              </a:rPr>
              <a:t>因此</a:t>
            </a:r>
            <a:r>
              <a:rPr sz="2400" spc="10" smtClean="0">
                <a:latin typeface="Times New Roman" panose="02020603050405020304" charset="0"/>
                <a:cs typeface="新宋体" panose="02010609030101010101" charset="-122"/>
              </a:rPr>
              <a:t>，</a:t>
            </a:r>
            <a:r>
              <a:rPr sz="2400" spc="10" smtClean="0">
                <a:solidFill>
                  <a:srgbClr val="FF0000"/>
                </a:solidFill>
                <a:latin typeface="Times New Roman" panose="02020603050405020304" charset="0"/>
                <a:cs typeface="新宋体" panose="02010609030101010101" charset="-122"/>
              </a:rPr>
              <a:t>微分</a:t>
            </a:r>
            <a:r>
              <a:rPr sz="2400" spc="5" smtClean="0">
                <a:latin typeface="Times New Roman" panose="02020603050405020304" charset="0"/>
                <a:cs typeface="新宋体" panose="02010609030101010101" charset="-122"/>
              </a:rPr>
              <a:t>能产生相反</a:t>
            </a:r>
            <a:r>
              <a:rPr sz="2400" spc="-5" smtClean="0">
                <a:latin typeface="Times New Roman" panose="02020603050405020304" charset="0"/>
                <a:cs typeface="新宋体" panose="02010609030101010101" charset="-122"/>
              </a:rPr>
              <a:t>的效果</a:t>
            </a:r>
            <a:r>
              <a:rPr sz="2400" spc="-5" dirty="0" err="1">
                <a:latin typeface="Times New Roman" panose="02020603050405020304" charset="0"/>
                <a:cs typeface="新宋体" panose="02010609030101010101" charset="-122"/>
              </a:rPr>
              <a:t>，</a:t>
            </a:r>
            <a:r>
              <a:rPr sz="2400" dirty="0" err="1" smtClean="0">
                <a:latin typeface="Times New Roman" panose="02020603050405020304" charset="0"/>
                <a:cs typeface="新宋体" panose="02010609030101010101" charset="-122"/>
              </a:rPr>
              <a:t>即</a:t>
            </a:r>
            <a:r>
              <a:rPr sz="2400" spc="-10" dirty="0" err="1" smtClean="0">
                <a:solidFill>
                  <a:srgbClr val="FF0000"/>
                </a:solidFill>
                <a:latin typeface="Times New Roman" panose="02020603050405020304" charset="0"/>
                <a:cs typeface="新宋体" panose="02010609030101010101" charset="-122"/>
              </a:rPr>
              <a:t>锐</a:t>
            </a:r>
            <a:r>
              <a:rPr sz="2400" dirty="0" err="1" smtClean="0">
                <a:solidFill>
                  <a:srgbClr val="FF0000"/>
                </a:solidFill>
                <a:latin typeface="Times New Roman" panose="02020603050405020304" charset="0"/>
                <a:cs typeface="新宋体" panose="02010609030101010101" charset="-122"/>
              </a:rPr>
              <a:t>化</a:t>
            </a:r>
            <a:r>
              <a:rPr sz="2400" spc="-5" dirty="0" err="1" smtClean="0">
                <a:latin typeface="Times New Roman" panose="02020603050405020304" charset="0"/>
                <a:cs typeface="新宋体" panose="02010609030101010101" charset="-122"/>
              </a:rPr>
              <a:t>的效果</a:t>
            </a:r>
            <a:endParaRPr lang="en-US" sz="2400" spc="-5" dirty="0" smtClean="0">
              <a:latin typeface="Times New Roman" panose="02020603050405020304" charset="0"/>
              <a:cs typeface="新宋体" panose="02010609030101010101" charset="-122"/>
            </a:endParaRPr>
          </a:p>
          <a:p>
            <a:pPr marR="5080" algn="just">
              <a:lnSpc>
                <a:spcPts val="3600"/>
              </a:lnSpc>
              <a:spcBef>
                <a:spcPts val="665"/>
              </a:spcBef>
            </a:pPr>
            <a:r>
              <a:rPr sz="2400" dirty="0" smtClean="0">
                <a:latin typeface="Times New Roman" panose="02020603050405020304" charset="0"/>
                <a:cs typeface="Times New Roman" panose="02020603050405020304"/>
              </a:rPr>
              <a:t>•</a:t>
            </a:r>
            <a:r>
              <a:rPr sz="2400" spc="10" dirty="0" err="1" smtClean="0">
                <a:latin typeface="Times New Roman" panose="02020603050405020304" charset="0"/>
                <a:cs typeface="新宋体" panose="02010609030101010101" charset="-122"/>
              </a:rPr>
              <a:t>在图像处理中应用微分最常用的方法是计</a:t>
            </a:r>
            <a:r>
              <a:rPr sz="2400" spc="135" dirty="0" err="1" smtClean="0">
                <a:latin typeface="Times New Roman" panose="02020603050405020304" charset="0"/>
                <a:cs typeface="新宋体" panose="02010609030101010101" charset="-122"/>
              </a:rPr>
              <a:t>算</a:t>
            </a:r>
            <a:r>
              <a:rPr sz="2400" spc="120" dirty="0" err="1" smtClean="0">
                <a:solidFill>
                  <a:srgbClr val="FF0000"/>
                </a:solidFill>
                <a:latin typeface="Times New Roman" panose="02020603050405020304" charset="0"/>
                <a:cs typeface="新宋体" panose="02010609030101010101" charset="-122"/>
              </a:rPr>
              <a:t>梯</a:t>
            </a:r>
            <a:r>
              <a:rPr sz="2400" spc="125" dirty="0" err="1" smtClean="0">
                <a:solidFill>
                  <a:srgbClr val="FF0000"/>
                </a:solidFill>
                <a:latin typeface="Times New Roman" panose="02020603050405020304" charset="0"/>
                <a:cs typeface="新宋体" panose="02010609030101010101" charset="-122"/>
              </a:rPr>
              <a:t>度</a:t>
            </a:r>
            <a:r>
              <a:rPr sz="2400" spc="120" dirty="0" err="1">
                <a:latin typeface="Times New Roman" panose="02020603050405020304" charset="0"/>
                <a:cs typeface="新宋体" panose="02010609030101010101" charset="-122"/>
              </a:rPr>
              <a:t>。</a:t>
            </a:r>
            <a:r>
              <a:rPr sz="2400" spc="125" err="1">
                <a:latin typeface="Times New Roman" panose="02020603050405020304" charset="0"/>
                <a:cs typeface="新宋体" panose="02010609030101010101" charset="-122"/>
              </a:rPr>
              <a:t>函</a:t>
            </a:r>
            <a:r>
              <a:rPr sz="2400" spc="120" err="1">
                <a:latin typeface="Times New Roman" panose="02020603050405020304" charset="0"/>
                <a:cs typeface="新宋体" panose="02010609030101010101" charset="-122"/>
              </a:rPr>
              <a:t>数</a:t>
            </a:r>
            <a:r>
              <a:rPr sz="2400" i="1" smtClean="0">
                <a:latin typeface="Times New Roman" panose="02020603050405020304" charset="0"/>
                <a:cs typeface="新宋体" panose="02010609030101010101" charset="-122"/>
              </a:rPr>
              <a:t>f</a:t>
            </a:r>
            <a:r>
              <a:rPr sz="2400" spc="-5" smtClean="0">
                <a:latin typeface="Times New Roman" panose="02020603050405020304" charset="0"/>
                <a:cs typeface="新宋体" panose="02010609030101010101" charset="-122"/>
              </a:rPr>
              <a:t>(</a:t>
            </a:r>
            <a:r>
              <a:rPr sz="2400" i="1" spc="-5" smtClean="0">
                <a:latin typeface="Times New Roman" panose="02020603050405020304" charset="0"/>
                <a:cs typeface="新宋体" panose="02010609030101010101" charset="-122"/>
              </a:rPr>
              <a:t>x</a:t>
            </a:r>
            <a:r>
              <a:rPr sz="2400" spc="-5" smtClean="0">
                <a:latin typeface="Times New Roman" panose="02020603050405020304" charset="0"/>
                <a:cs typeface="新宋体" panose="02010609030101010101" charset="-122"/>
              </a:rPr>
              <a:t>,</a:t>
            </a:r>
            <a:r>
              <a:rPr sz="2400" i="1" spc="-5" smtClean="0">
                <a:latin typeface="Times New Roman" panose="02020603050405020304" charset="0"/>
                <a:cs typeface="新宋体" panose="02010609030101010101" charset="-122"/>
              </a:rPr>
              <a:t>y</a:t>
            </a:r>
            <a:r>
              <a:rPr sz="2400" spc="120" dirty="0">
                <a:latin typeface="Times New Roman" panose="02020603050405020304" charset="0"/>
                <a:cs typeface="新宋体" panose="02010609030101010101" charset="-122"/>
              </a:rPr>
              <a:t>)在</a:t>
            </a:r>
            <a:r>
              <a:rPr sz="2400" spc="-5" dirty="0">
                <a:latin typeface="Times New Roman" panose="02020603050405020304" charset="0"/>
                <a:cs typeface="新宋体" panose="02010609030101010101" charset="-122"/>
              </a:rPr>
              <a:t>(</a:t>
            </a:r>
            <a:r>
              <a:rPr sz="2400" i="1" spc="-5" dirty="0">
                <a:latin typeface="Times New Roman" panose="02020603050405020304" charset="0"/>
                <a:cs typeface="新宋体" panose="02010609030101010101" charset="-122"/>
              </a:rPr>
              <a:t>x</a:t>
            </a:r>
            <a:r>
              <a:rPr sz="2400" spc="-5" dirty="0">
                <a:latin typeface="Times New Roman" panose="02020603050405020304" charset="0"/>
                <a:cs typeface="新宋体" panose="02010609030101010101" charset="-122"/>
              </a:rPr>
              <a:t>,</a:t>
            </a:r>
            <a:r>
              <a:rPr sz="2400" i="1" spc="-5" dirty="0">
                <a:latin typeface="Times New Roman" panose="02020603050405020304" charset="0"/>
                <a:cs typeface="新宋体" panose="02010609030101010101" charset="-122"/>
              </a:rPr>
              <a:t>y</a:t>
            </a:r>
            <a:r>
              <a:rPr sz="2400" spc="120" dirty="0">
                <a:latin typeface="Times New Roman" panose="02020603050405020304" charset="0"/>
                <a:cs typeface="新宋体" panose="02010609030101010101" charset="-122"/>
              </a:rPr>
              <a:t>)</a:t>
            </a:r>
            <a:r>
              <a:rPr sz="2400" spc="125" dirty="0">
                <a:latin typeface="Times New Roman" panose="02020603050405020304" charset="0"/>
                <a:cs typeface="新宋体" panose="02010609030101010101" charset="-122"/>
              </a:rPr>
              <a:t>处的</a:t>
            </a:r>
            <a:r>
              <a:rPr sz="2400" spc="120" dirty="0">
                <a:latin typeface="Times New Roman" panose="02020603050405020304" charset="0"/>
                <a:cs typeface="新宋体" panose="02010609030101010101" charset="-122"/>
              </a:rPr>
              <a:t>梯</a:t>
            </a:r>
            <a:r>
              <a:rPr sz="2400" spc="125" dirty="0">
                <a:latin typeface="Times New Roman" panose="02020603050405020304" charset="0"/>
                <a:cs typeface="新宋体" panose="02010609030101010101" charset="-122"/>
              </a:rPr>
              <a:t>度</a:t>
            </a:r>
            <a:r>
              <a:rPr sz="2400" dirty="0">
                <a:latin typeface="Times New Roman" panose="02020603050405020304" charset="0"/>
                <a:cs typeface="新宋体" panose="02010609030101010101" charset="-122"/>
              </a:rPr>
              <a:t>为</a:t>
            </a:r>
            <a:r>
              <a:rPr sz="2400" spc="-5" dirty="0">
                <a:latin typeface="Times New Roman" panose="02020603050405020304" charset="0"/>
                <a:cs typeface="新宋体" panose="02010609030101010101" charset="-122"/>
              </a:rPr>
              <a:t>一个向量：</a:t>
            </a:r>
            <a:endParaRPr sz="2400" dirty="0">
              <a:latin typeface="Times New Roman" panose="02020603050405020304" charset="0"/>
              <a:cs typeface="新宋体" panose="02010609030101010101" charset="-122"/>
            </a:endParaRPr>
          </a:p>
        </p:txBody>
      </p:sp>
      <p:graphicFrame>
        <p:nvGraphicFramePr>
          <p:cNvPr id="24" name="对象 23">
            <a:hlinkClick r:id="" action="ppaction://ole?verb=0"/>
          </p:cNvPr>
          <p:cNvGraphicFramePr>
            <a:graphicFrameLocks noChangeAspect="1"/>
          </p:cNvGraphicFramePr>
          <p:nvPr>
            <p:extLst>
              <p:ext uri="{D42A27DB-BD31-4B8C-83A1-F6EECF244321}">
                <p14:modId xmlns:p14="http://schemas.microsoft.com/office/powerpoint/2010/main" val="1990035024"/>
              </p:ext>
            </p:extLst>
          </p:nvPr>
        </p:nvGraphicFramePr>
        <p:xfrm>
          <a:off x="996922" y="4924425"/>
          <a:ext cx="2362835" cy="1764030"/>
        </p:xfrm>
        <a:graphic>
          <a:graphicData uri="http://schemas.openxmlformats.org/presentationml/2006/ole">
            <mc:AlternateContent xmlns:mc="http://schemas.openxmlformats.org/markup-compatibility/2006">
              <mc:Choice xmlns:v="urn:schemas-microsoft-com:vml" Requires="v">
                <p:oleObj spid="_x0000_s27822" name="公式" r:id="rId3" imgW="1155700" imgH="862965" progId="Equation.3">
                  <p:embed/>
                </p:oleObj>
              </mc:Choice>
              <mc:Fallback>
                <p:oleObj name="公式" r:id="rId3" imgW="1155700" imgH="862965" progId="Equation.3">
                  <p:embed/>
                  <p:pic>
                    <p:nvPicPr>
                      <p:cNvPr id="0" name="图片 3072"/>
                      <p:cNvPicPr/>
                      <p:nvPr/>
                    </p:nvPicPr>
                    <p:blipFill>
                      <a:blip r:embed="rId4"/>
                      <a:stretch>
                        <a:fillRect/>
                      </a:stretch>
                    </p:blipFill>
                    <p:spPr>
                      <a:xfrm>
                        <a:off x="996922" y="4924425"/>
                        <a:ext cx="2362835" cy="1764030"/>
                      </a:xfrm>
                      <a:prstGeom prst="rect">
                        <a:avLst/>
                      </a:prstGeom>
                    </p:spPr>
                  </p:pic>
                </p:oleObj>
              </mc:Fallback>
            </mc:AlternateContent>
          </a:graphicData>
        </a:graphic>
      </p:graphicFrame>
      <p:sp>
        <p:nvSpPr>
          <p:cNvPr id="10"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6" name="object 4"/>
          <p:cNvSpPr txBox="1">
            <a:spLocks noGrp="1"/>
          </p:cNvSpPr>
          <p:nvPr/>
        </p:nvSpPr>
        <p:spPr>
          <a:xfrm>
            <a:off x="698500" y="1495795"/>
            <a:ext cx="4445000" cy="626710"/>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b="1" strike="noStrike">
                <a:solidFill>
                  <a:srgbClr val="0B0AFF"/>
                </a:solidFill>
                <a:effectLst/>
                <a:latin typeface="Times New Roman" panose="02020603050405020304" charset="0"/>
                <a:cs typeface="+mn-ea"/>
              </a:defRPr>
            </a:lvl1pPr>
          </a:lstStyle>
          <a:p>
            <a:r>
              <a:rPr lang="zh-CN" dirty="0"/>
              <a:t>锐化</a:t>
            </a:r>
            <a:r>
              <a:rPr dirty="0"/>
              <a:t>滤波器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93700" y="1190625"/>
            <a:ext cx="5718175" cy="487680"/>
          </a:xfrm>
          <a:prstGeom prst="rect">
            <a:avLst/>
          </a:prstGeom>
          <a:noFill/>
          <a:ln w="9525">
            <a:noFill/>
          </a:ln>
        </p:spPr>
        <p:txBody>
          <a:bodyPr vert="horz" wrap="square" lIns="0" tIns="0" rIns="0" bIns="0" rtlCol="0" anchor="ctr">
            <a:spAutoFit/>
          </a:bodyPr>
          <a:lstStyle/>
          <a:p>
            <a:pPr marL="12700" lvl="0" algn="l" defTabSz="914400" fontAlgn="auto"/>
            <a:r>
              <a:rPr sz="3200" b="1" spc="-15" dirty="0">
                <a:solidFill>
                  <a:schemeClr val="tx1"/>
                </a:solidFill>
                <a:latin typeface="Times New Roman" panose="02020603050405020304" charset="0"/>
                <a:ea typeface="+mn-ea"/>
                <a:cs typeface="新宋体" panose="02010609030101010101" charset="-122"/>
                <a:sym typeface="+mn-ea"/>
              </a:rPr>
              <a:t>点运算——6</a:t>
            </a:r>
            <a:r>
              <a:rPr lang="en-US" sz="3200" b="1" spc="-15" dirty="0">
                <a:solidFill>
                  <a:schemeClr val="tx1"/>
                </a:solidFill>
                <a:latin typeface="Times New Roman" panose="02020603050405020304" charset="0"/>
                <a:ea typeface="+mn-ea"/>
                <a:cs typeface="新宋体" panose="02010609030101010101" charset="-122"/>
                <a:sym typeface="+mn-ea"/>
              </a:rPr>
              <a:t>.</a:t>
            </a:r>
            <a:r>
              <a:rPr sz="3200" b="1" spc="-15" dirty="0">
                <a:solidFill>
                  <a:schemeClr val="tx1"/>
                </a:solidFill>
                <a:latin typeface="Times New Roman" panose="02020603050405020304" charset="0"/>
                <a:ea typeface="+mn-ea"/>
                <a:cs typeface="新宋体" panose="02010609030101010101" charset="-122"/>
                <a:sym typeface="+mn-ea"/>
              </a:rPr>
              <a:t>位平面切片</a:t>
            </a:r>
          </a:p>
        </p:txBody>
      </p:sp>
      <p:sp>
        <p:nvSpPr>
          <p:cNvPr id="5" name="object 5"/>
          <p:cNvSpPr txBox="1"/>
          <p:nvPr/>
        </p:nvSpPr>
        <p:spPr>
          <a:xfrm>
            <a:off x="386522" y="1945751"/>
            <a:ext cx="10024110" cy="1661993"/>
          </a:xfrm>
          <a:prstGeom prst="rect">
            <a:avLst/>
          </a:prstGeom>
        </p:spPr>
        <p:txBody>
          <a:bodyPr vert="horz" wrap="square" lIns="0" tIns="0" rIns="0" bIns="0" rtlCol="0">
            <a:spAutoFit/>
          </a:bodyPr>
          <a:lstStyle/>
          <a:p>
            <a:pPr marL="0" marR="5080" indent="42545" defTabSz="0">
              <a:lnSpc>
                <a:spcPct val="150000"/>
              </a:lnSpc>
            </a:pPr>
            <a:r>
              <a:rPr sz="2400" b="1" spc="-10" dirty="0" smtClean="0">
                <a:latin typeface="Times New Roman" panose="02020603050405020304" charset="0"/>
                <a:cs typeface="新宋体" panose="02010609030101010101" charset="-122"/>
              </a:rPr>
              <a:t>假设图像中每个像素的灰度级是</a:t>
            </a:r>
            <a:r>
              <a:rPr sz="2400" b="1" spc="-10" dirty="0">
                <a:latin typeface="Times New Roman" panose="02020603050405020304" charset="0"/>
                <a:cs typeface="新宋体" panose="02010609030101010101" charset="-122"/>
              </a:rPr>
              <a:t>256，这可以用8位来表示，假设图像是由8个1位平面组成，范围从位平面0到位平面7。其中，位平面0包含图像中像素的最低位，位平面7包含像素的最高位</a:t>
            </a:r>
            <a:r>
              <a:rPr lang="zh-CN" sz="2400" b="1" spc="-10" dirty="0">
                <a:latin typeface="Times New Roman" panose="02020603050405020304" charset="0"/>
                <a:cs typeface="新宋体" panose="02010609030101010101" charset="-122"/>
              </a:rPr>
              <a:t>。</a:t>
            </a:r>
          </a:p>
        </p:txBody>
      </p:sp>
      <p:sp>
        <p:nvSpPr>
          <p:cNvPr id="6" name="object 6"/>
          <p:cNvSpPr/>
          <p:nvPr/>
        </p:nvSpPr>
        <p:spPr>
          <a:xfrm>
            <a:off x="1476658" y="4010025"/>
            <a:ext cx="7843838" cy="2575997"/>
          </a:xfrm>
          <a:prstGeom prst="rect">
            <a:avLst/>
          </a:prstGeom>
          <a:blipFill>
            <a:blip r:embed="rId2" cstate="print"/>
            <a:stretch>
              <a:fillRect/>
            </a:stretch>
          </a:blipFill>
        </p:spPr>
        <p:txBody>
          <a:bodyPr wrap="square" lIns="0" tIns="0" rIns="0" bIns="0" rtlCol="0"/>
          <a:lstStyle/>
          <a:p>
            <a:endParaRPr/>
          </a:p>
        </p:txBody>
      </p:sp>
      <p:sp>
        <p:nvSpPr>
          <p:cNvPr id="8"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698500" y="2122505"/>
            <a:ext cx="8545830" cy="1789430"/>
          </a:xfrm>
          <a:prstGeom prst="rect">
            <a:avLst/>
          </a:prstGeom>
        </p:spPr>
        <p:txBody>
          <a:bodyPr vert="horz" wrap="square" lIns="0" tIns="0" rIns="0" bIns="0" rtlCol="0">
            <a:spAutoFit/>
          </a:bodyPr>
          <a:lstStyle/>
          <a:p>
            <a:pPr marL="12700">
              <a:lnSpc>
                <a:spcPct val="125000"/>
              </a:lnSpc>
              <a:spcAft>
                <a:spcPts val="0"/>
              </a:spcAft>
            </a:pPr>
            <a:r>
              <a:rPr sz="2800" b="1" dirty="0" err="1" smtClean="0">
                <a:latin typeface="Times New Roman" panose="02020603050405020304" charset="0"/>
                <a:cs typeface="新宋体" panose="02010609030101010101" charset="-122"/>
              </a:rPr>
              <a:t>滤波器的分类</a:t>
            </a:r>
            <a:endParaRPr sz="2800" b="1" dirty="0">
              <a:latin typeface="Times New Roman" panose="02020603050405020304" charset="0"/>
              <a:cs typeface="新宋体" panose="02010609030101010101" charset="-122"/>
            </a:endParaRPr>
          </a:p>
          <a:p>
            <a:pPr marL="927100" indent="-457200">
              <a:lnSpc>
                <a:spcPct val="125000"/>
              </a:lnSpc>
              <a:spcBef>
                <a:spcPts val="745"/>
              </a:spcBef>
              <a:spcAft>
                <a:spcPts val="0"/>
              </a:spcAft>
              <a:buFont typeface="Arial" panose="020B0604020202020204" pitchFamily="34" charset="0"/>
              <a:buChar char="•"/>
            </a:pPr>
            <a:r>
              <a:rPr sz="2800" spc="-5" dirty="0" err="1" smtClean="0">
                <a:solidFill>
                  <a:srgbClr val="FF0000"/>
                </a:solidFill>
                <a:latin typeface="Times New Roman" panose="02020603050405020304" charset="0"/>
                <a:cs typeface="新宋体" panose="02010609030101010101" charset="-122"/>
                <a:sym typeface="+mn-ea"/>
              </a:rPr>
              <a:t>一阶微分滤波器</a:t>
            </a:r>
            <a:endParaRPr sz="2800" spc="-5" dirty="0">
              <a:solidFill>
                <a:srgbClr val="FF0000"/>
              </a:solidFill>
              <a:latin typeface="Times New Roman" panose="02020603050405020304" charset="0"/>
              <a:cs typeface="新宋体" panose="02010609030101010101" charset="-122"/>
              <a:sym typeface="+mn-ea"/>
            </a:endParaRPr>
          </a:p>
          <a:p>
            <a:pPr marL="927100" indent="-457200">
              <a:lnSpc>
                <a:spcPct val="125000"/>
              </a:lnSpc>
              <a:spcBef>
                <a:spcPts val="745"/>
              </a:spcBef>
              <a:spcAft>
                <a:spcPts val="0"/>
              </a:spcAft>
              <a:buFont typeface="Arial" panose="020B0604020202020204" pitchFamily="34" charset="0"/>
              <a:buChar char="•"/>
            </a:pPr>
            <a:r>
              <a:rPr sz="2800" spc="-5" dirty="0" err="1" smtClean="0">
                <a:solidFill>
                  <a:srgbClr val="FF0000"/>
                </a:solidFill>
                <a:latin typeface="Times New Roman" panose="02020603050405020304" charset="0"/>
                <a:cs typeface="新宋体" panose="02010609030101010101" charset="-122"/>
              </a:rPr>
              <a:t>二阶微分滤波器</a:t>
            </a:r>
            <a:endParaRPr sz="2800" spc="-5" dirty="0">
              <a:solidFill>
                <a:srgbClr val="FF0000"/>
              </a:solidFill>
              <a:latin typeface="Times New Roman" panose="02020603050405020304" charset="0"/>
              <a:cs typeface="新宋体" panose="02010609030101010101" charset="-122"/>
            </a:endParaRPr>
          </a:p>
        </p:txBody>
      </p:sp>
      <p:sp>
        <p:nvSpPr>
          <p:cNvPr id="7"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8" name="object 4"/>
          <p:cNvSpPr txBox="1">
            <a:spLocks noGrp="1"/>
          </p:cNvSpPr>
          <p:nvPr/>
        </p:nvSpPr>
        <p:spPr>
          <a:xfrm>
            <a:off x="698500" y="1495795"/>
            <a:ext cx="4445000" cy="626710"/>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b="1" strike="noStrike">
                <a:solidFill>
                  <a:srgbClr val="0B0AFF"/>
                </a:solidFill>
                <a:effectLst/>
                <a:latin typeface="Times New Roman" panose="02020603050405020304" charset="0"/>
                <a:cs typeface="+mn-ea"/>
              </a:defRPr>
            </a:lvl1pPr>
          </a:lstStyle>
          <a:p>
            <a:r>
              <a:rPr lang="zh-CN" dirty="0"/>
              <a:t>锐化</a:t>
            </a:r>
            <a:r>
              <a:rPr dirty="0"/>
              <a:t>滤波器</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组合 232491"/>
          <p:cNvGrpSpPr/>
          <p:nvPr/>
        </p:nvGrpSpPr>
        <p:grpSpPr>
          <a:xfrm>
            <a:off x="1049655" y="1678940"/>
            <a:ext cx="9335386" cy="2219057"/>
            <a:chOff x="384" y="624"/>
            <a:chExt cx="5735" cy="1103"/>
          </a:xfrm>
        </p:grpSpPr>
        <p:sp>
          <p:nvSpPr>
            <p:cNvPr id="99331" name="文本框 232482"/>
            <p:cNvSpPr txBox="1"/>
            <p:nvPr/>
          </p:nvSpPr>
          <p:spPr>
            <a:xfrm>
              <a:off x="816" y="624"/>
              <a:ext cx="2112" cy="196"/>
            </a:xfrm>
            <a:prstGeom prst="rect">
              <a:avLst/>
            </a:prstGeom>
            <a:noFill/>
            <a:ln w="9525">
              <a:noFill/>
            </a:ln>
          </p:spPr>
          <p:txBody>
            <a:bodyPr anchor="t">
              <a:spAutoFit/>
            </a:bodyPr>
            <a:lstStyle/>
            <a:p>
              <a:pPr lvl="0" indent="0" algn="ctr">
                <a:spcBef>
                  <a:spcPct val="50000"/>
                </a:spcBef>
              </a:pPr>
              <a:endParaRPr lang="zh-CN" altLang="en-US" sz="1985" dirty="0">
                <a:latin typeface="Times New Roman" panose="02020603050405020304" pitchFamily="18" charset="0"/>
                <a:cs typeface="Times New Roman" panose="02020603050405020304" pitchFamily="18" charset="0"/>
              </a:endParaRPr>
            </a:p>
          </p:txBody>
        </p:sp>
        <p:sp>
          <p:nvSpPr>
            <p:cNvPr id="99332" name="文本框 232483"/>
            <p:cNvSpPr txBox="1"/>
            <p:nvPr/>
          </p:nvSpPr>
          <p:spPr>
            <a:xfrm>
              <a:off x="816" y="624"/>
              <a:ext cx="2112" cy="196"/>
            </a:xfrm>
            <a:prstGeom prst="rect">
              <a:avLst/>
            </a:prstGeom>
            <a:noFill/>
            <a:ln w="9525">
              <a:noFill/>
            </a:ln>
          </p:spPr>
          <p:txBody>
            <a:bodyPr anchor="t">
              <a:spAutoFit/>
            </a:bodyPr>
            <a:lstStyle/>
            <a:p>
              <a:pPr lvl="0" indent="0" algn="ctr">
                <a:spcBef>
                  <a:spcPct val="50000"/>
                </a:spcBef>
              </a:pPr>
              <a:endParaRPr lang="zh-CN" altLang="en-US" sz="1985" dirty="0">
                <a:latin typeface="Times New Roman" panose="02020603050405020304" pitchFamily="18" charset="0"/>
                <a:cs typeface="Times New Roman" panose="02020603050405020304" pitchFamily="18" charset="0"/>
              </a:endParaRPr>
            </a:p>
          </p:txBody>
        </p:sp>
        <p:sp>
          <p:nvSpPr>
            <p:cNvPr id="99333" name="文本框 232484"/>
            <p:cNvSpPr txBox="1"/>
            <p:nvPr/>
          </p:nvSpPr>
          <p:spPr>
            <a:xfrm>
              <a:off x="384" y="648"/>
              <a:ext cx="4037" cy="226"/>
            </a:xfrm>
            <a:prstGeom prst="rect">
              <a:avLst/>
            </a:prstGeom>
            <a:noFill/>
            <a:ln w="9525">
              <a:noFill/>
            </a:ln>
          </p:spPr>
          <p:txBody>
            <a:bodyPr anchor="t">
              <a:spAutoFit/>
            </a:bodyPr>
            <a:lstStyle/>
            <a:p>
              <a:pPr lvl="0" indent="0" eaLnBrk="0" hangingPunct="0">
                <a:lnSpc>
                  <a:spcPct val="120000"/>
                </a:lnSpc>
              </a:pPr>
              <a:r>
                <a:rPr lang="zh-CN" altLang="en-US" sz="1985" dirty="0">
                  <a:latin typeface="Times New Roman" panose="02020603050405020304" pitchFamily="18" charset="0"/>
                  <a:cs typeface="Times New Roman" panose="02020603050405020304" pitchFamily="18" charset="0"/>
                </a:rPr>
                <a:t>  </a:t>
              </a:r>
            </a:p>
          </p:txBody>
        </p:sp>
        <p:sp>
          <p:nvSpPr>
            <p:cNvPr id="99334" name="文本框 232485"/>
            <p:cNvSpPr txBox="1"/>
            <p:nvPr/>
          </p:nvSpPr>
          <p:spPr>
            <a:xfrm>
              <a:off x="384" y="624"/>
              <a:ext cx="5735" cy="539"/>
            </a:xfrm>
            <a:prstGeom prst="rect">
              <a:avLst/>
            </a:prstGeom>
            <a:noFill/>
            <a:ln w="9525">
              <a:noFill/>
            </a:ln>
          </p:spPr>
          <p:txBody>
            <a:bodyPr wrap="square" anchor="t">
              <a:spAutoFit/>
            </a:bodyPr>
            <a:lstStyle/>
            <a:p>
              <a:pPr lvl="0" indent="0"/>
              <a:endParaRPr lang="zh-CN" altLang="en-US" sz="3200" b="1" dirty="0">
                <a:solidFill>
                  <a:srgbClr val="FF0000"/>
                </a:solidFill>
                <a:latin typeface="Times New Roman" panose="02020603050405020304" pitchFamily="18" charset="0"/>
                <a:cs typeface="Times New Roman" panose="02020603050405020304" pitchFamily="18" charset="0"/>
              </a:endParaRPr>
            </a:p>
            <a:p>
              <a:pPr lvl="0" indent="0">
                <a:lnSpc>
                  <a:spcPct val="125000"/>
                </a:lnSpc>
              </a:pPr>
              <a:r>
                <a:rPr lang="zh-CN" altLang="en-US" sz="2600" dirty="0" smtClean="0">
                  <a:latin typeface="Times New Roman" panose="02020603050405020304" pitchFamily="18" charset="0"/>
                  <a:cs typeface="Times New Roman" panose="02020603050405020304" pitchFamily="18" charset="0"/>
                </a:rPr>
                <a:t>设</a:t>
              </a:r>
              <a:r>
                <a:rPr lang="en-US" altLang="zh-CN" sz="2600" i="1" dirty="0">
                  <a:latin typeface="Times New Roman" panose="02020603050405020304" pitchFamily="18" charset="0"/>
                  <a:cs typeface="Times New Roman" panose="02020603050405020304" pitchFamily="18" charset="0"/>
                </a:rPr>
                <a:t>f </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为连续图</a:t>
              </a:r>
              <a:r>
                <a:rPr lang="zh-CN" altLang="en-US" sz="2600" dirty="0" smtClean="0">
                  <a:latin typeface="Times New Roman" panose="02020603050405020304" pitchFamily="18" charset="0"/>
                  <a:cs typeface="Times New Roman" panose="02020603050405020304" pitchFamily="18" charset="0"/>
                </a:rPr>
                <a:t>像在</a:t>
              </a:r>
              <a:r>
                <a:rPr lang="zh-CN" altLang="en-US" sz="2600" dirty="0">
                  <a:latin typeface="Times New Roman" panose="02020603050405020304" pitchFamily="18" charset="0"/>
                  <a:cs typeface="Times New Roman" panose="02020603050405020304" pitchFamily="18" charset="0"/>
                </a:rPr>
                <a:t>点</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x</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y</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处的梯度是一个矢量，并定义为：</a:t>
              </a:r>
              <a:r>
                <a:rPr lang="zh-CN" altLang="en-US" sz="2600" b="1" dirty="0">
                  <a:latin typeface="Times New Roman" panose="02020603050405020304" pitchFamily="18" charset="0"/>
                  <a:cs typeface="Times New Roman" panose="02020603050405020304" pitchFamily="18" charset="0"/>
                </a:rPr>
                <a:t> </a:t>
              </a:r>
              <a:endParaRPr lang="en-US" altLang="zh-CN" sz="2600" b="1" dirty="0">
                <a:latin typeface="Times New Roman" panose="02020603050405020304" pitchFamily="18" charset="0"/>
                <a:cs typeface="Times New Roman" panose="02020603050405020304" pitchFamily="18" charset="0"/>
              </a:endParaRPr>
            </a:p>
          </p:txBody>
        </p:sp>
        <p:graphicFrame>
          <p:nvGraphicFramePr>
            <p:cNvPr id="99335" name="对象 232488"/>
            <p:cNvGraphicFramePr/>
            <p:nvPr>
              <p:extLst>
                <p:ext uri="{D42A27DB-BD31-4B8C-83A1-F6EECF244321}">
                  <p14:modId xmlns:p14="http://schemas.microsoft.com/office/powerpoint/2010/main" val="1352065176"/>
                </p:ext>
              </p:extLst>
            </p:nvPr>
          </p:nvGraphicFramePr>
          <p:xfrm>
            <a:off x="816" y="1211"/>
            <a:ext cx="2556" cy="516"/>
          </p:xfrm>
          <a:graphic>
            <a:graphicData uri="http://schemas.openxmlformats.org/presentationml/2006/ole">
              <mc:AlternateContent xmlns:mc="http://schemas.openxmlformats.org/markup-compatibility/2006">
                <mc:Choice xmlns:v="urn:schemas-microsoft-com:vml" Requires="v">
                  <p:oleObj spid="_x0000_s29195" r:id="rId3" imgW="2234565" imgH="495300" progId="Equation.3">
                    <p:embed/>
                  </p:oleObj>
                </mc:Choice>
                <mc:Fallback>
                  <p:oleObj r:id="rId3" imgW="2234565" imgH="495300" progId="Equation.3">
                    <p:embed/>
                    <p:pic>
                      <p:nvPicPr>
                        <p:cNvPr id="0" name="图片 3179"/>
                        <p:cNvPicPr/>
                        <p:nvPr/>
                      </p:nvPicPr>
                      <p:blipFill>
                        <a:blip r:embed="rId4"/>
                        <a:stretch>
                          <a:fillRect/>
                        </a:stretch>
                      </p:blipFill>
                      <p:spPr>
                        <a:xfrm>
                          <a:off x="816" y="1211"/>
                          <a:ext cx="2556" cy="516"/>
                        </a:xfrm>
                        <a:prstGeom prst="rect">
                          <a:avLst/>
                        </a:prstGeom>
                        <a:noFill/>
                        <a:ln w="38100">
                          <a:noFill/>
                          <a:miter/>
                        </a:ln>
                      </p:spPr>
                    </p:pic>
                  </p:oleObj>
                </mc:Fallback>
              </mc:AlternateContent>
            </a:graphicData>
          </a:graphic>
        </p:graphicFrame>
      </p:grpSp>
      <p:sp>
        <p:nvSpPr>
          <p:cNvPr id="8" name="文本框 7"/>
          <p:cNvSpPr txBox="1"/>
          <p:nvPr/>
        </p:nvSpPr>
        <p:spPr>
          <a:xfrm>
            <a:off x="1023583" y="3800242"/>
            <a:ext cx="9354185" cy="1371600"/>
          </a:xfrm>
          <a:prstGeom prst="rect">
            <a:avLst/>
          </a:prstGeom>
          <a:noFill/>
        </p:spPr>
        <p:txBody>
          <a:bodyPr wrap="square" rtlCol="0" anchor="t">
            <a:spAutoFit/>
          </a:bodyPr>
          <a:lstStyle/>
          <a:p>
            <a:pPr>
              <a:lnSpc>
                <a:spcPct val="150000"/>
              </a:lnSpc>
            </a:pPr>
            <a:r>
              <a:rPr lang="zh-CN" altLang="en-US" sz="2800" b="1"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梯度矢量在点</a:t>
            </a:r>
            <a:r>
              <a:rPr lang="en-US" altLang="zh-CN" sz="2800" dirty="0">
                <a:latin typeface="Times New Roman" panose="02020603050405020304" pitchFamily="18" charset="0"/>
                <a:cs typeface="Times New Roman" panose="02020603050405020304" pitchFamily="18" charset="0"/>
                <a:sym typeface="+mn-ea"/>
              </a:rPr>
              <a:t>(</a:t>
            </a:r>
            <a:r>
              <a:rPr lang="en-US" altLang="zh-CN" sz="2800" i="1" dirty="0">
                <a:latin typeface="Times New Roman" panose="02020603050405020304" pitchFamily="18" charset="0"/>
                <a:cs typeface="Times New Roman" panose="02020603050405020304" pitchFamily="18" charset="0"/>
                <a:sym typeface="+mn-ea"/>
              </a:rPr>
              <a:t>x</a:t>
            </a:r>
            <a:r>
              <a:rPr lang="en-US" altLang="zh-CN" sz="2800" dirty="0">
                <a:latin typeface="Times New Roman" panose="02020603050405020304" pitchFamily="18" charset="0"/>
                <a:cs typeface="Times New Roman" panose="02020603050405020304" pitchFamily="18" charset="0"/>
                <a:sym typeface="+mn-ea"/>
              </a:rPr>
              <a:t>,</a:t>
            </a:r>
            <a:r>
              <a:rPr lang="en-US" altLang="zh-CN" sz="2800" i="1" dirty="0">
                <a:latin typeface="Times New Roman" panose="02020603050405020304" pitchFamily="18" charset="0"/>
                <a:cs typeface="Times New Roman" panose="02020603050405020304" pitchFamily="18" charset="0"/>
                <a:sym typeface="+mn-ea"/>
              </a:rPr>
              <a:t>y</a:t>
            </a:r>
            <a:r>
              <a:rPr lang="en-US" altLang="zh-CN" sz="2800" dirty="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处的梯度幅度和方向角</a:t>
            </a:r>
            <a:r>
              <a:rPr lang="en-US" altLang="zh-CN" sz="2800" dirty="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即梯度矢量的幅角</a:t>
            </a:r>
            <a:r>
              <a:rPr lang="en-US" altLang="zh-CN" sz="2800" dirty="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分别为：</a:t>
            </a:r>
          </a:p>
        </p:txBody>
      </p:sp>
      <p:grpSp>
        <p:nvGrpSpPr>
          <p:cNvPr id="100355" name="组合 1"/>
          <p:cNvGrpSpPr/>
          <p:nvPr/>
        </p:nvGrpSpPr>
        <p:grpSpPr>
          <a:xfrm>
            <a:off x="1612900" y="4838350"/>
            <a:ext cx="6550025" cy="1905635"/>
            <a:chOff x="2436" y="4472"/>
            <a:chExt cx="9962" cy="3195"/>
          </a:xfrm>
        </p:grpSpPr>
        <p:graphicFrame>
          <p:nvGraphicFramePr>
            <p:cNvPr id="100356" name="对象 233498"/>
            <p:cNvGraphicFramePr/>
            <p:nvPr/>
          </p:nvGraphicFramePr>
          <p:xfrm>
            <a:off x="2551" y="4472"/>
            <a:ext cx="7775" cy="1832"/>
          </p:xfrm>
          <a:graphic>
            <a:graphicData uri="http://schemas.openxmlformats.org/presentationml/2006/ole">
              <mc:AlternateContent xmlns:mc="http://schemas.openxmlformats.org/markup-compatibility/2006">
                <mc:Choice xmlns:v="urn:schemas-microsoft-com:vml" Requires="v">
                  <p:oleObj spid="_x0000_s29196" r:id="rId5" imgW="2336800" imgH="533400" progId="Equation.3">
                    <p:embed/>
                  </p:oleObj>
                </mc:Choice>
                <mc:Fallback>
                  <p:oleObj r:id="rId5" imgW="2336800" imgH="533400" progId="Equation.3">
                    <p:embed/>
                    <p:pic>
                      <p:nvPicPr>
                        <p:cNvPr id="0" name="图片 3180"/>
                        <p:cNvPicPr/>
                        <p:nvPr/>
                      </p:nvPicPr>
                      <p:blipFill>
                        <a:blip r:embed="rId6"/>
                        <a:stretch>
                          <a:fillRect/>
                        </a:stretch>
                      </p:blipFill>
                      <p:spPr>
                        <a:xfrm>
                          <a:off x="2551" y="4472"/>
                          <a:ext cx="7775" cy="1832"/>
                        </a:xfrm>
                        <a:prstGeom prst="rect">
                          <a:avLst/>
                        </a:prstGeom>
                        <a:noFill/>
                        <a:ln w="38100">
                          <a:noFill/>
                          <a:miter/>
                        </a:ln>
                      </p:spPr>
                    </p:pic>
                  </p:oleObj>
                </mc:Fallback>
              </mc:AlternateContent>
            </a:graphicData>
          </a:graphic>
        </p:graphicFrame>
        <p:graphicFrame>
          <p:nvGraphicFramePr>
            <p:cNvPr id="100357" name="对象 233502"/>
            <p:cNvGraphicFramePr/>
            <p:nvPr/>
          </p:nvGraphicFramePr>
          <p:xfrm>
            <a:off x="2436" y="6137"/>
            <a:ext cx="8480" cy="1530"/>
          </p:xfrm>
          <a:graphic>
            <a:graphicData uri="http://schemas.openxmlformats.org/presentationml/2006/ole">
              <mc:AlternateContent xmlns:mc="http://schemas.openxmlformats.org/markup-compatibility/2006">
                <mc:Choice xmlns:v="urn:schemas-microsoft-com:vml" Requires="v">
                  <p:oleObj spid="_x0000_s29197" r:id="rId7" imgW="2374900" imgH="419100" progId="Equation.3">
                    <p:embed/>
                  </p:oleObj>
                </mc:Choice>
                <mc:Fallback>
                  <p:oleObj r:id="rId7" imgW="2374900" imgH="419100" progId="Equation.3">
                    <p:embed/>
                    <p:pic>
                      <p:nvPicPr>
                        <p:cNvPr id="0" name="图片 3181"/>
                        <p:cNvPicPr/>
                        <p:nvPr/>
                      </p:nvPicPr>
                      <p:blipFill>
                        <a:blip r:embed="rId8"/>
                        <a:stretch>
                          <a:fillRect/>
                        </a:stretch>
                      </p:blipFill>
                      <p:spPr>
                        <a:xfrm>
                          <a:off x="2436" y="6137"/>
                          <a:ext cx="8480" cy="1530"/>
                        </a:xfrm>
                        <a:prstGeom prst="rect">
                          <a:avLst/>
                        </a:prstGeom>
                        <a:noFill/>
                        <a:ln w="38100">
                          <a:noFill/>
                          <a:miter/>
                        </a:ln>
                      </p:spPr>
                    </p:pic>
                  </p:oleObj>
                </mc:Fallback>
              </mc:AlternateContent>
            </a:graphicData>
          </a:graphic>
        </p:graphicFrame>
        <p:sp>
          <p:nvSpPr>
            <p:cNvPr id="100358" name="矩形 233504"/>
            <p:cNvSpPr/>
            <p:nvPr/>
          </p:nvSpPr>
          <p:spPr>
            <a:xfrm>
              <a:off x="11956" y="5045"/>
              <a:ext cx="442" cy="667"/>
            </a:xfrm>
            <a:prstGeom prst="rect">
              <a:avLst/>
            </a:prstGeom>
            <a:noFill/>
            <a:ln w="9525">
              <a:noFill/>
            </a:ln>
          </p:spPr>
          <p:txBody>
            <a:bodyPr wrap="square" anchor="ctr">
              <a:spAutoFit/>
            </a:bodyPr>
            <a:lstStyle/>
            <a:p>
              <a:pPr lvl="0" indent="0"/>
              <a:endParaRPr lang="zh-CN" altLang="en-US" sz="1985" dirty="0">
                <a:solidFill>
                  <a:srgbClr val="FF0000"/>
                </a:solidFill>
                <a:latin typeface="Times New Roman" panose="02020603050405020304" pitchFamily="18" charset="0"/>
                <a:cs typeface="Times New Roman" panose="02020603050405020304" pitchFamily="18" charset="0"/>
              </a:endParaRPr>
            </a:p>
          </p:txBody>
        </p:sp>
      </p:grpSp>
      <p:sp>
        <p:nvSpPr>
          <p:cNvPr id="9" name="object 5"/>
          <p:cNvSpPr txBox="1">
            <a:spLocks noGrp="1"/>
          </p:cNvSpPr>
          <p:nvPr/>
        </p:nvSpPr>
        <p:spPr>
          <a:xfrm>
            <a:off x="1030605" y="308338"/>
            <a:ext cx="8064500" cy="919390"/>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pitchFamily="18" charset="0"/>
                <a:ea typeface="+mn-ea"/>
                <a:cs typeface="Times New Roman" panose="02020603050405020304" pitchFamily="18" charset="0"/>
              </a:rPr>
              <a:t>图像</a:t>
            </a:r>
            <a:r>
              <a:rPr lang="zh-CN" sz="4000" b="0" spc="-5" dirty="0">
                <a:latin typeface="Times New Roman" panose="02020603050405020304" pitchFamily="18" charset="0"/>
                <a:ea typeface="+mn-ea"/>
                <a:cs typeface="Times New Roman" panose="02020603050405020304" pitchFamily="18" charset="0"/>
              </a:rPr>
              <a:t>空间域增强</a:t>
            </a:r>
          </a:p>
        </p:txBody>
      </p:sp>
      <p:sp>
        <p:nvSpPr>
          <p:cNvPr id="10" name="文本框 9"/>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b="1" strike="noStrike">
                <a:solidFill>
                  <a:srgbClr val="0B0AFF"/>
                </a:solidFill>
                <a:effectLst/>
                <a:latin typeface="Times New Roman" panose="02020603050405020304" charset="0"/>
                <a:cs typeface="+mn-ea"/>
              </a:defRPr>
            </a:lvl1pPr>
          </a:lstStyle>
          <a:p>
            <a:r>
              <a:rPr lang="zh-CN" altLang="en-US" sz="3000" dirty="0">
                <a:sym typeface="+mn-ea"/>
              </a:rPr>
              <a:t>一阶微分算子</a:t>
            </a:r>
            <a:r>
              <a:rPr lang="en-US" altLang="zh-CN" sz="3000" dirty="0">
                <a:sym typeface="+mn-ea"/>
              </a:rPr>
              <a:t>—</a:t>
            </a:r>
            <a:r>
              <a:rPr lang="zh-CN" altLang="en-US" sz="3000" dirty="0">
                <a:sym typeface="+mn-ea"/>
              </a:rPr>
              <a:t>梯度法</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文本框 235533"/>
          <p:cNvSpPr txBox="1"/>
          <p:nvPr/>
        </p:nvSpPr>
        <p:spPr>
          <a:xfrm>
            <a:off x="774700" y="2028825"/>
            <a:ext cx="9299275" cy="1212640"/>
          </a:xfrm>
          <a:prstGeom prst="rect">
            <a:avLst/>
          </a:prstGeom>
          <a:noFill/>
          <a:ln w="9525">
            <a:noFill/>
          </a:ln>
        </p:spPr>
        <p:txBody>
          <a:bodyPr wrap="square" anchor="t">
            <a:spAutoFit/>
          </a:bodyPr>
          <a:lstStyle/>
          <a:p>
            <a:pPr lvl="0" indent="0">
              <a:lnSpc>
                <a:spcPct val="130000"/>
              </a:lnSpc>
            </a:pPr>
            <a:r>
              <a:rPr lang="zh-CN" altLang="en-US" sz="2800" dirty="0">
                <a:latin typeface="Times New Roman" panose="02020603050405020304" charset="0"/>
              </a:rPr>
              <a:t>对于数字图像</a:t>
            </a:r>
            <a:r>
              <a:rPr lang="en-US" altLang="zh-CN" sz="2800" i="1" dirty="0">
                <a:latin typeface="Times New Roman" panose="02020603050405020304" charset="0"/>
              </a:rPr>
              <a:t>f </a:t>
            </a:r>
            <a:r>
              <a:rPr lang="en-US" altLang="zh-CN" sz="2800" dirty="0">
                <a:latin typeface="Times New Roman" panose="02020603050405020304" charset="0"/>
              </a:rPr>
              <a:t>(</a:t>
            </a:r>
            <a:r>
              <a:rPr lang="en-US" altLang="zh-CN" sz="2800" i="1" dirty="0" err="1">
                <a:latin typeface="Times New Roman" panose="02020603050405020304" charset="0"/>
              </a:rPr>
              <a:t>i</a:t>
            </a:r>
            <a:r>
              <a:rPr lang="en-US" altLang="zh-CN" sz="2800" dirty="0" err="1">
                <a:latin typeface="Times New Roman" panose="02020603050405020304" charset="0"/>
              </a:rPr>
              <a:t>,</a:t>
            </a:r>
            <a:r>
              <a:rPr lang="en-US" altLang="zh-CN" sz="2800" i="1" dirty="0" err="1">
                <a:latin typeface="Times New Roman" panose="02020603050405020304" charset="0"/>
              </a:rPr>
              <a:t>j</a:t>
            </a:r>
            <a:r>
              <a:rPr lang="en-US" altLang="zh-CN" sz="2800" dirty="0">
                <a:latin typeface="Times New Roman" panose="02020603050405020304" charset="0"/>
              </a:rPr>
              <a:t>)</a:t>
            </a:r>
            <a:r>
              <a:rPr lang="zh-CN" altLang="en-US" sz="2800" dirty="0">
                <a:latin typeface="Times New Roman" panose="02020603050405020304" charset="0"/>
              </a:rPr>
              <a:t>，通常是用差分来近似代替导数，则在点</a:t>
            </a:r>
            <a:r>
              <a:rPr lang="en-US" altLang="zh-CN" sz="2800" dirty="0">
                <a:latin typeface="Times New Roman" panose="02020603050405020304" charset="0"/>
              </a:rPr>
              <a:t>(</a:t>
            </a:r>
            <a:r>
              <a:rPr lang="en-US" altLang="zh-CN" sz="2800" i="1" dirty="0" err="1">
                <a:latin typeface="Times New Roman" panose="02020603050405020304" charset="0"/>
              </a:rPr>
              <a:t>i</a:t>
            </a:r>
            <a:r>
              <a:rPr lang="en-US" altLang="zh-CN" sz="2800" dirty="0" err="1">
                <a:latin typeface="Times New Roman" panose="02020603050405020304" charset="0"/>
              </a:rPr>
              <a:t>,</a:t>
            </a:r>
            <a:r>
              <a:rPr lang="en-US" altLang="zh-CN" sz="2800" i="1" dirty="0" err="1">
                <a:latin typeface="Times New Roman" panose="02020603050405020304" charset="0"/>
              </a:rPr>
              <a:t>j</a:t>
            </a:r>
            <a:r>
              <a:rPr lang="en-US" altLang="zh-CN" sz="2800" dirty="0">
                <a:latin typeface="Times New Roman" panose="02020603050405020304" charset="0"/>
              </a:rPr>
              <a:t>)</a:t>
            </a:r>
            <a:r>
              <a:rPr lang="zh-CN" altLang="en-US" sz="2800" dirty="0">
                <a:latin typeface="Times New Roman" panose="02020603050405020304" charset="0"/>
              </a:rPr>
              <a:t>处沿</a:t>
            </a:r>
            <a:r>
              <a:rPr lang="en-US" altLang="zh-CN" sz="2800" i="1" dirty="0">
                <a:latin typeface="Times New Roman" panose="02020603050405020304" charset="0"/>
              </a:rPr>
              <a:t>x</a:t>
            </a:r>
            <a:r>
              <a:rPr lang="zh-CN" altLang="en-US" sz="2800" dirty="0">
                <a:latin typeface="Times New Roman" panose="02020603050405020304" charset="0"/>
              </a:rPr>
              <a:t>方向和</a:t>
            </a:r>
            <a:r>
              <a:rPr lang="en-US" altLang="zh-CN" sz="2800" i="1" dirty="0">
                <a:latin typeface="Times New Roman" panose="02020603050405020304" charset="0"/>
              </a:rPr>
              <a:t>y</a:t>
            </a:r>
            <a:r>
              <a:rPr lang="zh-CN" altLang="en-US" sz="2800" dirty="0">
                <a:latin typeface="Times New Roman" panose="02020603050405020304" charset="0"/>
              </a:rPr>
              <a:t>方向的一阶差分可表示为： </a:t>
            </a:r>
          </a:p>
        </p:txBody>
      </p:sp>
      <p:graphicFrame>
        <p:nvGraphicFramePr>
          <p:cNvPr id="101379" name="对象 235534"/>
          <p:cNvGraphicFramePr/>
          <p:nvPr>
            <p:extLst>
              <p:ext uri="{D42A27DB-BD31-4B8C-83A1-F6EECF244321}">
                <p14:modId xmlns:p14="http://schemas.microsoft.com/office/powerpoint/2010/main" val="3642853456"/>
              </p:ext>
            </p:extLst>
          </p:nvPr>
        </p:nvGraphicFramePr>
        <p:xfrm>
          <a:off x="1139079" y="4442130"/>
          <a:ext cx="3986714" cy="503385"/>
        </p:xfrm>
        <a:graphic>
          <a:graphicData uri="http://schemas.openxmlformats.org/presentationml/2006/ole">
            <mc:AlternateContent xmlns:mc="http://schemas.openxmlformats.org/markup-compatibility/2006">
              <mc:Choice xmlns:v="urn:schemas-microsoft-com:vml" Requires="v">
                <p:oleObj spid="_x0000_s58563" r:id="rId3" imgW="1879600" imgH="228600" progId="Equation.3">
                  <p:embed/>
                </p:oleObj>
              </mc:Choice>
              <mc:Fallback>
                <p:oleObj r:id="rId3" imgW="1879600" imgH="228600" progId="Equation.3">
                  <p:embed/>
                  <p:pic>
                    <p:nvPicPr>
                      <p:cNvPr id="0" name="图片 3182"/>
                      <p:cNvPicPr/>
                      <p:nvPr/>
                    </p:nvPicPr>
                    <p:blipFill>
                      <a:blip r:embed="rId4"/>
                      <a:stretch>
                        <a:fillRect/>
                      </a:stretch>
                    </p:blipFill>
                    <p:spPr>
                      <a:xfrm>
                        <a:off x="1139079" y="4442130"/>
                        <a:ext cx="3986714" cy="503385"/>
                      </a:xfrm>
                      <a:prstGeom prst="rect">
                        <a:avLst/>
                      </a:prstGeom>
                      <a:noFill/>
                      <a:ln w="38100">
                        <a:noFill/>
                        <a:miter/>
                      </a:ln>
                    </p:spPr>
                  </p:pic>
                </p:oleObj>
              </mc:Fallback>
            </mc:AlternateContent>
          </a:graphicData>
        </a:graphic>
      </p:graphicFrame>
      <p:graphicFrame>
        <p:nvGraphicFramePr>
          <p:cNvPr id="101380" name="对象 235536"/>
          <p:cNvGraphicFramePr/>
          <p:nvPr>
            <p:extLst>
              <p:ext uri="{D42A27DB-BD31-4B8C-83A1-F6EECF244321}">
                <p14:modId xmlns:p14="http://schemas.microsoft.com/office/powerpoint/2010/main" val="2208835963"/>
              </p:ext>
            </p:extLst>
          </p:nvPr>
        </p:nvGraphicFramePr>
        <p:xfrm>
          <a:off x="1114725" y="5021556"/>
          <a:ext cx="4203700" cy="544195"/>
        </p:xfrm>
        <a:graphic>
          <a:graphicData uri="http://schemas.openxmlformats.org/presentationml/2006/ole">
            <mc:AlternateContent xmlns:mc="http://schemas.openxmlformats.org/markup-compatibility/2006">
              <mc:Choice xmlns:v="urn:schemas-microsoft-com:vml" Requires="v">
                <p:oleObj spid="_x0000_s58564" r:id="rId5" imgW="1892300" imgH="241300" progId="Equation.3">
                  <p:embed/>
                </p:oleObj>
              </mc:Choice>
              <mc:Fallback>
                <p:oleObj r:id="rId5" imgW="1892300" imgH="241300" progId="Equation.3">
                  <p:embed/>
                  <p:pic>
                    <p:nvPicPr>
                      <p:cNvPr id="0" name="图片 3183"/>
                      <p:cNvPicPr/>
                      <p:nvPr/>
                    </p:nvPicPr>
                    <p:blipFill>
                      <a:blip r:embed="rId6"/>
                      <a:stretch>
                        <a:fillRect/>
                      </a:stretch>
                    </p:blipFill>
                    <p:spPr>
                      <a:xfrm>
                        <a:off x="1114725" y="5021556"/>
                        <a:ext cx="4203700" cy="544195"/>
                      </a:xfrm>
                      <a:prstGeom prst="rect">
                        <a:avLst/>
                      </a:prstGeom>
                      <a:noFill/>
                      <a:ln w="38100">
                        <a:noFill/>
                        <a:miter/>
                      </a:ln>
                    </p:spPr>
                  </p:pic>
                </p:oleObj>
              </mc:Fallback>
            </mc:AlternateContent>
          </a:graphicData>
        </a:graphic>
      </p:graphicFrame>
      <p:graphicFrame>
        <p:nvGraphicFramePr>
          <p:cNvPr id="101382" name="对象 235539"/>
          <p:cNvGraphicFramePr/>
          <p:nvPr>
            <p:extLst>
              <p:ext uri="{D42A27DB-BD31-4B8C-83A1-F6EECF244321}">
                <p14:modId xmlns:p14="http://schemas.microsoft.com/office/powerpoint/2010/main" val="4128408312"/>
              </p:ext>
            </p:extLst>
          </p:nvPr>
        </p:nvGraphicFramePr>
        <p:xfrm>
          <a:off x="1087233" y="5579334"/>
          <a:ext cx="6303010" cy="643890"/>
        </p:xfrm>
        <a:graphic>
          <a:graphicData uri="http://schemas.openxmlformats.org/presentationml/2006/ole">
            <mc:AlternateContent xmlns:mc="http://schemas.openxmlformats.org/markup-compatibility/2006">
              <mc:Choice xmlns:v="urn:schemas-microsoft-com:vml" Requires="v">
                <p:oleObj spid="_x0000_s58565" r:id="rId7" imgW="3327400" imgH="292100" progId="Equation.3">
                  <p:embed/>
                </p:oleObj>
              </mc:Choice>
              <mc:Fallback>
                <p:oleObj r:id="rId7" imgW="3327400" imgH="292100" progId="Equation.3">
                  <p:embed/>
                  <p:pic>
                    <p:nvPicPr>
                      <p:cNvPr id="0" name="图片 3184"/>
                      <p:cNvPicPr/>
                      <p:nvPr/>
                    </p:nvPicPr>
                    <p:blipFill>
                      <a:blip r:embed="rId8"/>
                      <a:stretch>
                        <a:fillRect/>
                      </a:stretch>
                    </p:blipFill>
                    <p:spPr>
                      <a:xfrm>
                        <a:off x="1087233" y="5579334"/>
                        <a:ext cx="6303010" cy="643890"/>
                      </a:xfrm>
                      <a:prstGeom prst="rect">
                        <a:avLst/>
                      </a:prstGeom>
                      <a:noFill/>
                      <a:ln w="38100">
                        <a:noFill/>
                        <a:miter/>
                      </a:ln>
                    </p:spPr>
                  </p:pic>
                </p:oleObj>
              </mc:Fallback>
            </mc:AlternateContent>
          </a:graphicData>
        </a:graphic>
      </p:graphicFrame>
      <p:grpSp>
        <p:nvGrpSpPr>
          <p:cNvPr id="101387" name="组合 235544"/>
          <p:cNvGrpSpPr/>
          <p:nvPr/>
        </p:nvGrpSpPr>
        <p:grpSpPr>
          <a:xfrm>
            <a:off x="6703290" y="3216668"/>
            <a:ext cx="2682010" cy="2142808"/>
            <a:chOff x="986" y="1480"/>
            <a:chExt cx="1532" cy="1224"/>
          </a:xfrm>
        </p:grpSpPr>
        <p:sp>
          <p:nvSpPr>
            <p:cNvPr id="101388" name="文本框 235545"/>
            <p:cNvSpPr txBox="1"/>
            <p:nvPr/>
          </p:nvSpPr>
          <p:spPr>
            <a:xfrm>
              <a:off x="1213" y="1721"/>
              <a:ext cx="1032" cy="815"/>
            </a:xfrm>
            <a:prstGeom prst="rect">
              <a:avLst/>
            </a:prstGeom>
            <a:solidFill>
              <a:srgbClr val="FFFFFF"/>
            </a:solidFill>
            <a:ln w="28575" cap="flat" cmpd="sng">
              <a:solidFill>
                <a:srgbClr val="FFFFFF"/>
              </a:solidFill>
              <a:prstDash val="solid"/>
              <a:miter/>
              <a:headEnd type="none" w="med" len="med"/>
              <a:tailEnd type="none" w="med" len="med"/>
            </a:ln>
          </p:spPr>
          <p:txBody>
            <a:bodyPr anchor="t"/>
            <a:lstStyle/>
            <a:p>
              <a:pPr lvl="0" indent="0" algn="just">
                <a:lnSpc>
                  <a:spcPct val="136000"/>
                </a:lnSpc>
              </a:pPr>
              <a:r>
                <a:rPr lang="zh-CN" altLang="en-US" sz="1050" dirty="0">
                  <a:solidFill>
                    <a:srgbClr val="FF0000"/>
                  </a:solidFill>
                  <a:latin typeface="Times New Roman" panose="02020603050405020304" charset="0"/>
                  <a:ea typeface="宋体" panose="02010600030101010101" pitchFamily="2" charset="-122"/>
                </a:rPr>
                <a:t> </a:t>
              </a:r>
              <a:r>
                <a:rPr lang="en-US" altLang="zh-CN" sz="1050" dirty="0">
                  <a:solidFill>
                    <a:srgbClr val="FF0000"/>
                  </a:solidFill>
                  <a:latin typeface="Times New Roman" panose="02020603050405020304" charset="0"/>
                  <a:ea typeface="宋体" panose="02010600030101010101" pitchFamily="2" charset="-122"/>
                </a:rPr>
                <a:t>●                          ●</a:t>
              </a:r>
            </a:p>
            <a:p>
              <a:pPr lvl="0" indent="0" algn="just">
                <a:lnSpc>
                  <a:spcPct val="112000"/>
                </a:lnSpc>
              </a:pPr>
              <a:endParaRPr lang="en-US" altLang="zh-CN" sz="1050" dirty="0">
                <a:solidFill>
                  <a:srgbClr val="FF0000"/>
                </a:solidFill>
                <a:latin typeface="Times New Roman" panose="02020603050405020304" charset="0"/>
                <a:ea typeface="宋体" panose="02010600030101010101" pitchFamily="2" charset="-122"/>
              </a:endParaRPr>
            </a:p>
            <a:p>
              <a:pPr lvl="0" indent="0" algn="just">
                <a:lnSpc>
                  <a:spcPct val="104000"/>
                </a:lnSpc>
              </a:pPr>
              <a:endParaRPr lang="en-US" altLang="zh-CN" sz="1050" dirty="0">
                <a:solidFill>
                  <a:srgbClr val="FF0000"/>
                </a:solidFill>
                <a:latin typeface="Times New Roman" panose="02020603050405020304" charset="0"/>
                <a:ea typeface="宋体" panose="02010600030101010101" pitchFamily="2" charset="-122"/>
              </a:endParaRPr>
            </a:p>
            <a:p>
              <a:pPr lvl="0" indent="0" algn="just">
                <a:lnSpc>
                  <a:spcPct val="104000"/>
                </a:lnSpc>
              </a:pPr>
              <a:endParaRPr lang="en-US" altLang="zh-CN" sz="1050" dirty="0">
                <a:solidFill>
                  <a:srgbClr val="FF0000"/>
                </a:solidFill>
                <a:latin typeface="Times New Roman" panose="02020603050405020304" charset="0"/>
                <a:ea typeface="宋体" panose="02010600030101010101" pitchFamily="2" charset="-122"/>
              </a:endParaRPr>
            </a:p>
            <a:p>
              <a:pPr lvl="0" indent="0" algn="just">
                <a:lnSpc>
                  <a:spcPct val="104000"/>
                </a:lnSpc>
              </a:pPr>
              <a:endParaRPr lang="en-US" altLang="zh-CN" sz="1050" dirty="0">
                <a:solidFill>
                  <a:srgbClr val="FF0000"/>
                </a:solidFill>
                <a:latin typeface="Times New Roman" panose="02020603050405020304" charset="0"/>
                <a:ea typeface="宋体" panose="02010600030101010101" pitchFamily="2" charset="-122"/>
              </a:endParaRPr>
            </a:p>
            <a:p>
              <a:pPr lvl="0" indent="0" algn="just">
                <a:lnSpc>
                  <a:spcPct val="144000"/>
                </a:lnSpc>
              </a:pPr>
              <a:r>
                <a:rPr lang="en-US" altLang="zh-CN" sz="1050" dirty="0">
                  <a:solidFill>
                    <a:srgbClr val="FF0000"/>
                  </a:solidFill>
                  <a:latin typeface="Times New Roman" panose="02020603050405020304" charset="0"/>
                  <a:ea typeface="宋体" panose="02010600030101010101" pitchFamily="2" charset="-122"/>
                </a:rPr>
                <a:t> ●                          ●</a:t>
              </a:r>
            </a:p>
          </p:txBody>
        </p:sp>
        <p:sp>
          <p:nvSpPr>
            <p:cNvPr id="101389" name="直接连接符 235546"/>
            <p:cNvSpPr/>
            <p:nvPr/>
          </p:nvSpPr>
          <p:spPr>
            <a:xfrm>
              <a:off x="1358" y="1822"/>
              <a:ext cx="468" cy="1"/>
            </a:xfrm>
            <a:prstGeom prst="line">
              <a:avLst/>
            </a:prstGeom>
            <a:ln w="28575" cap="flat" cmpd="sng">
              <a:solidFill>
                <a:srgbClr val="000000"/>
              </a:solidFill>
              <a:prstDash val="solid"/>
              <a:round/>
              <a:headEnd type="arrow" w="med" len="med"/>
              <a:tailEnd type="arrow" w="med" len="med"/>
            </a:ln>
          </p:spPr>
        </p:sp>
        <p:sp>
          <p:nvSpPr>
            <p:cNvPr id="101390" name="直接连接符 235547"/>
            <p:cNvSpPr/>
            <p:nvPr/>
          </p:nvSpPr>
          <p:spPr>
            <a:xfrm rot="5400000">
              <a:off x="1135" y="1997"/>
              <a:ext cx="366" cy="0"/>
            </a:xfrm>
            <a:prstGeom prst="line">
              <a:avLst/>
            </a:prstGeom>
            <a:ln w="28575" cap="flat" cmpd="sng">
              <a:solidFill>
                <a:srgbClr val="000000"/>
              </a:solidFill>
              <a:prstDash val="solid"/>
              <a:round/>
              <a:headEnd type="arrow" w="med" len="med"/>
              <a:tailEnd type="arrow" w="med" len="med"/>
            </a:ln>
          </p:spPr>
        </p:sp>
        <p:graphicFrame>
          <p:nvGraphicFramePr>
            <p:cNvPr id="101391" name="对象 235548"/>
            <p:cNvGraphicFramePr/>
            <p:nvPr/>
          </p:nvGraphicFramePr>
          <p:xfrm>
            <a:off x="998" y="1480"/>
            <a:ext cx="521" cy="288"/>
          </p:xfrm>
          <a:graphic>
            <a:graphicData uri="http://schemas.openxmlformats.org/presentationml/2006/ole">
              <mc:AlternateContent xmlns:mc="http://schemas.openxmlformats.org/markup-compatibility/2006">
                <mc:Choice xmlns:v="urn:schemas-microsoft-com:vml" Requires="v">
                  <p:oleObj spid="_x0000_s58566" name="公式" r:id="rId9" imgW="445135" imgH="209550" progId="Equation.3">
                    <p:embed/>
                  </p:oleObj>
                </mc:Choice>
                <mc:Fallback>
                  <p:oleObj name="公式" r:id="rId9" imgW="445135" imgH="209550" progId="Equation.3">
                    <p:embed/>
                    <p:pic>
                      <p:nvPicPr>
                        <p:cNvPr id="0" name="图片 3185"/>
                        <p:cNvPicPr/>
                        <p:nvPr/>
                      </p:nvPicPr>
                      <p:blipFill>
                        <a:blip r:embed="rId10"/>
                        <a:stretch>
                          <a:fillRect/>
                        </a:stretch>
                      </p:blipFill>
                      <p:spPr>
                        <a:xfrm>
                          <a:off x="998" y="1480"/>
                          <a:ext cx="521" cy="288"/>
                        </a:xfrm>
                        <a:prstGeom prst="rect">
                          <a:avLst/>
                        </a:prstGeom>
                        <a:noFill/>
                        <a:ln w="38100">
                          <a:noFill/>
                          <a:miter/>
                        </a:ln>
                      </p:spPr>
                    </p:pic>
                  </p:oleObj>
                </mc:Fallback>
              </mc:AlternateContent>
            </a:graphicData>
          </a:graphic>
        </p:graphicFrame>
        <p:graphicFrame>
          <p:nvGraphicFramePr>
            <p:cNvPr id="101392" name="对象 235549"/>
            <p:cNvGraphicFramePr/>
            <p:nvPr/>
          </p:nvGraphicFramePr>
          <p:xfrm>
            <a:off x="1701" y="1480"/>
            <a:ext cx="725" cy="318"/>
          </p:xfrm>
          <a:graphic>
            <a:graphicData uri="http://schemas.openxmlformats.org/presentationml/2006/ole">
              <mc:AlternateContent xmlns:mc="http://schemas.openxmlformats.org/markup-compatibility/2006">
                <mc:Choice xmlns:v="urn:schemas-microsoft-com:vml" Requires="v">
                  <p:oleObj spid="_x0000_s58567" r:id="rId11" imgW="644525" imgH="206375" progId="Equation.3">
                    <p:embed/>
                  </p:oleObj>
                </mc:Choice>
                <mc:Fallback>
                  <p:oleObj r:id="rId11" imgW="644525" imgH="206375" progId="Equation.3">
                    <p:embed/>
                    <p:pic>
                      <p:nvPicPr>
                        <p:cNvPr id="0" name="图片 3186"/>
                        <p:cNvPicPr/>
                        <p:nvPr/>
                      </p:nvPicPr>
                      <p:blipFill>
                        <a:blip r:embed="rId12"/>
                        <a:stretch>
                          <a:fillRect/>
                        </a:stretch>
                      </p:blipFill>
                      <p:spPr>
                        <a:xfrm>
                          <a:off x="1701" y="1480"/>
                          <a:ext cx="725" cy="318"/>
                        </a:xfrm>
                        <a:prstGeom prst="rect">
                          <a:avLst/>
                        </a:prstGeom>
                        <a:noFill/>
                        <a:ln w="38100">
                          <a:noFill/>
                          <a:miter/>
                        </a:ln>
                      </p:spPr>
                    </p:pic>
                  </p:oleObj>
                </mc:Fallback>
              </mc:AlternateContent>
            </a:graphicData>
          </a:graphic>
        </p:graphicFrame>
        <p:graphicFrame>
          <p:nvGraphicFramePr>
            <p:cNvPr id="101393" name="对象 235550"/>
            <p:cNvGraphicFramePr/>
            <p:nvPr/>
          </p:nvGraphicFramePr>
          <p:xfrm>
            <a:off x="986" y="2434"/>
            <a:ext cx="634" cy="268"/>
          </p:xfrm>
          <a:graphic>
            <a:graphicData uri="http://schemas.openxmlformats.org/presentationml/2006/ole">
              <mc:AlternateContent xmlns:mc="http://schemas.openxmlformats.org/markup-compatibility/2006">
                <mc:Choice xmlns:v="urn:schemas-microsoft-com:vml" Requires="v">
                  <p:oleObj spid="_x0000_s58568" r:id="rId13" imgW="622300" imgH="203200" progId="Equation.3">
                    <p:embed/>
                  </p:oleObj>
                </mc:Choice>
                <mc:Fallback>
                  <p:oleObj r:id="rId13" imgW="622300" imgH="203200" progId="Equation.3">
                    <p:embed/>
                    <p:pic>
                      <p:nvPicPr>
                        <p:cNvPr id="0" name="图片 3187"/>
                        <p:cNvPicPr/>
                        <p:nvPr/>
                      </p:nvPicPr>
                      <p:blipFill>
                        <a:blip r:embed="rId14"/>
                        <a:stretch>
                          <a:fillRect/>
                        </a:stretch>
                      </p:blipFill>
                      <p:spPr>
                        <a:xfrm>
                          <a:off x="986" y="2434"/>
                          <a:ext cx="634" cy="268"/>
                        </a:xfrm>
                        <a:prstGeom prst="rect">
                          <a:avLst/>
                        </a:prstGeom>
                        <a:noFill/>
                        <a:ln w="38100">
                          <a:noFill/>
                          <a:miter/>
                        </a:ln>
                      </p:spPr>
                    </p:pic>
                  </p:oleObj>
                </mc:Fallback>
              </mc:AlternateContent>
            </a:graphicData>
          </a:graphic>
        </p:graphicFrame>
        <p:graphicFrame>
          <p:nvGraphicFramePr>
            <p:cNvPr id="101394" name="对象 235551"/>
            <p:cNvGraphicFramePr/>
            <p:nvPr/>
          </p:nvGraphicFramePr>
          <p:xfrm>
            <a:off x="1746" y="2432"/>
            <a:ext cx="772" cy="272"/>
          </p:xfrm>
          <a:graphic>
            <a:graphicData uri="http://schemas.openxmlformats.org/presentationml/2006/ole">
              <mc:AlternateContent xmlns:mc="http://schemas.openxmlformats.org/markup-compatibility/2006">
                <mc:Choice xmlns:v="urn:schemas-microsoft-com:vml" Requires="v">
                  <p:oleObj spid="_x0000_s58569" r:id="rId15" imgW="838200" imgH="206375" progId="Equation.3">
                    <p:embed/>
                  </p:oleObj>
                </mc:Choice>
                <mc:Fallback>
                  <p:oleObj r:id="rId15" imgW="838200" imgH="206375" progId="Equation.3">
                    <p:embed/>
                    <p:pic>
                      <p:nvPicPr>
                        <p:cNvPr id="0" name="图片 3188"/>
                        <p:cNvPicPr/>
                        <p:nvPr/>
                      </p:nvPicPr>
                      <p:blipFill>
                        <a:blip r:embed="rId16"/>
                        <a:stretch>
                          <a:fillRect/>
                        </a:stretch>
                      </p:blipFill>
                      <p:spPr>
                        <a:xfrm>
                          <a:off x="1746" y="2432"/>
                          <a:ext cx="772" cy="272"/>
                        </a:xfrm>
                        <a:prstGeom prst="rect">
                          <a:avLst/>
                        </a:prstGeom>
                        <a:noFill/>
                        <a:ln w="38100">
                          <a:noFill/>
                          <a:miter/>
                        </a:ln>
                      </p:spPr>
                    </p:pic>
                  </p:oleObj>
                </mc:Fallback>
              </mc:AlternateContent>
            </a:graphicData>
          </a:graphic>
        </p:graphicFrame>
      </p:grpSp>
      <p:sp>
        <p:nvSpPr>
          <p:cNvPr id="7"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7" name="文本框 16"/>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b="1" strike="noStrike">
                <a:solidFill>
                  <a:srgbClr val="0B0AFF"/>
                </a:solidFill>
                <a:effectLst/>
                <a:latin typeface="Times New Roman" panose="02020603050405020304" charset="0"/>
                <a:cs typeface="+mn-ea"/>
              </a:defRPr>
            </a:lvl1pPr>
          </a:lstStyle>
          <a:p>
            <a:r>
              <a:rPr lang="zh-CN" altLang="en-US" sz="3000" dirty="0">
                <a:sym typeface="+mn-ea"/>
              </a:rPr>
              <a:t>一阶微分算子</a:t>
            </a:r>
            <a:r>
              <a:rPr lang="en-US" altLang="zh-CN" sz="3000" dirty="0">
                <a:sym typeface="+mn-ea"/>
              </a:rPr>
              <a:t>—</a:t>
            </a:r>
            <a:r>
              <a:rPr lang="zh-CN" altLang="en-US" sz="3000" dirty="0">
                <a:sym typeface="+mn-ea"/>
              </a:rPr>
              <a:t>梯度法</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文本框 236585"/>
          <p:cNvSpPr txBox="1"/>
          <p:nvPr/>
        </p:nvSpPr>
        <p:spPr>
          <a:xfrm>
            <a:off x="850900" y="2080895"/>
            <a:ext cx="9427845" cy="1554272"/>
          </a:xfrm>
          <a:prstGeom prst="rect">
            <a:avLst/>
          </a:prstGeom>
          <a:noFill/>
          <a:ln w="9525">
            <a:noFill/>
          </a:ln>
        </p:spPr>
        <p:txBody>
          <a:bodyPr wrap="square" anchor="t">
            <a:spAutoFit/>
          </a:bodyPr>
          <a:lstStyle/>
          <a:p>
            <a:pPr lvl="0" indent="0">
              <a:lnSpc>
                <a:spcPts val="3800"/>
              </a:lnSpc>
            </a:pPr>
            <a:r>
              <a:rPr lang="zh-CN" altLang="en-US" sz="2600" dirty="0" smtClean="0">
                <a:latin typeface="Times New Roman" panose="02020603050405020304" charset="0"/>
              </a:rPr>
              <a:t>为</a:t>
            </a:r>
            <a:r>
              <a:rPr lang="zh-CN" altLang="en-US" sz="2600" dirty="0">
                <a:latin typeface="Times New Roman" panose="02020603050405020304" charset="0"/>
              </a:rPr>
              <a:t>了减少运算量和便于在计算机上实现，通常进一步将 </a:t>
            </a:r>
          </a:p>
          <a:p>
            <a:pPr lvl="0" indent="0">
              <a:lnSpc>
                <a:spcPts val="3800"/>
              </a:lnSpc>
            </a:pPr>
            <a:r>
              <a:rPr lang="zh-CN" altLang="en-US" sz="2600" dirty="0">
                <a:latin typeface="Times New Roman" panose="02020603050405020304" charset="0"/>
              </a:rPr>
              <a:t>                                                                                 简化为绝对差形式，即可得到称为</a:t>
            </a:r>
            <a:r>
              <a:rPr lang="zh-CN" altLang="en-US" sz="2600" dirty="0">
                <a:solidFill>
                  <a:srgbClr val="FF0000"/>
                </a:solidFill>
                <a:latin typeface="Times New Roman" panose="02020603050405020304" charset="0"/>
              </a:rPr>
              <a:t>水平垂直差分法</a:t>
            </a:r>
            <a:r>
              <a:rPr lang="zh-CN" altLang="en-US" sz="2600" dirty="0">
                <a:latin typeface="Times New Roman" panose="02020603050405020304" charset="0"/>
              </a:rPr>
              <a:t>的梯度定义：  </a:t>
            </a:r>
            <a:endParaRPr lang="en-US" altLang="zh-CN" sz="2600" dirty="0">
              <a:latin typeface="Times New Roman" panose="02020603050405020304" charset="0"/>
            </a:endParaRPr>
          </a:p>
        </p:txBody>
      </p:sp>
      <p:graphicFrame>
        <p:nvGraphicFramePr>
          <p:cNvPr id="102403" name="对象 236589"/>
          <p:cNvGraphicFramePr/>
          <p:nvPr>
            <p:extLst>
              <p:ext uri="{D42A27DB-BD31-4B8C-83A1-F6EECF244321}">
                <p14:modId xmlns:p14="http://schemas.microsoft.com/office/powerpoint/2010/main" val="2313194224"/>
              </p:ext>
            </p:extLst>
          </p:nvPr>
        </p:nvGraphicFramePr>
        <p:xfrm>
          <a:off x="1003300" y="3836625"/>
          <a:ext cx="7028898" cy="617982"/>
        </p:xfrm>
        <a:graphic>
          <a:graphicData uri="http://schemas.openxmlformats.org/presentationml/2006/ole">
            <mc:AlternateContent xmlns:mc="http://schemas.openxmlformats.org/markup-compatibility/2006">
              <mc:Choice xmlns:v="urn:schemas-microsoft-com:vml" Requires="v">
                <p:oleObj spid="_x0000_s59413" r:id="rId3" imgW="2997200" imgH="254000" progId="Equation.3">
                  <p:embed/>
                </p:oleObj>
              </mc:Choice>
              <mc:Fallback>
                <p:oleObj r:id="rId3" imgW="2997200" imgH="254000" progId="Equation.3">
                  <p:embed/>
                  <p:pic>
                    <p:nvPicPr>
                      <p:cNvPr id="0" name="图片 3189"/>
                      <p:cNvPicPr/>
                      <p:nvPr/>
                    </p:nvPicPr>
                    <p:blipFill>
                      <a:blip r:embed="rId4"/>
                      <a:stretch>
                        <a:fillRect/>
                      </a:stretch>
                    </p:blipFill>
                    <p:spPr>
                      <a:xfrm>
                        <a:off x="1003300" y="3836625"/>
                        <a:ext cx="7028898" cy="617982"/>
                      </a:xfrm>
                      <a:prstGeom prst="rect">
                        <a:avLst/>
                      </a:prstGeom>
                      <a:noFill/>
                      <a:ln w="38100">
                        <a:noFill/>
                        <a:miter/>
                      </a:ln>
                    </p:spPr>
                  </p:pic>
                </p:oleObj>
              </mc:Fallback>
            </mc:AlternateContent>
          </a:graphicData>
        </a:graphic>
      </p:graphicFrame>
      <p:grpSp>
        <p:nvGrpSpPr>
          <p:cNvPr id="102405" name="组合 236595"/>
          <p:cNvGrpSpPr/>
          <p:nvPr/>
        </p:nvGrpSpPr>
        <p:grpSpPr>
          <a:xfrm>
            <a:off x="1186934" y="4610417"/>
            <a:ext cx="2701269" cy="2142808"/>
            <a:chOff x="975" y="1480"/>
            <a:chExt cx="1543" cy="1224"/>
          </a:xfrm>
        </p:grpSpPr>
        <p:sp>
          <p:nvSpPr>
            <p:cNvPr id="102406" name="文本框 236596"/>
            <p:cNvSpPr txBox="1"/>
            <p:nvPr/>
          </p:nvSpPr>
          <p:spPr>
            <a:xfrm>
              <a:off x="1213" y="1721"/>
              <a:ext cx="1032" cy="815"/>
            </a:xfrm>
            <a:prstGeom prst="rect">
              <a:avLst/>
            </a:prstGeom>
            <a:solidFill>
              <a:srgbClr val="FFFFFF"/>
            </a:solidFill>
            <a:ln w="28575" cap="flat" cmpd="sng">
              <a:solidFill>
                <a:srgbClr val="FFFFFF"/>
              </a:solidFill>
              <a:prstDash val="solid"/>
              <a:miter/>
              <a:headEnd type="none" w="med" len="med"/>
              <a:tailEnd type="none" w="med" len="med"/>
            </a:ln>
          </p:spPr>
          <p:txBody>
            <a:bodyPr anchor="t"/>
            <a:lstStyle/>
            <a:p>
              <a:pPr lvl="0" indent="0" algn="just">
                <a:lnSpc>
                  <a:spcPct val="136000"/>
                </a:lnSpc>
              </a:pPr>
              <a:r>
                <a:rPr lang="zh-CN" altLang="en-US" sz="1105" dirty="0">
                  <a:latin typeface="Times New Roman" panose="02020603050405020304" charset="0"/>
                  <a:ea typeface="宋体" panose="02010600030101010101" pitchFamily="2" charset="-122"/>
                </a:rPr>
                <a:t> </a:t>
              </a:r>
              <a:r>
                <a:rPr lang="en-US" altLang="zh-CN" sz="1105">
                  <a:latin typeface="Times New Roman" panose="02020603050405020304" charset="0"/>
                  <a:ea typeface="宋体" panose="02010600030101010101" pitchFamily="2" charset="-122"/>
                </a:rPr>
                <a:t>●                            ●</a:t>
              </a:r>
            </a:p>
            <a:p>
              <a:pPr lvl="0" indent="0" algn="just">
                <a:lnSpc>
                  <a:spcPct val="112000"/>
                </a:lnSpc>
              </a:pPr>
              <a:endParaRPr lang="en-US" altLang="zh-CN" sz="1105">
                <a:latin typeface="Times New Roman" panose="02020603050405020304" charset="0"/>
                <a:ea typeface="宋体" panose="02010600030101010101" pitchFamily="2" charset="-122"/>
              </a:endParaRPr>
            </a:p>
            <a:p>
              <a:pPr lvl="0" indent="0" algn="just">
                <a:lnSpc>
                  <a:spcPct val="104000"/>
                </a:lnSpc>
              </a:pPr>
              <a:endParaRPr lang="en-US" altLang="zh-CN" sz="1105">
                <a:latin typeface="Times New Roman" panose="02020603050405020304" charset="0"/>
                <a:ea typeface="宋体" panose="02010600030101010101" pitchFamily="2" charset="-122"/>
              </a:endParaRPr>
            </a:p>
            <a:p>
              <a:pPr lvl="0" indent="0" algn="just">
                <a:lnSpc>
                  <a:spcPct val="104000"/>
                </a:lnSpc>
              </a:pPr>
              <a:endParaRPr lang="en-US" altLang="zh-CN" sz="1105">
                <a:latin typeface="Times New Roman" panose="02020603050405020304" charset="0"/>
                <a:ea typeface="宋体" panose="02010600030101010101" pitchFamily="2" charset="-122"/>
              </a:endParaRPr>
            </a:p>
            <a:p>
              <a:pPr lvl="0" indent="0" algn="just">
                <a:lnSpc>
                  <a:spcPct val="104000"/>
                </a:lnSpc>
              </a:pPr>
              <a:endParaRPr lang="en-US" altLang="zh-CN" sz="1105">
                <a:latin typeface="Times New Roman" panose="02020603050405020304" charset="0"/>
                <a:ea typeface="宋体" panose="02010600030101010101" pitchFamily="2" charset="-122"/>
              </a:endParaRPr>
            </a:p>
            <a:p>
              <a:pPr lvl="0" indent="0" algn="just">
                <a:lnSpc>
                  <a:spcPct val="144000"/>
                </a:lnSpc>
              </a:pPr>
              <a:r>
                <a:rPr lang="en-US" altLang="zh-CN" sz="1105">
                  <a:latin typeface="Times New Roman" panose="02020603050405020304" charset="0"/>
                  <a:ea typeface="宋体" panose="02010600030101010101" pitchFamily="2" charset="-122"/>
                </a:rPr>
                <a:t> ●                             ●</a:t>
              </a:r>
              <a:endParaRPr lang="en-US" altLang="zh-CN" sz="1985">
                <a:latin typeface="Times New Roman" panose="02020603050405020304" charset="0"/>
                <a:ea typeface="宋体" panose="02010600030101010101" pitchFamily="2" charset="-122"/>
              </a:endParaRPr>
            </a:p>
          </p:txBody>
        </p:sp>
        <p:sp>
          <p:nvSpPr>
            <p:cNvPr id="102407" name="直接连接符 236597"/>
            <p:cNvSpPr/>
            <p:nvPr/>
          </p:nvSpPr>
          <p:spPr>
            <a:xfrm>
              <a:off x="1389" y="1842"/>
              <a:ext cx="544" cy="0"/>
            </a:xfrm>
            <a:prstGeom prst="line">
              <a:avLst/>
            </a:prstGeom>
            <a:ln w="28575" cap="flat" cmpd="sng">
              <a:solidFill>
                <a:srgbClr val="000000"/>
              </a:solidFill>
              <a:prstDash val="solid"/>
              <a:round/>
              <a:headEnd type="arrow" w="med" len="med"/>
              <a:tailEnd type="arrow" w="med" len="med"/>
            </a:ln>
          </p:spPr>
        </p:sp>
        <p:sp>
          <p:nvSpPr>
            <p:cNvPr id="102408" name="直接连接符 236598"/>
            <p:cNvSpPr/>
            <p:nvPr/>
          </p:nvSpPr>
          <p:spPr>
            <a:xfrm rot="5400000">
              <a:off x="1119" y="2112"/>
              <a:ext cx="458" cy="0"/>
            </a:xfrm>
            <a:prstGeom prst="line">
              <a:avLst/>
            </a:prstGeom>
            <a:ln w="28575" cap="flat" cmpd="sng">
              <a:solidFill>
                <a:srgbClr val="000000"/>
              </a:solidFill>
              <a:prstDash val="solid"/>
              <a:round/>
              <a:headEnd type="arrow" w="med" len="med"/>
              <a:tailEnd type="arrow" w="med" len="med"/>
            </a:ln>
          </p:spPr>
        </p:sp>
        <p:graphicFrame>
          <p:nvGraphicFramePr>
            <p:cNvPr id="102409" name="对象 236599"/>
            <p:cNvGraphicFramePr/>
            <p:nvPr/>
          </p:nvGraphicFramePr>
          <p:xfrm>
            <a:off x="998" y="1480"/>
            <a:ext cx="521" cy="288"/>
          </p:xfrm>
          <a:graphic>
            <a:graphicData uri="http://schemas.openxmlformats.org/presentationml/2006/ole">
              <mc:AlternateContent xmlns:mc="http://schemas.openxmlformats.org/markup-compatibility/2006">
                <mc:Choice xmlns:v="urn:schemas-microsoft-com:vml" Requires="v">
                  <p:oleObj spid="_x0000_s59414" r:id="rId5" imgW="445135" imgH="209550" progId="Equation.3">
                    <p:embed/>
                  </p:oleObj>
                </mc:Choice>
                <mc:Fallback>
                  <p:oleObj r:id="rId5" imgW="445135" imgH="209550" progId="Equation.3">
                    <p:embed/>
                    <p:pic>
                      <p:nvPicPr>
                        <p:cNvPr id="0" name="图片 3190"/>
                        <p:cNvPicPr/>
                        <p:nvPr/>
                      </p:nvPicPr>
                      <p:blipFill>
                        <a:blip r:embed="rId6"/>
                        <a:stretch>
                          <a:fillRect/>
                        </a:stretch>
                      </p:blipFill>
                      <p:spPr>
                        <a:xfrm>
                          <a:off x="998" y="1480"/>
                          <a:ext cx="521" cy="288"/>
                        </a:xfrm>
                        <a:prstGeom prst="rect">
                          <a:avLst/>
                        </a:prstGeom>
                        <a:noFill/>
                        <a:ln w="38100">
                          <a:noFill/>
                          <a:miter/>
                        </a:ln>
                      </p:spPr>
                    </p:pic>
                  </p:oleObj>
                </mc:Fallback>
              </mc:AlternateContent>
            </a:graphicData>
          </a:graphic>
        </p:graphicFrame>
        <p:graphicFrame>
          <p:nvGraphicFramePr>
            <p:cNvPr id="102410" name="对象 236600"/>
            <p:cNvGraphicFramePr/>
            <p:nvPr/>
          </p:nvGraphicFramePr>
          <p:xfrm>
            <a:off x="1701" y="1480"/>
            <a:ext cx="725" cy="318"/>
          </p:xfrm>
          <a:graphic>
            <a:graphicData uri="http://schemas.openxmlformats.org/presentationml/2006/ole">
              <mc:AlternateContent xmlns:mc="http://schemas.openxmlformats.org/markup-compatibility/2006">
                <mc:Choice xmlns:v="urn:schemas-microsoft-com:vml" Requires="v">
                  <p:oleObj spid="_x0000_s59415" r:id="rId7" imgW="644525" imgH="206375" progId="Equation.3">
                    <p:embed/>
                  </p:oleObj>
                </mc:Choice>
                <mc:Fallback>
                  <p:oleObj r:id="rId7" imgW="644525" imgH="206375" progId="Equation.3">
                    <p:embed/>
                    <p:pic>
                      <p:nvPicPr>
                        <p:cNvPr id="0" name="图片 3191"/>
                        <p:cNvPicPr/>
                        <p:nvPr/>
                      </p:nvPicPr>
                      <p:blipFill>
                        <a:blip r:embed="rId8"/>
                        <a:stretch>
                          <a:fillRect/>
                        </a:stretch>
                      </p:blipFill>
                      <p:spPr>
                        <a:xfrm>
                          <a:off x="1701" y="1480"/>
                          <a:ext cx="725" cy="318"/>
                        </a:xfrm>
                        <a:prstGeom prst="rect">
                          <a:avLst/>
                        </a:prstGeom>
                        <a:noFill/>
                        <a:ln w="38100">
                          <a:noFill/>
                          <a:miter/>
                        </a:ln>
                      </p:spPr>
                    </p:pic>
                  </p:oleObj>
                </mc:Fallback>
              </mc:AlternateContent>
            </a:graphicData>
          </a:graphic>
        </p:graphicFrame>
        <p:graphicFrame>
          <p:nvGraphicFramePr>
            <p:cNvPr id="102411" name="对象 236601"/>
            <p:cNvGraphicFramePr/>
            <p:nvPr/>
          </p:nvGraphicFramePr>
          <p:xfrm>
            <a:off x="975" y="2432"/>
            <a:ext cx="657" cy="272"/>
          </p:xfrm>
          <a:graphic>
            <a:graphicData uri="http://schemas.openxmlformats.org/presentationml/2006/ole">
              <mc:AlternateContent xmlns:mc="http://schemas.openxmlformats.org/markup-compatibility/2006">
                <mc:Choice xmlns:v="urn:schemas-microsoft-com:vml" Requires="v">
                  <p:oleObj spid="_x0000_s59416" r:id="rId9" imgW="644525" imgH="206375" progId="Equation.3">
                    <p:embed/>
                  </p:oleObj>
                </mc:Choice>
                <mc:Fallback>
                  <p:oleObj r:id="rId9" imgW="644525" imgH="206375" progId="Equation.3">
                    <p:embed/>
                    <p:pic>
                      <p:nvPicPr>
                        <p:cNvPr id="0" name="图片 3192"/>
                        <p:cNvPicPr/>
                        <p:nvPr/>
                      </p:nvPicPr>
                      <p:blipFill>
                        <a:blip r:embed="rId10"/>
                        <a:stretch>
                          <a:fillRect/>
                        </a:stretch>
                      </p:blipFill>
                      <p:spPr>
                        <a:xfrm>
                          <a:off x="975" y="2432"/>
                          <a:ext cx="657" cy="272"/>
                        </a:xfrm>
                        <a:prstGeom prst="rect">
                          <a:avLst/>
                        </a:prstGeom>
                        <a:noFill/>
                        <a:ln w="38100">
                          <a:noFill/>
                          <a:miter/>
                        </a:ln>
                      </p:spPr>
                    </p:pic>
                  </p:oleObj>
                </mc:Fallback>
              </mc:AlternateContent>
            </a:graphicData>
          </a:graphic>
        </p:graphicFrame>
        <p:graphicFrame>
          <p:nvGraphicFramePr>
            <p:cNvPr id="102412" name="对象 236602"/>
            <p:cNvGraphicFramePr/>
            <p:nvPr/>
          </p:nvGraphicFramePr>
          <p:xfrm>
            <a:off x="1746" y="2432"/>
            <a:ext cx="772" cy="272"/>
          </p:xfrm>
          <a:graphic>
            <a:graphicData uri="http://schemas.openxmlformats.org/presentationml/2006/ole">
              <mc:AlternateContent xmlns:mc="http://schemas.openxmlformats.org/markup-compatibility/2006">
                <mc:Choice xmlns:v="urn:schemas-microsoft-com:vml" Requires="v">
                  <p:oleObj spid="_x0000_s59417" r:id="rId11" imgW="838200" imgH="206375" progId="Equation.3">
                    <p:embed/>
                  </p:oleObj>
                </mc:Choice>
                <mc:Fallback>
                  <p:oleObj r:id="rId11" imgW="838200" imgH="206375" progId="Equation.3">
                    <p:embed/>
                    <p:pic>
                      <p:nvPicPr>
                        <p:cNvPr id="0" name="图片 3193"/>
                        <p:cNvPicPr/>
                        <p:nvPr/>
                      </p:nvPicPr>
                      <p:blipFill>
                        <a:blip r:embed="rId12"/>
                        <a:stretch>
                          <a:fillRect/>
                        </a:stretch>
                      </p:blipFill>
                      <p:spPr>
                        <a:xfrm>
                          <a:off x="1746" y="2432"/>
                          <a:ext cx="772" cy="272"/>
                        </a:xfrm>
                        <a:prstGeom prst="rect">
                          <a:avLst/>
                        </a:prstGeom>
                        <a:noFill/>
                        <a:ln w="38100">
                          <a:noFill/>
                          <a:miter/>
                        </a:ln>
                      </p:spPr>
                    </p:pic>
                  </p:oleObj>
                </mc:Fallback>
              </mc:AlternateContent>
            </a:graphicData>
          </a:graphic>
        </p:graphicFrame>
      </p:grpSp>
      <p:graphicFrame>
        <p:nvGraphicFramePr>
          <p:cNvPr id="102414" name="对象 236605"/>
          <p:cNvGraphicFramePr/>
          <p:nvPr>
            <p:extLst>
              <p:ext uri="{D42A27DB-BD31-4B8C-83A1-F6EECF244321}">
                <p14:modId xmlns:p14="http://schemas.microsoft.com/office/powerpoint/2010/main" val="3977124284"/>
              </p:ext>
            </p:extLst>
          </p:nvPr>
        </p:nvGraphicFramePr>
        <p:xfrm>
          <a:off x="1030605" y="2535462"/>
          <a:ext cx="6520778" cy="546420"/>
        </p:xfrm>
        <a:graphic>
          <a:graphicData uri="http://schemas.openxmlformats.org/presentationml/2006/ole">
            <mc:AlternateContent xmlns:mc="http://schemas.openxmlformats.org/markup-compatibility/2006">
              <mc:Choice xmlns:v="urn:schemas-microsoft-com:vml" Requires="v">
                <p:oleObj spid="_x0000_s59418" r:id="rId13" imgW="3327400" imgH="292100" progId="Equation.3">
                  <p:embed/>
                </p:oleObj>
              </mc:Choice>
              <mc:Fallback>
                <p:oleObj r:id="rId13" imgW="3327400" imgH="292100" progId="Equation.3">
                  <p:embed/>
                  <p:pic>
                    <p:nvPicPr>
                      <p:cNvPr id="0" name="图片 3194"/>
                      <p:cNvPicPr/>
                      <p:nvPr/>
                    </p:nvPicPr>
                    <p:blipFill>
                      <a:blip r:embed="rId14"/>
                      <a:stretch>
                        <a:fillRect/>
                      </a:stretch>
                    </p:blipFill>
                    <p:spPr>
                      <a:xfrm>
                        <a:off x="1030605" y="2535462"/>
                        <a:ext cx="6520778" cy="546420"/>
                      </a:xfrm>
                      <a:prstGeom prst="rect">
                        <a:avLst/>
                      </a:prstGeom>
                      <a:noFill/>
                      <a:ln w="38100">
                        <a:noFill/>
                        <a:miter/>
                      </a:ln>
                    </p:spPr>
                  </p:pic>
                </p:oleObj>
              </mc:Fallback>
            </mc:AlternateContent>
          </a:graphicData>
        </a:graphic>
      </p:graphicFrame>
      <p:sp>
        <p:nvSpPr>
          <p:cNvPr id="3" name="波形 2"/>
          <p:cNvSpPr/>
          <p:nvPr/>
        </p:nvSpPr>
        <p:spPr>
          <a:xfrm>
            <a:off x="7627611" y="4699700"/>
            <a:ext cx="1587849" cy="714269"/>
          </a:xfrm>
          <a:prstGeom prst="wav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205" b="1" strike="noStrike" noProof="1">
                <a:solidFill>
                  <a:srgbClr val="FF0000"/>
                </a:solidFill>
              </a:rPr>
              <a:t>街区距离</a:t>
            </a:r>
          </a:p>
        </p:txBody>
      </p:sp>
      <p:cxnSp>
        <p:nvCxnSpPr>
          <p:cNvPr id="4" name="直接箭头连接符 3"/>
          <p:cNvCxnSpPr>
            <a:stCxn id="3" idx="1"/>
          </p:cNvCxnSpPr>
          <p:nvPr/>
        </p:nvCxnSpPr>
        <p:spPr>
          <a:xfrm flipH="1" flipV="1">
            <a:off x="6188569" y="4447411"/>
            <a:ext cx="1439042" cy="686259"/>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8" name="文本框 17"/>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200" b="1" strike="noStrike">
                <a:solidFill>
                  <a:srgbClr val="0B0AFF"/>
                </a:solidFill>
                <a:effectLst/>
                <a:latin typeface="Times New Roman" panose="02020603050405020304" charset="0"/>
                <a:cs typeface="+mn-ea"/>
              </a:defRPr>
            </a:lvl1pPr>
          </a:lstStyle>
          <a:p>
            <a:r>
              <a:rPr lang="zh-CN" altLang="en-US" sz="3000" dirty="0">
                <a:sym typeface="+mn-ea"/>
              </a:rPr>
              <a:t>一阶微分算子</a:t>
            </a:r>
            <a:r>
              <a:rPr lang="en-US" altLang="zh-CN" sz="3000" dirty="0">
                <a:sym typeface="+mn-ea"/>
              </a:rPr>
              <a:t>—</a:t>
            </a:r>
            <a:r>
              <a:rPr lang="zh-CN" altLang="en-US" sz="3000" dirty="0">
                <a:sym typeface="+mn-ea"/>
              </a:rPr>
              <a:t>梯度法</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文本框 321541"/>
          <p:cNvSpPr txBox="1"/>
          <p:nvPr/>
        </p:nvSpPr>
        <p:spPr>
          <a:xfrm>
            <a:off x="1049655" y="2135505"/>
            <a:ext cx="9212580" cy="1183016"/>
          </a:xfrm>
          <a:prstGeom prst="rect">
            <a:avLst/>
          </a:prstGeom>
          <a:noFill/>
          <a:ln w="9525">
            <a:noFill/>
          </a:ln>
        </p:spPr>
        <p:txBody>
          <a:bodyPr wrap="square" anchor="t">
            <a:spAutoFit/>
          </a:bodyPr>
          <a:lstStyle/>
          <a:p>
            <a:pPr lvl="0" indent="0">
              <a:lnSpc>
                <a:spcPct val="130000"/>
              </a:lnSpc>
            </a:pPr>
            <a:r>
              <a:rPr lang="zh-CN" altLang="en-US" sz="2800" dirty="0">
                <a:solidFill>
                  <a:schemeClr val="tx1"/>
                </a:solidFill>
                <a:latin typeface="+mn-ea"/>
              </a:rPr>
              <a:t>求梯度的方法是交叉差分法，称为罗伯特差分法，其绝对差形式的梯度定义为：</a:t>
            </a:r>
            <a:r>
              <a:rPr lang="zh-CN" altLang="en-US" sz="3090" dirty="0">
                <a:latin typeface="+mn-ea"/>
              </a:rPr>
              <a:t> </a:t>
            </a:r>
            <a:endParaRPr lang="en-US" altLang="zh-CN" sz="3090" dirty="0">
              <a:latin typeface="+mn-ea"/>
            </a:endParaRPr>
          </a:p>
        </p:txBody>
      </p:sp>
      <p:graphicFrame>
        <p:nvGraphicFramePr>
          <p:cNvPr id="103428" name="对象 321544"/>
          <p:cNvGraphicFramePr/>
          <p:nvPr>
            <p:extLst>
              <p:ext uri="{D42A27DB-BD31-4B8C-83A1-F6EECF244321}">
                <p14:modId xmlns:p14="http://schemas.microsoft.com/office/powerpoint/2010/main" val="568942655"/>
              </p:ext>
            </p:extLst>
          </p:nvPr>
        </p:nvGraphicFramePr>
        <p:xfrm>
          <a:off x="1253901" y="3449820"/>
          <a:ext cx="7841204" cy="638991"/>
        </p:xfrm>
        <a:graphic>
          <a:graphicData uri="http://schemas.openxmlformats.org/presentationml/2006/ole">
            <mc:AlternateContent xmlns:mc="http://schemas.openxmlformats.org/markup-compatibility/2006">
              <mc:Choice xmlns:v="urn:schemas-microsoft-com:vml" Requires="v">
                <p:oleObj spid="_x0000_s32615" r:id="rId3" imgW="3362325" imgH="254000" progId="Equation.3">
                  <p:embed/>
                </p:oleObj>
              </mc:Choice>
              <mc:Fallback>
                <p:oleObj r:id="rId3" imgW="3362325" imgH="254000" progId="Equation.3">
                  <p:embed/>
                  <p:pic>
                    <p:nvPicPr>
                      <p:cNvPr id="0" name="图片 3195"/>
                      <p:cNvPicPr/>
                      <p:nvPr/>
                    </p:nvPicPr>
                    <p:blipFill>
                      <a:blip r:embed="rId4"/>
                      <a:stretch>
                        <a:fillRect/>
                      </a:stretch>
                    </p:blipFill>
                    <p:spPr>
                      <a:xfrm>
                        <a:off x="1253901" y="3449820"/>
                        <a:ext cx="7841204" cy="638991"/>
                      </a:xfrm>
                      <a:prstGeom prst="rect">
                        <a:avLst/>
                      </a:prstGeom>
                      <a:noFill/>
                      <a:ln w="38100">
                        <a:noFill/>
                        <a:miter/>
                      </a:ln>
                    </p:spPr>
                  </p:pic>
                </p:oleObj>
              </mc:Fallback>
            </mc:AlternateContent>
          </a:graphicData>
        </a:graphic>
      </p:graphicFrame>
      <p:grpSp>
        <p:nvGrpSpPr>
          <p:cNvPr id="103430" name="组合 321546"/>
          <p:cNvGrpSpPr/>
          <p:nvPr/>
        </p:nvGrpSpPr>
        <p:grpSpPr>
          <a:xfrm>
            <a:off x="1049804" y="4467225"/>
            <a:ext cx="2939357" cy="2144558"/>
            <a:chOff x="3107" y="1525"/>
            <a:chExt cx="1679" cy="1225"/>
          </a:xfrm>
        </p:grpSpPr>
        <p:sp>
          <p:nvSpPr>
            <p:cNvPr id="103431" name="文本框 321547"/>
            <p:cNvSpPr txBox="1"/>
            <p:nvPr/>
          </p:nvSpPr>
          <p:spPr>
            <a:xfrm>
              <a:off x="3436" y="1753"/>
              <a:ext cx="1032" cy="815"/>
            </a:xfrm>
            <a:prstGeom prst="rect">
              <a:avLst/>
            </a:prstGeom>
            <a:solidFill>
              <a:srgbClr val="FFFFFF"/>
            </a:solidFill>
            <a:ln w="28575" cap="flat" cmpd="sng">
              <a:solidFill>
                <a:srgbClr val="FFFFFF"/>
              </a:solidFill>
              <a:prstDash val="solid"/>
              <a:miter/>
              <a:headEnd type="none" w="med" len="med"/>
              <a:tailEnd type="none" w="med" len="med"/>
            </a:ln>
          </p:spPr>
          <p:txBody>
            <a:bodyPr anchor="t"/>
            <a:lstStyle/>
            <a:p>
              <a:pPr lvl="0" indent="0" algn="just">
                <a:lnSpc>
                  <a:spcPct val="136000"/>
                </a:lnSpc>
              </a:pPr>
              <a:r>
                <a:rPr lang="zh-CN" altLang="en-US" sz="1105" dirty="0">
                  <a:latin typeface="Times New Roman" panose="02020603050405020304" charset="0"/>
                  <a:ea typeface="宋体" panose="02010600030101010101" pitchFamily="2" charset="-122"/>
                </a:rPr>
                <a:t> </a:t>
              </a:r>
              <a:r>
                <a:rPr lang="en-US" altLang="zh-CN" sz="1105">
                  <a:latin typeface="Times New Roman" panose="02020603050405020304" charset="0"/>
                  <a:ea typeface="宋体" panose="02010600030101010101" pitchFamily="2" charset="-122"/>
                </a:rPr>
                <a:t>●                          ●</a:t>
              </a:r>
            </a:p>
            <a:p>
              <a:pPr lvl="0" indent="0" algn="just">
                <a:lnSpc>
                  <a:spcPct val="112000"/>
                </a:lnSpc>
              </a:pPr>
              <a:endParaRPr lang="en-US" altLang="zh-CN" sz="1105">
                <a:latin typeface="Times New Roman" panose="02020603050405020304" charset="0"/>
                <a:ea typeface="宋体" panose="02010600030101010101" pitchFamily="2" charset="-122"/>
              </a:endParaRPr>
            </a:p>
            <a:p>
              <a:pPr lvl="0" indent="0" algn="just">
                <a:lnSpc>
                  <a:spcPct val="104000"/>
                </a:lnSpc>
              </a:pPr>
              <a:endParaRPr lang="en-US" altLang="zh-CN" sz="1105">
                <a:latin typeface="Times New Roman" panose="02020603050405020304" charset="0"/>
                <a:ea typeface="宋体" panose="02010600030101010101" pitchFamily="2" charset="-122"/>
              </a:endParaRPr>
            </a:p>
            <a:p>
              <a:pPr lvl="0" indent="0" algn="just">
                <a:lnSpc>
                  <a:spcPct val="104000"/>
                </a:lnSpc>
              </a:pPr>
              <a:endParaRPr lang="en-US" altLang="zh-CN" sz="1105">
                <a:latin typeface="Times New Roman" panose="02020603050405020304" charset="0"/>
                <a:ea typeface="宋体" panose="02010600030101010101" pitchFamily="2" charset="-122"/>
              </a:endParaRPr>
            </a:p>
            <a:p>
              <a:pPr lvl="0" indent="0" algn="just">
                <a:lnSpc>
                  <a:spcPct val="104000"/>
                </a:lnSpc>
              </a:pPr>
              <a:endParaRPr lang="en-US" altLang="zh-CN" sz="1105">
                <a:latin typeface="Times New Roman" panose="02020603050405020304" charset="0"/>
                <a:ea typeface="宋体" panose="02010600030101010101" pitchFamily="2" charset="-122"/>
              </a:endParaRPr>
            </a:p>
            <a:p>
              <a:pPr lvl="0" indent="0" algn="just">
                <a:lnSpc>
                  <a:spcPct val="144000"/>
                </a:lnSpc>
              </a:pPr>
              <a:r>
                <a:rPr lang="en-US" altLang="zh-CN" sz="1105">
                  <a:latin typeface="Times New Roman" panose="02020603050405020304" charset="0"/>
                  <a:ea typeface="宋体" panose="02010600030101010101" pitchFamily="2" charset="-122"/>
                </a:rPr>
                <a:t> ●                          ●</a:t>
              </a:r>
              <a:endParaRPr lang="en-US" altLang="zh-CN" sz="1985">
                <a:latin typeface="Times New Roman" panose="02020603050405020304" charset="0"/>
                <a:ea typeface="宋体" panose="02010600030101010101" pitchFamily="2" charset="-122"/>
              </a:endParaRPr>
            </a:p>
          </p:txBody>
        </p:sp>
        <p:sp>
          <p:nvSpPr>
            <p:cNvPr id="103432" name="直接连接符 321548"/>
            <p:cNvSpPr/>
            <p:nvPr/>
          </p:nvSpPr>
          <p:spPr>
            <a:xfrm>
              <a:off x="3606" y="1888"/>
              <a:ext cx="544" cy="499"/>
            </a:xfrm>
            <a:prstGeom prst="line">
              <a:avLst/>
            </a:prstGeom>
            <a:ln w="28575" cap="flat" cmpd="sng">
              <a:solidFill>
                <a:schemeClr val="tx1"/>
              </a:solidFill>
              <a:prstDash val="solid"/>
              <a:miter/>
              <a:headEnd type="arrow" w="med" len="med"/>
              <a:tailEnd type="arrow" w="med" len="med"/>
            </a:ln>
          </p:spPr>
        </p:sp>
        <p:sp>
          <p:nvSpPr>
            <p:cNvPr id="103433" name="直接连接符 321549"/>
            <p:cNvSpPr/>
            <p:nvPr/>
          </p:nvSpPr>
          <p:spPr>
            <a:xfrm flipH="1">
              <a:off x="3606" y="1888"/>
              <a:ext cx="544" cy="499"/>
            </a:xfrm>
            <a:prstGeom prst="line">
              <a:avLst/>
            </a:prstGeom>
            <a:ln w="28575" cap="flat" cmpd="sng">
              <a:solidFill>
                <a:schemeClr val="tx1"/>
              </a:solidFill>
              <a:prstDash val="solid"/>
              <a:miter/>
              <a:headEnd type="arrow" w="med" len="med"/>
              <a:tailEnd type="arrow" w="med" len="med"/>
            </a:ln>
          </p:spPr>
        </p:sp>
        <p:graphicFrame>
          <p:nvGraphicFramePr>
            <p:cNvPr id="103434" name="对象 321550"/>
            <p:cNvGraphicFramePr/>
            <p:nvPr/>
          </p:nvGraphicFramePr>
          <p:xfrm>
            <a:off x="3198" y="1525"/>
            <a:ext cx="521" cy="288"/>
          </p:xfrm>
          <a:graphic>
            <a:graphicData uri="http://schemas.openxmlformats.org/presentationml/2006/ole">
              <mc:AlternateContent xmlns:mc="http://schemas.openxmlformats.org/markup-compatibility/2006">
                <mc:Choice xmlns:v="urn:schemas-microsoft-com:vml" Requires="v">
                  <p:oleObj spid="_x0000_s32616" r:id="rId5" imgW="445135" imgH="209550" progId="Equation.3">
                    <p:embed/>
                  </p:oleObj>
                </mc:Choice>
                <mc:Fallback>
                  <p:oleObj r:id="rId5" imgW="445135" imgH="209550" progId="Equation.3">
                    <p:embed/>
                    <p:pic>
                      <p:nvPicPr>
                        <p:cNvPr id="0" name="图片 3196"/>
                        <p:cNvPicPr/>
                        <p:nvPr/>
                      </p:nvPicPr>
                      <p:blipFill>
                        <a:blip r:embed="rId6"/>
                        <a:stretch>
                          <a:fillRect/>
                        </a:stretch>
                      </p:blipFill>
                      <p:spPr>
                        <a:xfrm>
                          <a:off x="3198" y="1525"/>
                          <a:ext cx="521" cy="288"/>
                        </a:xfrm>
                        <a:prstGeom prst="rect">
                          <a:avLst/>
                        </a:prstGeom>
                        <a:noFill/>
                        <a:ln w="38100">
                          <a:noFill/>
                          <a:miter/>
                        </a:ln>
                      </p:spPr>
                    </p:pic>
                  </p:oleObj>
                </mc:Fallback>
              </mc:AlternateContent>
            </a:graphicData>
          </a:graphic>
        </p:graphicFrame>
        <p:graphicFrame>
          <p:nvGraphicFramePr>
            <p:cNvPr id="103435" name="对象 321551"/>
            <p:cNvGraphicFramePr/>
            <p:nvPr/>
          </p:nvGraphicFramePr>
          <p:xfrm>
            <a:off x="3878" y="1525"/>
            <a:ext cx="725" cy="318"/>
          </p:xfrm>
          <a:graphic>
            <a:graphicData uri="http://schemas.openxmlformats.org/presentationml/2006/ole">
              <mc:AlternateContent xmlns:mc="http://schemas.openxmlformats.org/markup-compatibility/2006">
                <mc:Choice xmlns:v="urn:schemas-microsoft-com:vml" Requires="v">
                  <p:oleObj spid="_x0000_s32617" r:id="rId7" imgW="644525" imgH="206375" progId="Equation.3">
                    <p:embed/>
                  </p:oleObj>
                </mc:Choice>
                <mc:Fallback>
                  <p:oleObj r:id="rId7" imgW="644525" imgH="206375" progId="Equation.3">
                    <p:embed/>
                    <p:pic>
                      <p:nvPicPr>
                        <p:cNvPr id="0" name="图片 3197"/>
                        <p:cNvPicPr/>
                        <p:nvPr/>
                      </p:nvPicPr>
                      <p:blipFill>
                        <a:blip r:embed="rId8"/>
                        <a:stretch>
                          <a:fillRect/>
                        </a:stretch>
                      </p:blipFill>
                      <p:spPr>
                        <a:xfrm>
                          <a:off x="3878" y="1525"/>
                          <a:ext cx="725" cy="318"/>
                        </a:xfrm>
                        <a:prstGeom prst="rect">
                          <a:avLst/>
                        </a:prstGeom>
                        <a:noFill/>
                        <a:ln w="38100">
                          <a:noFill/>
                          <a:miter/>
                        </a:ln>
                      </p:spPr>
                    </p:pic>
                  </p:oleObj>
                </mc:Fallback>
              </mc:AlternateContent>
            </a:graphicData>
          </a:graphic>
        </p:graphicFrame>
        <p:graphicFrame>
          <p:nvGraphicFramePr>
            <p:cNvPr id="103436" name="对象 321552"/>
            <p:cNvGraphicFramePr/>
            <p:nvPr/>
          </p:nvGraphicFramePr>
          <p:xfrm>
            <a:off x="3107" y="2478"/>
            <a:ext cx="657" cy="272"/>
          </p:xfrm>
          <a:graphic>
            <a:graphicData uri="http://schemas.openxmlformats.org/presentationml/2006/ole">
              <mc:AlternateContent xmlns:mc="http://schemas.openxmlformats.org/markup-compatibility/2006">
                <mc:Choice xmlns:v="urn:schemas-microsoft-com:vml" Requires="v">
                  <p:oleObj spid="_x0000_s32618" r:id="rId9" imgW="644525" imgH="206375" progId="Equation.3">
                    <p:embed/>
                  </p:oleObj>
                </mc:Choice>
                <mc:Fallback>
                  <p:oleObj r:id="rId9" imgW="644525" imgH="206375" progId="Equation.3">
                    <p:embed/>
                    <p:pic>
                      <p:nvPicPr>
                        <p:cNvPr id="0" name="图片 3198"/>
                        <p:cNvPicPr/>
                        <p:nvPr/>
                      </p:nvPicPr>
                      <p:blipFill>
                        <a:blip r:embed="rId10"/>
                        <a:stretch>
                          <a:fillRect/>
                        </a:stretch>
                      </p:blipFill>
                      <p:spPr>
                        <a:xfrm>
                          <a:off x="3107" y="2478"/>
                          <a:ext cx="657" cy="272"/>
                        </a:xfrm>
                        <a:prstGeom prst="rect">
                          <a:avLst/>
                        </a:prstGeom>
                        <a:noFill/>
                        <a:ln w="38100">
                          <a:noFill/>
                          <a:miter/>
                        </a:ln>
                      </p:spPr>
                    </p:pic>
                  </p:oleObj>
                </mc:Fallback>
              </mc:AlternateContent>
            </a:graphicData>
          </a:graphic>
        </p:graphicFrame>
        <p:graphicFrame>
          <p:nvGraphicFramePr>
            <p:cNvPr id="103437" name="对象 321553"/>
            <p:cNvGraphicFramePr/>
            <p:nvPr/>
          </p:nvGraphicFramePr>
          <p:xfrm>
            <a:off x="4014" y="2478"/>
            <a:ext cx="772" cy="272"/>
          </p:xfrm>
          <a:graphic>
            <a:graphicData uri="http://schemas.openxmlformats.org/presentationml/2006/ole">
              <mc:AlternateContent xmlns:mc="http://schemas.openxmlformats.org/markup-compatibility/2006">
                <mc:Choice xmlns:v="urn:schemas-microsoft-com:vml" Requires="v">
                  <p:oleObj spid="_x0000_s32619" r:id="rId11" imgW="838200" imgH="206375" progId="Equation.3">
                    <p:embed/>
                  </p:oleObj>
                </mc:Choice>
                <mc:Fallback>
                  <p:oleObj r:id="rId11" imgW="838200" imgH="206375" progId="Equation.3">
                    <p:embed/>
                    <p:pic>
                      <p:nvPicPr>
                        <p:cNvPr id="0" name="图片 3199"/>
                        <p:cNvPicPr/>
                        <p:nvPr/>
                      </p:nvPicPr>
                      <p:blipFill>
                        <a:blip r:embed="rId12"/>
                        <a:stretch>
                          <a:fillRect/>
                        </a:stretch>
                      </p:blipFill>
                      <p:spPr>
                        <a:xfrm>
                          <a:off x="4014" y="2478"/>
                          <a:ext cx="772" cy="272"/>
                        </a:xfrm>
                        <a:prstGeom prst="rect">
                          <a:avLst/>
                        </a:prstGeom>
                        <a:noFill/>
                        <a:ln w="38100">
                          <a:noFill/>
                          <a:miter/>
                        </a:ln>
                      </p:spPr>
                    </p:pic>
                  </p:oleObj>
                </mc:Fallback>
              </mc:AlternateContent>
            </a:graphicData>
          </a:graphic>
        </p:graphicFrame>
      </p:grpSp>
      <p:sp>
        <p:nvSpPr>
          <p:cNvPr id="10"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一阶微分算子</a:t>
            </a:r>
            <a:r>
              <a:rPr lang="en-US" altLang="zh-CN" dirty="0">
                <a:sym typeface="+mn-ea"/>
              </a:rPr>
              <a:t>—robert</a:t>
            </a:r>
            <a:r>
              <a:rPr lang="zh-CN" altLang="en-US" dirty="0">
                <a:sym typeface="+mn-ea"/>
              </a:rPr>
              <a:t>算子</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7" name="图片 322566" descr="0_0"/>
          <p:cNvPicPr>
            <a:picLocks noChangeAspect="1"/>
          </p:cNvPicPr>
          <p:nvPr/>
        </p:nvPicPr>
        <p:blipFill>
          <a:blip r:embed="rId3"/>
          <a:stretch>
            <a:fillRect/>
          </a:stretch>
        </p:blipFill>
        <p:spPr>
          <a:xfrm>
            <a:off x="2328563" y="2272356"/>
            <a:ext cx="1913472" cy="1699891"/>
          </a:xfrm>
          <a:prstGeom prst="rect">
            <a:avLst/>
          </a:prstGeom>
          <a:noFill/>
          <a:ln w="9525">
            <a:noFill/>
          </a:ln>
        </p:spPr>
      </p:pic>
      <p:pic>
        <p:nvPicPr>
          <p:cNvPr id="322568" name="图片 322567" descr="0_1"/>
          <p:cNvPicPr>
            <a:picLocks noChangeAspect="1"/>
          </p:cNvPicPr>
          <p:nvPr/>
        </p:nvPicPr>
        <p:blipFill>
          <a:blip r:embed="rId4"/>
          <a:stretch>
            <a:fillRect/>
          </a:stretch>
        </p:blipFill>
        <p:spPr>
          <a:xfrm>
            <a:off x="6197521" y="2272356"/>
            <a:ext cx="1929227" cy="1685886"/>
          </a:xfrm>
          <a:prstGeom prst="rect">
            <a:avLst/>
          </a:prstGeom>
          <a:noFill/>
          <a:ln w="9525">
            <a:noFill/>
          </a:ln>
        </p:spPr>
      </p:pic>
      <p:sp>
        <p:nvSpPr>
          <p:cNvPr id="322570" name="矩形 322569"/>
          <p:cNvSpPr/>
          <p:nvPr/>
        </p:nvSpPr>
        <p:spPr>
          <a:xfrm>
            <a:off x="2755900" y="4197794"/>
            <a:ext cx="5556329" cy="400110"/>
          </a:xfrm>
          <a:prstGeom prst="rect">
            <a:avLst/>
          </a:prstGeom>
          <a:noFill/>
          <a:ln w="9525">
            <a:noFill/>
          </a:ln>
        </p:spPr>
        <p:txBody>
          <a:bodyPr wrap="none" anchor="ctr">
            <a:spAutoFit/>
          </a:bodyPr>
          <a:lstStyle/>
          <a:p>
            <a:pPr lvl="0" indent="0"/>
            <a:r>
              <a:rPr lang="zh-CN" altLang="en-US" sz="2000" b="1" dirty="0">
                <a:latin typeface="Times New Roman" panose="02020603050405020304" charset="0"/>
                <a:ea typeface="黑体" panose="02010609060101010101" pitchFamily="2" charset="-122"/>
              </a:rPr>
              <a:t>(</a:t>
            </a:r>
            <a:r>
              <a:rPr lang="en-US" altLang="zh-CN" sz="2000" b="1">
                <a:latin typeface="Times New Roman" panose="02020603050405020304" charset="0"/>
                <a:ea typeface="黑体" panose="02010609060101010101" pitchFamily="2" charset="-122"/>
              </a:rPr>
              <a:t>a</a:t>
            </a:r>
            <a:r>
              <a:rPr lang="zh-CN" altLang="en-US" sz="2000" b="1" dirty="0">
                <a:latin typeface="Times New Roman" panose="02020603050405020304" charset="0"/>
                <a:ea typeface="黑体" panose="02010609060101010101" pitchFamily="2" charset="-122"/>
              </a:rPr>
              <a:t>)原</a:t>
            </a:r>
            <a:r>
              <a:rPr lang="zh-CN" altLang="en-US" sz="2000" b="1">
                <a:latin typeface="Times New Roman" panose="02020603050405020304" charset="0"/>
                <a:ea typeface="黑体" panose="02010609060101010101" pitchFamily="2" charset="-122"/>
              </a:rPr>
              <a:t>图像                         </a:t>
            </a:r>
            <a:r>
              <a:rPr lang="zh-CN" altLang="en-US" sz="2000" b="1" smtClean="0">
                <a:latin typeface="Times New Roman" panose="02020603050405020304" charset="0"/>
                <a:ea typeface="黑体" panose="02010609060101010101" pitchFamily="2" charset="-122"/>
              </a:rPr>
              <a:t>         </a:t>
            </a:r>
            <a:r>
              <a:rPr lang="zh-CN" altLang="en-US" sz="2000" b="1" dirty="0">
                <a:latin typeface="Times New Roman" panose="02020603050405020304" charset="0"/>
                <a:ea typeface="黑体" panose="02010609060101010101" pitchFamily="2" charset="-122"/>
              </a:rPr>
              <a:t>(</a:t>
            </a:r>
            <a:r>
              <a:rPr lang="en-US" altLang="zh-CN" sz="2000" b="1">
                <a:latin typeface="Times New Roman" panose="02020603050405020304" charset="0"/>
                <a:ea typeface="黑体" panose="02010609060101010101" pitchFamily="2" charset="-122"/>
              </a:rPr>
              <a:t>b</a:t>
            </a:r>
            <a:r>
              <a:rPr lang="zh-CN" altLang="en-US" sz="2000" b="1" dirty="0">
                <a:latin typeface="Times New Roman" panose="02020603050405020304" charset="0"/>
                <a:ea typeface="黑体" panose="02010609060101010101" pitchFamily="2" charset="-122"/>
              </a:rPr>
              <a:t>)罗伯特梯度锐化</a:t>
            </a:r>
            <a:endParaRPr lang="en-US" altLang="zh-CN">
              <a:latin typeface="Times New Roman" panose="02020603050405020304" charset="0"/>
              <a:ea typeface="宋体" panose="02010600030101010101" pitchFamily="2" charset="-122"/>
            </a:endParaRPr>
          </a:p>
        </p:txBody>
      </p:sp>
      <p:graphicFrame>
        <p:nvGraphicFramePr>
          <p:cNvPr id="104453" name="对象 322570"/>
          <p:cNvGraphicFramePr/>
          <p:nvPr>
            <p:extLst>
              <p:ext uri="{D42A27DB-BD31-4B8C-83A1-F6EECF244321}">
                <p14:modId xmlns:p14="http://schemas.microsoft.com/office/powerpoint/2010/main" val="1873213425"/>
              </p:ext>
            </p:extLst>
          </p:nvPr>
        </p:nvGraphicFramePr>
        <p:xfrm>
          <a:off x="1533564" y="4855264"/>
          <a:ext cx="8001000" cy="609600"/>
        </p:xfrm>
        <a:graphic>
          <a:graphicData uri="http://schemas.openxmlformats.org/presentationml/2006/ole">
            <mc:AlternateContent xmlns:mc="http://schemas.openxmlformats.org/markup-compatibility/2006">
              <mc:Choice xmlns:v="urn:schemas-microsoft-com:vml" Requires="v">
                <p:oleObj spid="_x0000_s32943" r:id="rId5" imgW="3362325" imgH="254000" progId="Equation.3">
                  <p:embed/>
                </p:oleObj>
              </mc:Choice>
              <mc:Fallback>
                <p:oleObj r:id="rId5" imgW="3362325" imgH="254000" progId="Equation.3">
                  <p:embed/>
                  <p:pic>
                    <p:nvPicPr>
                      <p:cNvPr id="0" name="图片 3200"/>
                      <p:cNvPicPr/>
                      <p:nvPr/>
                    </p:nvPicPr>
                    <p:blipFill>
                      <a:blip r:embed="rId6"/>
                      <a:stretch>
                        <a:fillRect/>
                      </a:stretch>
                    </p:blipFill>
                    <p:spPr>
                      <a:xfrm>
                        <a:off x="1533564" y="4855264"/>
                        <a:ext cx="8001000" cy="609600"/>
                      </a:xfrm>
                      <a:prstGeom prst="rect">
                        <a:avLst/>
                      </a:prstGeom>
                      <a:noFill/>
                      <a:ln w="38100">
                        <a:noFill/>
                        <a:miter/>
                      </a:ln>
                    </p:spPr>
                  </p:pic>
                </p:oleObj>
              </mc:Fallback>
            </mc:AlternateContent>
          </a:graphicData>
        </a:graphic>
      </p:graphicFrame>
      <p:sp>
        <p:nvSpPr>
          <p:cNvPr id="10"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8" name="文本框 7"/>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一阶微分算子</a:t>
            </a:r>
            <a:r>
              <a:rPr lang="en-US" altLang="zh-CN" dirty="0">
                <a:sym typeface="+mn-ea"/>
              </a:rPr>
              <a:t>—robert</a:t>
            </a:r>
            <a:r>
              <a:rPr lang="zh-CN" altLang="en-US" dirty="0">
                <a:sym typeface="+mn-ea"/>
              </a:rPr>
              <a:t>算子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2567"/>
                                        </p:tgtEl>
                                        <p:attrNameLst>
                                          <p:attrName>style.visibility</p:attrName>
                                        </p:attrNameLst>
                                      </p:cBhvr>
                                      <p:to>
                                        <p:strVal val="visible"/>
                                      </p:to>
                                    </p:set>
                                    <p:animEffect transition="in" filter="box(in)">
                                      <p:cBhvr>
                                        <p:cTn id="7" dur="500"/>
                                        <p:tgtEl>
                                          <p:spTgt spid="322567"/>
                                        </p:tgtEl>
                                      </p:cBhvr>
                                    </p:animEffect>
                                  </p:childTnLst>
                                </p:cTn>
                              </p:par>
                              <p:par>
                                <p:cTn id="8" presetID="4" presetClass="entr" presetSubtype="16" fill="hold" nodeType="withEffect">
                                  <p:stCondLst>
                                    <p:cond delay="0"/>
                                  </p:stCondLst>
                                  <p:childTnLst>
                                    <p:set>
                                      <p:cBhvr>
                                        <p:cTn id="9" dur="1" fill="hold">
                                          <p:stCondLst>
                                            <p:cond delay="0"/>
                                          </p:stCondLst>
                                        </p:cTn>
                                        <p:tgtEl>
                                          <p:spTgt spid="322568"/>
                                        </p:tgtEl>
                                        <p:attrNameLst>
                                          <p:attrName>style.visibility</p:attrName>
                                        </p:attrNameLst>
                                      </p:cBhvr>
                                      <p:to>
                                        <p:strVal val="visible"/>
                                      </p:to>
                                    </p:set>
                                    <p:animEffect transition="in" filter="box(in)">
                                      <p:cBhvr>
                                        <p:cTn id="10" dur="500"/>
                                        <p:tgtEl>
                                          <p:spTgt spid="32256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22570"/>
                                        </p:tgtEl>
                                        <p:attrNameLst>
                                          <p:attrName>style.visibility</p:attrName>
                                        </p:attrNameLst>
                                      </p:cBhvr>
                                      <p:to>
                                        <p:strVal val="visible"/>
                                      </p:to>
                                    </p:set>
                                    <p:animEffect transition="in" filter="box(in)">
                                      <p:cBhvr>
                                        <p:cTn id="13" dur="500"/>
                                        <p:tgtEl>
                                          <p:spTgt spid="322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7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文本框 2"/>
          <p:cNvSpPr txBox="1"/>
          <p:nvPr/>
        </p:nvSpPr>
        <p:spPr>
          <a:xfrm>
            <a:off x="850900" y="2134870"/>
            <a:ext cx="9558655" cy="3970318"/>
          </a:xfrm>
          <a:prstGeom prst="rect">
            <a:avLst/>
          </a:prstGeom>
          <a:noFill/>
          <a:ln w="9525">
            <a:noFill/>
          </a:ln>
        </p:spPr>
        <p:txBody>
          <a:bodyPr wrap="square" anchor="t">
            <a:spAutoFit/>
          </a:bodyPr>
          <a:lstStyle/>
          <a:p>
            <a:pPr lvl="0" indent="0">
              <a:lnSpc>
                <a:spcPct val="150000"/>
              </a:lnSpc>
            </a:pPr>
            <a:r>
              <a:rPr lang="zh-CN" altLang="en-US" sz="2800" b="1">
                <a:solidFill>
                  <a:schemeClr val="tx1"/>
                </a:solidFill>
                <a:latin typeface="Times New Roman" panose="02020603050405020304" charset="0"/>
              </a:rPr>
              <a:t>Sobel</a:t>
            </a:r>
            <a:r>
              <a:rPr lang="zh-CN" altLang="en-US" sz="2800" b="1" smtClean="0">
                <a:solidFill>
                  <a:schemeClr val="tx1"/>
                </a:solidFill>
                <a:latin typeface="Times New Roman" panose="02020603050405020304" charset="0"/>
              </a:rPr>
              <a:t>算子</a:t>
            </a:r>
            <a:r>
              <a:rPr lang="zh-CN" altLang="en-US" sz="2800">
                <a:latin typeface="Times New Roman" panose="02020603050405020304" charset="0"/>
              </a:rPr>
              <a:t>本质是基于图像空间域卷积，背后的思想是图像一阶导数算子的理论</a:t>
            </a:r>
            <a:r>
              <a:rPr lang="zh-CN" altLang="en-US" sz="2800" smtClean="0">
                <a:latin typeface="Times New Roman" panose="02020603050405020304" charset="0"/>
              </a:rPr>
              <a:t>支持，</a:t>
            </a:r>
            <a:r>
              <a:rPr lang="zh-CN" altLang="en-US" sz="2800" smtClean="0">
                <a:solidFill>
                  <a:schemeClr val="tx1"/>
                </a:solidFill>
                <a:latin typeface="Times New Roman" panose="02020603050405020304" charset="0"/>
              </a:rPr>
              <a:t>根据</a:t>
            </a:r>
            <a:r>
              <a:rPr lang="zh-CN" altLang="en-US" sz="2800" dirty="0">
                <a:solidFill>
                  <a:schemeClr val="tx1"/>
                </a:solidFill>
                <a:latin typeface="Times New Roman" panose="02020603050405020304" charset="0"/>
              </a:rPr>
              <a:t>像素点</a:t>
            </a:r>
            <a:r>
              <a:rPr lang="zh-CN" altLang="en-US" sz="2800" u="sng" dirty="0">
                <a:solidFill>
                  <a:schemeClr val="tx1"/>
                </a:solidFill>
                <a:latin typeface="Times New Roman" panose="02020603050405020304" charset="0"/>
              </a:rPr>
              <a:t>上下</a:t>
            </a:r>
            <a:r>
              <a:rPr lang="zh-CN" altLang="en-US" sz="2800" dirty="0">
                <a:solidFill>
                  <a:schemeClr val="tx1"/>
                </a:solidFill>
                <a:latin typeface="Times New Roman" panose="02020603050405020304" charset="0"/>
              </a:rPr>
              <a:t>、</a:t>
            </a:r>
            <a:r>
              <a:rPr lang="zh-CN" altLang="en-US" sz="2800" u="sng" dirty="0">
                <a:solidFill>
                  <a:schemeClr val="tx1"/>
                </a:solidFill>
                <a:latin typeface="Times New Roman" panose="02020603050405020304" charset="0"/>
              </a:rPr>
              <a:t>左右</a:t>
            </a:r>
            <a:r>
              <a:rPr lang="zh-CN" altLang="en-US" sz="2800" dirty="0">
                <a:solidFill>
                  <a:schemeClr val="tx1"/>
                </a:solidFill>
                <a:latin typeface="Times New Roman" panose="02020603050405020304" charset="0"/>
              </a:rPr>
              <a:t>邻点灰度加权差，在边缘处</a:t>
            </a:r>
            <a:r>
              <a:rPr lang="zh-CN" altLang="en-US" sz="2800">
                <a:solidFill>
                  <a:schemeClr val="tx1"/>
                </a:solidFill>
                <a:latin typeface="Times New Roman" panose="02020603050405020304" charset="0"/>
              </a:rPr>
              <a:t>达到</a:t>
            </a:r>
            <a:r>
              <a:rPr lang="zh-CN" altLang="en-US" sz="2800" smtClean="0">
                <a:solidFill>
                  <a:schemeClr val="tx1"/>
                </a:solidFill>
                <a:latin typeface="Times New Roman" panose="02020603050405020304" charset="0"/>
              </a:rPr>
              <a:t>极值的检测</a:t>
            </a:r>
            <a:r>
              <a:rPr lang="zh-CN" altLang="en-US" sz="2800" dirty="0">
                <a:solidFill>
                  <a:schemeClr val="tx1"/>
                </a:solidFill>
                <a:latin typeface="Times New Roman" panose="02020603050405020304" charset="0"/>
              </a:rPr>
              <a:t>边缘</a:t>
            </a:r>
            <a:r>
              <a:rPr lang="zh-CN" altLang="en-US" sz="2800" dirty="0" smtClean="0">
                <a:solidFill>
                  <a:schemeClr val="tx1"/>
                </a:solidFill>
                <a:latin typeface="Times New Roman" panose="02020603050405020304" charset="0"/>
              </a:rPr>
              <a:t>。</a:t>
            </a:r>
            <a:endParaRPr lang="en-US" altLang="zh-CN" sz="2800" dirty="0" smtClean="0">
              <a:solidFill>
                <a:schemeClr val="tx1"/>
              </a:solidFill>
              <a:latin typeface="Times New Roman" panose="02020603050405020304" charset="0"/>
            </a:endParaRPr>
          </a:p>
          <a:p>
            <a:pPr lvl="0" indent="0">
              <a:lnSpc>
                <a:spcPct val="150000"/>
              </a:lnSpc>
            </a:pPr>
            <a:r>
              <a:rPr lang="zh-CN" altLang="en-US" sz="2800" b="1" dirty="0" smtClean="0">
                <a:solidFill>
                  <a:schemeClr val="tx1"/>
                </a:solidFill>
                <a:latin typeface="Times New Roman" panose="02020603050405020304" charset="0"/>
              </a:rPr>
              <a:t>S</a:t>
            </a:r>
            <a:r>
              <a:rPr lang="zh-CN" altLang="en-US" sz="2800" b="1" dirty="0">
                <a:solidFill>
                  <a:schemeClr val="tx1"/>
                </a:solidFill>
                <a:latin typeface="Times New Roman" panose="02020603050405020304" charset="0"/>
              </a:rPr>
              <a:t>obel算子</a:t>
            </a:r>
            <a:r>
              <a:rPr lang="zh-CN" altLang="en-US" sz="2800" dirty="0">
                <a:solidFill>
                  <a:schemeClr val="tx1"/>
                </a:solidFill>
                <a:latin typeface="Times New Roman" panose="02020603050405020304" charset="0"/>
              </a:rPr>
              <a:t>对噪声具有平滑作用，提供较为精确的边缘方向信息，边缘定位精度不够高。当对精度要求不是很高时，是一种较为常用的边缘检测方法。</a:t>
            </a:r>
          </a:p>
        </p:txBody>
      </p:sp>
      <p:sp>
        <p:nvSpPr>
          <p:cNvPr id="10"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一阶微分算子</a:t>
            </a:r>
            <a:r>
              <a:rPr lang="en-US" altLang="zh-CN" dirty="0">
                <a:sym typeface="+mn-ea"/>
              </a:rPr>
              <a:t>—sobel</a:t>
            </a:r>
            <a:r>
              <a:rPr lang="zh-CN" altLang="en-US" dirty="0">
                <a:sym typeface="+mn-ea"/>
              </a:rPr>
              <a:t>算子</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34" name="文本框 3"/>
          <p:cNvSpPr txBox="1"/>
          <p:nvPr/>
        </p:nvSpPr>
        <p:spPr>
          <a:xfrm>
            <a:off x="569881" y="4967309"/>
            <a:ext cx="9923780" cy="1477328"/>
          </a:xfrm>
          <a:prstGeom prst="rect">
            <a:avLst/>
          </a:prstGeom>
          <a:noFill/>
          <a:ln w="9525">
            <a:noFill/>
          </a:ln>
        </p:spPr>
        <p:txBody>
          <a:bodyPr wrap="square" anchor="t">
            <a:spAutoFit/>
          </a:bodyPr>
          <a:lstStyle/>
          <a:p>
            <a:pPr lvl="0" indent="0">
              <a:lnSpc>
                <a:spcPct val="125000"/>
              </a:lnSpc>
            </a:pPr>
            <a:r>
              <a:rPr lang="zh-CN" altLang="en-US" sz="2400" b="1" i="1" dirty="0">
                <a:latin typeface="Times New Roman" panose="02020603050405020304" charset="0"/>
                <a:ea typeface="宋体" panose="02010600030101010101" pitchFamily="2" charset="-122"/>
              </a:rPr>
              <a:t>Gx </a:t>
            </a:r>
            <a:r>
              <a:rPr lang="zh-CN" altLang="en-US" sz="2400" b="1" dirty="0">
                <a:latin typeface="Times New Roman" panose="02020603050405020304" charset="0"/>
                <a:ea typeface="宋体" panose="02010600030101010101" pitchFamily="2" charset="-122"/>
              </a:rPr>
              <a:t>=</a:t>
            </a:r>
            <a:r>
              <a:rPr lang="zh-CN" altLang="en-US" sz="2400" dirty="0">
                <a:latin typeface="Times New Roman" panose="02020603050405020304" charset="0"/>
                <a:ea typeface="宋体" panose="02010600030101010101" pitchFamily="2" charset="-122"/>
              </a:rPr>
              <a:t> -</a:t>
            </a:r>
            <a:r>
              <a:rPr lang="en-US" altLang="zh-CN" sz="2400" b="1" dirty="0">
                <a:latin typeface="Times New Roman" panose="02020603050405020304" charset="0"/>
                <a:ea typeface="宋体" panose="02010600030101010101" pitchFamily="2" charset="-122"/>
              </a:rPr>
              <a:t>1</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f </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-1)+0*</a:t>
            </a:r>
            <a:r>
              <a:rPr lang="zh-CN" altLang="en-US" sz="2400" b="1" i="1" dirty="0">
                <a:latin typeface="Times New Roman" panose="02020603050405020304" charset="0"/>
                <a:ea typeface="宋体" panose="02010600030101010101" pitchFamily="2" charset="-122"/>
              </a:rPr>
              <a:t>f </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-1)+1*</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 -2*</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- 1,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)+0*</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)+2*</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 - </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+1)+0*</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+1)+1*f(</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a:t>
            </a:r>
            <a:endParaRPr lang="zh-CN" altLang="en-US" sz="2000" b="1" dirty="0">
              <a:solidFill>
                <a:srgbClr val="FF0000"/>
              </a:solidFill>
              <a:latin typeface="Times New Roman" panose="02020603050405020304" charset="0"/>
              <a:ea typeface="宋体" panose="02010600030101010101" pitchFamily="2" charset="-122"/>
            </a:endParaRPr>
          </a:p>
          <a:p>
            <a:pPr lvl="0" indent="0">
              <a:lnSpc>
                <a:spcPct val="125000"/>
              </a:lnSpc>
            </a:pPr>
            <a:r>
              <a:rPr lang="zh-CN" altLang="en-US" sz="2400" dirty="0">
                <a:solidFill>
                  <a:srgbClr val="FF0000"/>
                </a:solidFill>
                <a:latin typeface="Times New Roman" panose="02020603050405020304" charset="0"/>
                <a:ea typeface="宋体" panose="02010600030101010101" pitchFamily="2" charset="-122"/>
              </a:rPr>
              <a:t>= </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-1)+2*</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 - [</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-1)+2*</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a:t>
            </a:r>
          </a:p>
        </p:txBody>
      </p:sp>
      <p:sp>
        <p:nvSpPr>
          <p:cNvPr id="35" name="文本框 34"/>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一阶微分算子</a:t>
            </a:r>
            <a:r>
              <a:rPr lang="en-US" altLang="zh-CN" dirty="0">
                <a:sym typeface="+mn-ea"/>
              </a:rPr>
              <a:t>—sobel</a:t>
            </a:r>
            <a:r>
              <a:rPr lang="zh-CN" altLang="en-US" dirty="0">
                <a:sym typeface="+mn-ea"/>
              </a:rPr>
              <a:t>算子</a:t>
            </a:r>
          </a:p>
        </p:txBody>
      </p:sp>
      <p:grpSp>
        <p:nvGrpSpPr>
          <p:cNvPr id="36" name="组合 44"/>
          <p:cNvGrpSpPr/>
          <p:nvPr/>
        </p:nvGrpSpPr>
        <p:grpSpPr>
          <a:xfrm>
            <a:off x="2222500" y="2333625"/>
            <a:ext cx="4642750" cy="2592000"/>
            <a:chOff x="3731" y="3287"/>
            <a:chExt cx="7127" cy="4245"/>
          </a:xfrm>
        </p:grpSpPr>
        <p:grpSp>
          <p:nvGrpSpPr>
            <p:cNvPr id="37" name="组合 27"/>
            <p:cNvGrpSpPr/>
            <p:nvPr/>
          </p:nvGrpSpPr>
          <p:grpSpPr>
            <a:xfrm>
              <a:off x="3731" y="3315"/>
              <a:ext cx="3081" cy="3054"/>
              <a:chOff x="1792" y="4985"/>
              <a:chExt cx="3081" cy="3054"/>
            </a:xfrm>
          </p:grpSpPr>
          <p:grpSp>
            <p:nvGrpSpPr>
              <p:cNvPr id="54" name="组合 18"/>
              <p:cNvGrpSpPr/>
              <p:nvPr/>
            </p:nvGrpSpPr>
            <p:grpSpPr>
              <a:xfrm>
                <a:off x="1799" y="4985"/>
                <a:ext cx="3074" cy="1020"/>
                <a:chOff x="1799" y="4985"/>
                <a:chExt cx="3074" cy="1020"/>
              </a:xfrm>
            </p:grpSpPr>
            <p:sp>
              <p:nvSpPr>
                <p:cNvPr id="63" name="矩形 62"/>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sp>
              <p:nvSpPr>
                <p:cNvPr id="64" name="矩形 63"/>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65" name="矩形 64"/>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grpSp>
          <p:grpSp>
            <p:nvGrpSpPr>
              <p:cNvPr id="55" name="组合 19"/>
              <p:cNvGrpSpPr/>
              <p:nvPr/>
            </p:nvGrpSpPr>
            <p:grpSpPr>
              <a:xfrm>
                <a:off x="1799" y="5999"/>
                <a:ext cx="3074" cy="1020"/>
                <a:chOff x="1799" y="4985"/>
                <a:chExt cx="3074" cy="1020"/>
              </a:xfrm>
            </p:grpSpPr>
            <p:sp>
              <p:nvSpPr>
                <p:cNvPr id="60" name="矩形 59"/>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-2</a:t>
                  </a:r>
                </a:p>
              </p:txBody>
            </p:sp>
            <p:sp>
              <p:nvSpPr>
                <p:cNvPr id="61" name="矩形 60"/>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62" name="矩形 61"/>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+2</a:t>
                  </a:r>
                </a:p>
              </p:txBody>
            </p:sp>
          </p:grpSp>
          <p:grpSp>
            <p:nvGrpSpPr>
              <p:cNvPr id="56" name="组合 23"/>
              <p:cNvGrpSpPr/>
              <p:nvPr/>
            </p:nvGrpSpPr>
            <p:grpSpPr>
              <a:xfrm>
                <a:off x="1792" y="7019"/>
                <a:ext cx="3074" cy="1020"/>
                <a:chOff x="1799" y="4985"/>
                <a:chExt cx="3074" cy="1020"/>
              </a:xfrm>
            </p:grpSpPr>
            <p:sp>
              <p:nvSpPr>
                <p:cNvPr id="57" name="矩形 56"/>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sp>
              <p:nvSpPr>
                <p:cNvPr id="58" name="矩形 57"/>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59" name="矩形 58"/>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grpSp>
        </p:grpSp>
        <p:grpSp>
          <p:nvGrpSpPr>
            <p:cNvPr id="38" name="组合 28"/>
            <p:cNvGrpSpPr/>
            <p:nvPr/>
          </p:nvGrpSpPr>
          <p:grpSpPr>
            <a:xfrm>
              <a:off x="7777" y="3287"/>
              <a:ext cx="3081" cy="3054"/>
              <a:chOff x="1792" y="4985"/>
              <a:chExt cx="3081" cy="3054"/>
            </a:xfrm>
          </p:grpSpPr>
          <p:grpSp>
            <p:nvGrpSpPr>
              <p:cNvPr id="42" name="组合 29"/>
              <p:cNvGrpSpPr/>
              <p:nvPr/>
            </p:nvGrpSpPr>
            <p:grpSpPr>
              <a:xfrm>
                <a:off x="1799" y="4985"/>
                <a:ext cx="3074" cy="1020"/>
                <a:chOff x="1799" y="4985"/>
                <a:chExt cx="3074" cy="1020"/>
              </a:xfrm>
            </p:grpSpPr>
            <p:sp>
              <p:nvSpPr>
                <p:cNvPr id="51" name="矩形 5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sp>
              <p:nvSpPr>
                <p:cNvPr id="52" name="矩形 5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-2</a:t>
                  </a:r>
                  <a:endParaRPr lang="en-US" altLang="zh-CN" sz="2400" b="1" strike="noStrike" noProof="1">
                    <a:solidFill>
                      <a:schemeClr val="tx1"/>
                    </a:solidFill>
                    <a:latin typeface="Times New Roman" panose="02020603050405020304" charset="0"/>
                  </a:endParaRPr>
                </a:p>
              </p:txBody>
            </p:sp>
            <p:sp>
              <p:nvSpPr>
                <p:cNvPr id="53" name="矩形 5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grpSp>
          <p:grpSp>
            <p:nvGrpSpPr>
              <p:cNvPr id="43" name="组合 33"/>
              <p:cNvGrpSpPr/>
              <p:nvPr/>
            </p:nvGrpSpPr>
            <p:grpSpPr>
              <a:xfrm>
                <a:off x="1799" y="5999"/>
                <a:ext cx="3074" cy="1020"/>
                <a:chOff x="1799" y="4985"/>
                <a:chExt cx="3074" cy="1020"/>
              </a:xfrm>
            </p:grpSpPr>
            <p:sp>
              <p:nvSpPr>
                <p:cNvPr id="48" name="矩形 47"/>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49" name="矩形 48"/>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50" name="矩形 49"/>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grpSp>
          <p:grpSp>
            <p:nvGrpSpPr>
              <p:cNvPr id="44" name="组合 37"/>
              <p:cNvGrpSpPr/>
              <p:nvPr/>
            </p:nvGrpSpPr>
            <p:grpSpPr>
              <a:xfrm>
                <a:off x="1792" y="7019"/>
                <a:ext cx="3074" cy="1020"/>
                <a:chOff x="1799" y="4985"/>
                <a:chExt cx="3074" cy="1020"/>
              </a:xfrm>
            </p:grpSpPr>
            <p:sp>
              <p:nvSpPr>
                <p:cNvPr id="45" name="矩形 44"/>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sp>
              <p:nvSpPr>
                <p:cNvPr id="46" name="矩形 45"/>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+2</a:t>
                  </a:r>
                  <a:endParaRPr lang="en-US" altLang="zh-CN" sz="2400" b="1" strike="noStrike" noProof="1">
                    <a:solidFill>
                      <a:schemeClr val="tx1"/>
                    </a:solidFill>
                    <a:latin typeface="Times New Roman" panose="02020603050405020304" charset="0"/>
                  </a:endParaRPr>
                </a:p>
              </p:txBody>
            </p:sp>
            <p:sp>
              <p:nvSpPr>
                <p:cNvPr id="47" name="矩形 46"/>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grpSp>
        </p:grpSp>
        <p:grpSp>
          <p:nvGrpSpPr>
            <p:cNvPr id="39" name="组合 43"/>
            <p:cNvGrpSpPr/>
            <p:nvPr/>
          </p:nvGrpSpPr>
          <p:grpSpPr>
            <a:xfrm>
              <a:off x="4674" y="6733"/>
              <a:ext cx="5288" cy="799"/>
              <a:chOff x="4674" y="6733"/>
              <a:chExt cx="5288" cy="799"/>
            </a:xfrm>
          </p:grpSpPr>
          <p:sp>
            <p:nvSpPr>
              <p:cNvPr id="40" name="文本框 41"/>
              <p:cNvSpPr txBox="1"/>
              <p:nvPr/>
            </p:nvSpPr>
            <p:spPr>
              <a:xfrm>
                <a:off x="4674" y="6776"/>
                <a:ext cx="1165" cy="756"/>
              </a:xfrm>
              <a:prstGeom prst="rect">
                <a:avLst/>
              </a:prstGeom>
              <a:noFill/>
              <a:ln w="9525">
                <a:noFill/>
              </a:ln>
            </p:spPr>
            <p:txBody>
              <a:bodyPr wrap="square" anchor="t">
                <a:spAutoFit/>
              </a:bodyPr>
              <a:lstStyle/>
              <a:p>
                <a:pPr lvl="0" indent="0"/>
                <a:r>
                  <a:rPr lang="en-US" altLang="zh-CN" sz="2400" b="1" i="1">
                    <a:latin typeface="Times New Roman" panose="02020603050405020304" charset="0"/>
                    <a:ea typeface="宋体" panose="02010600030101010101" pitchFamily="2" charset="-122"/>
                  </a:rPr>
                  <a:t>Gx</a:t>
                </a:r>
              </a:p>
            </p:txBody>
          </p:sp>
          <p:sp>
            <p:nvSpPr>
              <p:cNvPr id="41" name="文本框 42"/>
              <p:cNvSpPr txBox="1"/>
              <p:nvPr/>
            </p:nvSpPr>
            <p:spPr>
              <a:xfrm>
                <a:off x="8797" y="6733"/>
                <a:ext cx="1165" cy="756"/>
              </a:xfrm>
              <a:prstGeom prst="rect">
                <a:avLst/>
              </a:prstGeom>
              <a:noFill/>
              <a:ln w="9525">
                <a:noFill/>
              </a:ln>
            </p:spPr>
            <p:txBody>
              <a:bodyPr wrap="square" anchor="t">
                <a:spAutoFit/>
              </a:bodyPr>
              <a:lstStyle/>
              <a:p>
                <a:pPr lvl="0" indent="0"/>
                <a:r>
                  <a:rPr lang="en-US" altLang="zh-CN" sz="2400" b="1" i="1">
                    <a:latin typeface="Times New Roman" panose="02020603050405020304" charset="0"/>
                    <a:ea typeface="宋体" panose="02010600030101010101" pitchFamily="2" charset="-122"/>
                  </a:rPr>
                  <a:t>Gy</a:t>
                </a:r>
              </a:p>
            </p:txBody>
          </p:sp>
        </p:gr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文本框 3"/>
          <p:cNvSpPr txBox="1"/>
          <p:nvPr/>
        </p:nvSpPr>
        <p:spPr>
          <a:xfrm>
            <a:off x="622300" y="5000625"/>
            <a:ext cx="10071100" cy="1477328"/>
          </a:xfrm>
          <a:prstGeom prst="rect">
            <a:avLst/>
          </a:prstGeom>
          <a:noFill/>
          <a:ln w="9525">
            <a:noFill/>
          </a:ln>
        </p:spPr>
        <p:txBody>
          <a:bodyPr wrap="square" anchor="t">
            <a:spAutoFit/>
          </a:bodyPr>
          <a:lstStyle/>
          <a:p>
            <a:pPr lvl="0" indent="0">
              <a:lnSpc>
                <a:spcPct val="125000"/>
              </a:lnSpc>
            </a:pPr>
            <a:r>
              <a:rPr lang="zh-CN" altLang="en-US" sz="2400" b="1" i="1" dirty="0">
                <a:latin typeface="Times New Roman" panose="02020603050405020304" charset="0"/>
                <a:ea typeface="宋体" panose="02010600030101010101" pitchFamily="2" charset="-122"/>
              </a:rPr>
              <a:t>Gy</a:t>
            </a:r>
            <a:r>
              <a:rPr lang="zh-CN" altLang="en-US" sz="2400" b="1" dirty="0">
                <a:latin typeface="Times New Roman" panose="02020603050405020304" charset="0"/>
                <a:ea typeface="宋体" panose="02010600030101010101" pitchFamily="2" charset="-122"/>
              </a:rPr>
              <a:t> =1*</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 </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 + </a:t>
            </a:r>
            <a:r>
              <a:rPr lang="zh-CN" altLang="en-US" sz="2400" b="1" i="1" dirty="0">
                <a:latin typeface="Times New Roman" panose="02020603050405020304" charset="0"/>
                <a:ea typeface="宋体" panose="02010600030101010101" pitchFamily="2" charset="-122"/>
              </a:rPr>
              <a:t>2</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-1)+ 1*</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-1)+0*</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 0*</a:t>
            </a:r>
            <a:r>
              <a:rPr lang="zh-CN" altLang="en-US" sz="2400" b="1" i="1" dirty="0">
                <a:latin typeface="Times New Roman" panose="02020603050405020304" charset="0"/>
                <a:ea typeface="宋体" panose="02010600030101010101" pitchFamily="2" charset="-122"/>
              </a:rPr>
              <a:t>f(x</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 </a:t>
            </a:r>
            <a:r>
              <a:rPr lang="zh-CN" altLang="en-US" sz="2400" b="1" dirty="0" smtClean="0">
                <a:latin typeface="Times New Roman" panose="02020603050405020304" charset="0"/>
                <a:ea typeface="宋体" panose="02010600030101010101" pitchFamily="2" charset="-122"/>
              </a:rPr>
              <a:t>+0</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 + (-2)*</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1)+(-1)*</a:t>
            </a:r>
            <a:r>
              <a:rPr lang="zh-CN" altLang="en-US" sz="2400" b="1" i="1" dirty="0">
                <a:latin typeface="Times New Roman" panose="02020603050405020304" charset="0"/>
                <a:ea typeface="宋体" panose="02010600030101010101" pitchFamily="2" charset="-122"/>
              </a:rPr>
              <a:t>f</a:t>
            </a:r>
            <a:r>
              <a:rPr lang="zh-CN" altLang="en-US" sz="2400" b="1" dirty="0">
                <a:latin typeface="Times New Roman" panose="02020603050405020304" charset="0"/>
                <a:ea typeface="宋体" panose="02010600030101010101" pitchFamily="2" charset="-122"/>
              </a:rPr>
              <a:t>(</a:t>
            </a:r>
            <a:r>
              <a:rPr lang="zh-CN" altLang="en-US" sz="2400" b="1" i="1" dirty="0">
                <a:latin typeface="Times New Roman" panose="02020603050405020304" charset="0"/>
                <a:ea typeface="宋体" panose="02010600030101010101" pitchFamily="2" charset="-122"/>
              </a:rPr>
              <a:t>x</a:t>
            </a:r>
            <a:r>
              <a:rPr lang="zh-CN" altLang="en-US" sz="2400" b="1" dirty="0">
                <a:latin typeface="Times New Roman" panose="02020603050405020304" charset="0"/>
                <a:ea typeface="宋体" panose="02010600030101010101" pitchFamily="2" charset="-122"/>
              </a:rPr>
              <a:t>+1, </a:t>
            </a:r>
            <a:r>
              <a:rPr lang="zh-CN" altLang="en-US" sz="2400" b="1" i="1" dirty="0">
                <a:latin typeface="Times New Roman" panose="02020603050405020304" charset="0"/>
                <a:ea typeface="宋体" panose="02010600030101010101" pitchFamily="2" charset="-122"/>
              </a:rPr>
              <a:t>y</a:t>
            </a:r>
            <a:r>
              <a:rPr lang="zh-CN" altLang="en-US" sz="2400" b="1" dirty="0">
                <a:latin typeface="Times New Roman" panose="02020603050405020304" charset="0"/>
                <a:ea typeface="宋体" panose="02010600030101010101" pitchFamily="2" charset="-122"/>
              </a:rPr>
              <a:t>+1)</a:t>
            </a:r>
          </a:p>
          <a:p>
            <a:pPr lvl="0" indent="0">
              <a:lnSpc>
                <a:spcPct val="125000"/>
              </a:lnSpc>
            </a:pPr>
            <a:r>
              <a:rPr lang="zh-CN" altLang="en-US" sz="2400" b="1" dirty="0">
                <a:latin typeface="Times New Roman" panose="02020603050405020304" charset="0"/>
                <a:ea typeface="宋体" panose="02010600030101010101" pitchFamily="2" charset="-122"/>
              </a:rPr>
              <a:t>=</a:t>
            </a:r>
            <a:r>
              <a:rPr lang="zh-CN" altLang="en-US" sz="2400" b="1" dirty="0">
                <a:solidFill>
                  <a:srgbClr val="FF0000"/>
                </a:solidFill>
                <a:latin typeface="Times New Roman" panose="02020603050405020304" charset="0"/>
                <a:ea typeface="宋体" panose="02010600030101010101" pitchFamily="2" charset="-122"/>
              </a:rPr>
              <a:t> [</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 + </a:t>
            </a:r>
            <a:r>
              <a:rPr lang="zh-CN" altLang="en-US" sz="2400" b="1" i="1" dirty="0">
                <a:solidFill>
                  <a:srgbClr val="FF0000"/>
                </a:solidFill>
                <a:latin typeface="Times New Roman" panose="02020603050405020304" charset="0"/>
                <a:ea typeface="宋体" panose="02010600030101010101" pitchFamily="2" charset="-122"/>
              </a:rPr>
              <a:t>2f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 + </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 - [</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 </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 +2*</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f</a:t>
            </a:r>
            <a:r>
              <a:rPr lang="zh-CN" altLang="en-US" sz="2400" b="1" dirty="0">
                <a:solidFill>
                  <a:srgbClr val="FF0000"/>
                </a:solidFill>
                <a:latin typeface="Times New Roman" panose="02020603050405020304" charset="0"/>
                <a:ea typeface="宋体" panose="02010600030101010101" pitchFamily="2" charset="-122"/>
              </a:rPr>
              <a:t>(</a:t>
            </a:r>
            <a:r>
              <a:rPr lang="zh-CN" altLang="en-US" sz="2400" b="1" i="1" dirty="0">
                <a:solidFill>
                  <a:srgbClr val="FF0000"/>
                </a:solidFill>
                <a:latin typeface="Times New Roman" panose="02020603050405020304" charset="0"/>
                <a:ea typeface="宋体" panose="02010600030101010101" pitchFamily="2" charset="-122"/>
              </a:rPr>
              <a:t>x</a:t>
            </a:r>
            <a:r>
              <a:rPr lang="zh-CN" altLang="en-US" sz="2400" b="1" dirty="0">
                <a:solidFill>
                  <a:srgbClr val="FF0000"/>
                </a:solidFill>
                <a:latin typeface="Times New Roman" panose="02020603050405020304" charset="0"/>
                <a:ea typeface="宋体" panose="02010600030101010101" pitchFamily="2" charset="-122"/>
              </a:rPr>
              <a:t>+1,</a:t>
            </a:r>
            <a:r>
              <a:rPr lang="zh-CN" altLang="en-US" sz="2400" b="1" i="1" dirty="0">
                <a:solidFill>
                  <a:srgbClr val="FF0000"/>
                </a:solidFill>
                <a:latin typeface="Times New Roman" panose="02020603050405020304" charset="0"/>
                <a:ea typeface="宋体" panose="02010600030101010101" pitchFamily="2" charset="-122"/>
              </a:rPr>
              <a:t>y</a:t>
            </a:r>
            <a:r>
              <a:rPr lang="zh-CN" altLang="en-US" sz="2400" b="1" dirty="0">
                <a:solidFill>
                  <a:srgbClr val="FF0000"/>
                </a:solidFill>
                <a:latin typeface="Times New Roman" panose="02020603050405020304" charset="0"/>
                <a:ea typeface="宋体" panose="02010600030101010101" pitchFamily="2" charset="-122"/>
              </a:rPr>
              <a:t>+1)]</a:t>
            </a:r>
          </a:p>
        </p:txBody>
      </p:sp>
      <p:sp>
        <p:nvSpPr>
          <p:cNvPr id="8"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grpSp>
        <p:nvGrpSpPr>
          <p:cNvPr id="42" name="组合 44"/>
          <p:cNvGrpSpPr/>
          <p:nvPr/>
        </p:nvGrpSpPr>
        <p:grpSpPr>
          <a:xfrm>
            <a:off x="2222500" y="2333625"/>
            <a:ext cx="4642750" cy="2592000"/>
            <a:chOff x="3731" y="3287"/>
            <a:chExt cx="7127" cy="4245"/>
          </a:xfrm>
        </p:grpSpPr>
        <p:grpSp>
          <p:nvGrpSpPr>
            <p:cNvPr id="43" name="组合 27"/>
            <p:cNvGrpSpPr/>
            <p:nvPr/>
          </p:nvGrpSpPr>
          <p:grpSpPr>
            <a:xfrm>
              <a:off x="3731" y="3315"/>
              <a:ext cx="3081" cy="3054"/>
              <a:chOff x="1792" y="4985"/>
              <a:chExt cx="3081" cy="3054"/>
            </a:xfrm>
          </p:grpSpPr>
          <p:grpSp>
            <p:nvGrpSpPr>
              <p:cNvPr id="60" name="组合 18"/>
              <p:cNvGrpSpPr/>
              <p:nvPr/>
            </p:nvGrpSpPr>
            <p:grpSpPr>
              <a:xfrm>
                <a:off x="1799" y="4985"/>
                <a:ext cx="3074" cy="1020"/>
                <a:chOff x="1799" y="4985"/>
                <a:chExt cx="3074" cy="1020"/>
              </a:xfrm>
            </p:grpSpPr>
            <p:sp>
              <p:nvSpPr>
                <p:cNvPr id="69" name="矩形 68"/>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sp>
              <p:nvSpPr>
                <p:cNvPr id="70" name="矩形 69"/>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71" name="矩形 70"/>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grpSp>
          <p:grpSp>
            <p:nvGrpSpPr>
              <p:cNvPr id="61" name="组合 19"/>
              <p:cNvGrpSpPr/>
              <p:nvPr/>
            </p:nvGrpSpPr>
            <p:grpSpPr>
              <a:xfrm>
                <a:off x="1799" y="5999"/>
                <a:ext cx="3074" cy="1020"/>
                <a:chOff x="1799" y="4985"/>
                <a:chExt cx="3074" cy="1020"/>
              </a:xfrm>
            </p:grpSpPr>
            <p:sp>
              <p:nvSpPr>
                <p:cNvPr id="66" name="矩形 65"/>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-2</a:t>
                  </a:r>
                </a:p>
              </p:txBody>
            </p:sp>
            <p:sp>
              <p:nvSpPr>
                <p:cNvPr id="67" name="矩形 66"/>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68" name="矩形 67"/>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+2</a:t>
                  </a:r>
                </a:p>
              </p:txBody>
            </p:sp>
          </p:grpSp>
          <p:grpSp>
            <p:nvGrpSpPr>
              <p:cNvPr id="62" name="组合 23"/>
              <p:cNvGrpSpPr/>
              <p:nvPr/>
            </p:nvGrpSpPr>
            <p:grpSpPr>
              <a:xfrm>
                <a:off x="1792" y="7019"/>
                <a:ext cx="3074" cy="1020"/>
                <a:chOff x="1799" y="4985"/>
                <a:chExt cx="3074" cy="1020"/>
              </a:xfrm>
            </p:grpSpPr>
            <p:sp>
              <p:nvSpPr>
                <p:cNvPr id="63" name="矩形 62"/>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sp>
              <p:nvSpPr>
                <p:cNvPr id="64" name="矩形 63"/>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65" name="矩形 64"/>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grpSp>
        </p:grpSp>
        <p:grpSp>
          <p:nvGrpSpPr>
            <p:cNvPr id="44" name="组合 28"/>
            <p:cNvGrpSpPr/>
            <p:nvPr/>
          </p:nvGrpSpPr>
          <p:grpSpPr>
            <a:xfrm>
              <a:off x="7777" y="3287"/>
              <a:ext cx="3081" cy="3054"/>
              <a:chOff x="1792" y="4985"/>
              <a:chExt cx="3081" cy="3054"/>
            </a:xfrm>
          </p:grpSpPr>
          <p:grpSp>
            <p:nvGrpSpPr>
              <p:cNvPr id="48" name="组合 29"/>
              <p:cNvGrpSpPr/>
              <p:nvPr/>
            </p:nvGrpSpPr>
            <p:grpSpPr>
              <a:xfrm>
                <a:off x="1799" y="4985"/>
                <a:ext cx="3074" cy="1020"/>
                <a:chOff x="1799" y="4985"/>
                <a:chExt cx="3074" cy="1020"/>
              </a:xfrm>
            </p:grpSpPr>
            <p:sp>
              <p:nvSpPr>
                <p:cNvPr id="57" name="矩形 56"/>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sp>
              <p:nvSpPr>
                <p:cNvPr id="58" name="矩形 57"/>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-2</a:t>
                  </a:r>
                  <a:endParaRPr lang="en-US" altLang="zh-CN" sz="2400" b="1" strike="noStrike" noProof="1">
                    <a:solidFill>
                      <a:schemeClr val="tx1"/>
                    </a:solidFill>
                    <a:latin typeface="Times New Roman" panose="02020603050405020304" charset="0"/>
                  </a:endParaRPr>
                </a:p>
              </p:txBody>
            </p:sp>
            <p:sp>
              <p:nvSpPr>
                <p:cNvPr id="59" name="矩形 58"/>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grpSp>
          <p:grpSp>
            <p:nvGrpSpPr>
              <p:cNvPr id="49" name="组合 33"/>
              <p:cNvGrpSpPr/>
              <p:nvPr/>
            </p:nvGrpSpPr>
            <p:grpSpPr>
              <a:xfrm>
                <a:off x="1799" y="5999"/>
                <a:ext cx="3074" cy="1020"/>
                <a:chOff x="1799" y="4985"/>
                <a:chExt cx="3074" cy="1020"/>
              </a:xfrm>
            </p:grpSpPr>
            <p:sp>
              <p:nvSpPr>
                <p:cNvPr id="54" name="矩形 53"/>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55" name="矩形 54"/>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56" name="矩形 55"/>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grpSp>
          <p:grpSp>
            <p:nvGrpSpPr>
              <p:cNvPr id="50" name="组合 37"/>
              <p:cNvGrpSpPr/>
              <p:nvPr/>
            </p:nvGrpSpPr>
            <p:grpSpPr>
              <a:xfrm>
                <a:off x="1792" y="7019"/>
                <a:ext cx="3074" cy="1020"/>
                <a:chOff x="1799" y="4985"/>
                <a:chExt cx="3074" cy="1020"/>
              </a:xfrm>
            </p:grpSpPr>
            <p:sp>
              <p:nvSpPr>
                <p:cNvPr id="51" name="矩形 5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sp>
              <p:nvSpPr>
                <p:cNvPr id="52" name="矩形 5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+2</a:t>
                  </a:r>
                  <a:endParaRPr lang="en-US" altLang="zh-CN" sz="2400" b="1" strike="noStrike" noProof="1">
                    <a:solidFill>
                      <a:schemeClr val="tx1"/>
                    </a:solidFill>
                    <a:latin typeface="Times New Roman" panose="02020603050405020304" charset="0"/>
                  </a:endParaRPr>
                </a:p>
              </p:txBody>
            </p:sp>
            <p:sp>
              <p:nvSpPr>
                <p:cNvPr id="53" name="矩形 5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grpSp>
        </p:grpSp>
        <p:grpSp>
          <p:nvGrpSpPr>
            <p:cNvPr id="45" name="组合 43"/>
            <p:cNvGrpSpPr/>
            <p:nvPr/>
          </p:nvGrpSpPr>
          <p:grpSpPr>
            <a:xfrm>
              <a:off x="4674" y="6733"/>
              <a:ext cx="5288" cy="799"/>
              <a:chOff x="4674" y="6733"/>
              <a:chExt cx="5288" cy="799"/>
            </a:xfrm>
          </p:grpSpPr>
          <p:sp>
            <p:nvSpPr>
              <p:cNvPr id="46" name="文本框 41"/>
              <p:cNvSpPr txBox="1"/>
              <p:nvPr/>
            </p:nvSpPr>
            <p:spPr>
              <a:xfrm>
                <a:off x="4674" y="6776"/>
                <a:ext cx="1165" cy="756"/>
              </a:xfrm>
              <a:prstGeom prst="rect">
                <a:avLst/>
              </a:prstGeom>
              <a:noFill/>
              <a:ln w="9525">
                <a:noFill/>
              </a:ln>
            </p:spPr>
            <p:txBody>
              <a:bodyPr wrap="square" anchor="t">
                <a:spAutoFit/>
              </a:bodyPr>
              <a:lstStyle/>
              <a:p>
                <a:pPr lvl="0" indent="0"/>
                <a:r>
                  <a:rPr lang="en-US" altLang="zh-CN" sz="2400" b="1" i="1">
                    <a:latin typeface="Times New Roman" panose="02020603050405020304" charset="0"/>
                    <a:ea typeface="宋体" panose="02010600030101010101" pitchFamily="2" charset="-122"/>
                  </a:rPr>
                  <a:t>Gx</a:t>
                </a:r>
              </a:p>
            </p:txBody>
          </p:sp>
          <p:sp>
            <p:nvSpPr>
              <p:cNvPr id="47" name="文本框 42"/>
              <p:cNvSpPr txBox="1"/>
              <p:nvPr/>
            </p:nvSpPr>
            <p:spPr>
              <a:xfrm>
                <a:off x="8797" y="6733"/>
                <a:ext cx="1165" cy="756"/>
              </a:xfrm>
              <a:prstGeom prst="rect">
                <a:avLst/>
              </a:prstGeom>
              <a:noFill/>
              <a:ln w="9525">
                <a:noFill/>
              </a:ln>
            </p:spPr>
            <p:txBody>
              <a:bodyPr wrap="square" anchor="t">
                <a:spAutoFit/>
              </a:bodyPr>
              <a:lstStyle/>
              <a:p>
                <a:pPr lvl="0" indent="0"/>
                <a:r>
                  <a:rPr lang="en-US" altLang="zh-CN" sz="2400" b="1" i="1">
                    <a:latin typeface="Times New Roman" panose="02020603050405020304" charset="0"/>
                    <a:ea typeface="宋体" panose="02010600030101010101" pitchFamily="2" charset="-122"/>
                  </a:rPr>
                  <a:t>Gy</a:t>
                </a:r>
              </a:p>
            </p:txBody>
          </p:sp>
        </p:grpSp>
      </p:grpSp>
      <p:sp>
        <p:nvSpPr>
          <p:cNvPr id="35" name="文本框 34"/>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一阶微分算子</a:t>
            </a:r>
            <a:r>
              <a:rPr lang="en-US" altLang="zh-CN" dirty="0">
                <a:sym typeface="+mn-ea"/>
              </a:rPr>
              <a:t>—sobel</a:t>
            </a:r>
            <a:r>
              <a:rPr lang="zh-CN" altLang="en-US" dirty="0">
                <a:sym typeface="+mn-ea"/>
              </a:rPr>
              <a:t>算子</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35" name="文本框 34"/>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一阶微分算子</a:t>
            </a:r>
            <a:r>
              <a:rPr lang="en-US" altLang="zh-CN" dirty="0">
                <a:sym typeface="+mn-ea"/>
              </a:rPr>
              <a:t>—sobel</a:t>
            </a:r>
            <a:r>
              <a:rPr lang="zh-CN" altLang="en-US" dirty="0">
                <a:sym typeface="+mn-ea"/>
              </a:rPr>
              <a:t>算子</a:t>
            </a:r>
          </a:p>
        </p:txBody>
      </p:sp>
      <mc:AlternateContent xmlns:mc="http://schemas.openxmlformats.org/markup-compatibility/2006" xmlns:a14="http://schemas.microsoft.com/office/drawing/2010/main">
        <mc:Choice Requires="a14">
          <p:sp>
            <p:nvSpPr>
              <p:cNvPr id="2" name="文本框 1"/>
              <p:cNvSpPr txBox="1"/>
              <p:nvPr/>
            </p:nvSpPr>
            <p:spPr>
              <a:xfrm>
                <a:off x="1019076" y="5179894"/>
                <a:ext cx="4512962" cy="8768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𝐺</m:t>
                      </m:r>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𝐺</m:t>
                              </m:r>
                            </m:e>
                            <m:sub>
                              <m:r>
                                <a:rPr lang="en-US" altLang="zh-CN" sz="2800" b="0" i="1" smtClean="0">
                                  <a:latin typeface="Cambria Math" panose="02040503050406030204" pitchFamily="18" charset="0"/>
                                </a:rPr>
                                <m:t>𝑥</m:t>
                              </m:r>
                            </m:sub>
                            <m:sup>
                              <m:r>
                                <a:rPr lang="en-US" altLang="zh-CN" sz="2800" b="0" i="1" smtClean="0">
                                  <a:latin typeface="Cambria Math" panose="02040503050406030204" pitchFamily="18" charset="0"/>
                                </a:rPr>
                                <m:t>2</m:t>
                              </m:r>
                            </m:sup>
                          </m:sSubSup>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𝑦</m:t>
                              </m:r>
                            </m:sub>
                            <m:sup>
                              <m:r>
                                <a:rPr lang="en-US" altLang="zh-CN" sz="2800" i="1">
                                  <a:latin typeface="Cambria Math" panose="02040503050406030204" pitchFamily="18" charset="0"/>
                                </a:rPr>
                                <m:t>2</m:t>
                              </m:r>
                            </m:sup>
                          </m:sSubSup>
                        </m:e>
                      </m:rad>
                    </m:oMath>
                  </m:oMathPara>
                </a14:m>
                <a:endParaRPr lang="zh-CN" altLang="en-US" sz="2800"/>
              </a:p>
            </p:txBody>
          </p:sp>
        </mc:Choice>
        <mc:Fallback xmlns="">
          <p:sp>
            <p:nvSpPr>
              <p:cNvPr id="2" name="文本框 1"/>
              <p:cNvSpPr txBox="1">
                <a:spLocks noRot="1" noChangeAspect="1" noMove="1" noResize="1" noEditPoints="1" noAdjustHandles="1" noChangeArrowheads="1" noChangeShapeType="1" noTextEdit="1"/>
              </p:cNvSpPr>
              <p:nvPr/>
            </p:nvSpPr>
            <p:spPr>
              <a:xfrm>
                <a:off x="1019076" y="5179894"/>
                <a:ext cx="4512962" cy="87684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1030605" y="6271135"/>
                <a:ext cx="4512962"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𝐺</m:t>
                      </m:r>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𝐺</m:t>
                          </m:r>
                          <m:r>
                            <a:rPr lang="en-US" altLang="zh-CN" sz="2800" b="0" i="1" baseline="-36000"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𝐺𝑦</m:t>
                      </m:r>
                      <m:r>
                        <a:rPr lang="en-US" altLang="zh-CN" sz="2800" b="0" i="1" smtClean="0">
                          <a:latin typeface="Cambria Math" panose="02040503050406030204" pitchFamily="18" charset="0"/>
                        </a:rPr>
                        <m:t>|</m:t>
                      </m:r>
                    </m:oMath>
                  </m:oMathPara>
                </a14:m>
                <a:endParaRPr lang="zh-CN" altLang="en-US" sz="2800"/>
              </a:p>
            </p:txBody>
          </p:sp>
        </mc:Choice>
        <mc:Fallback xmlns="">
          <p:sp>
            <p:nvSpPr>
              <p:cNvPr id="36" name="文本框 35"/>
              <p:cNvSpPr txBox="1">
                <a:spLocks noRot="1" noChangeAspect="1" noMove="1" noResize="1" noEditPoints="1" noAdjustHandles="1" noChangeArrowheads="1" noChangeShapeType="1" noTextEdit="1"/>
              </p:cNvSpPr>
              <p:nvPr/>
            </p:nvSpPr>
            <p:spPr>
              <a:xfrm>
                <a:off x="1030605" y="6271135"/>
                <a:ext cx="4512962" cy="430887"/>
              </a:xfrm>
              <a:prstGeom prst="rect">
                <a:avLst/>
              </a:prstGeom>
              <a:blipFill>
                <a:blip r:embed="rId3"/>
                <a:stretch>
                  <a:fillRect b="-14286"/>
                </a:stretch>
              </a:blipFill>
            </p:spPr>
            <p:txBody>
              <a:bodyPr/>
              <a:lstStyle/>
              <a:p>
                <a:r>
                  <a:rPr lang="zh-CN" altLang="en-US">
                    <a:noFill/>
                  </a:rPr>
                  <a:t> </a:t>
                </a:r>
              </a:p>
            </p:txBody>
          </p:sp>
        </mc:Fallback>
      </mc:AlternateContent>
      <p:grpSp>
        <p:nvGrpSpPr>
          <p:cNvPr id="37" name="组合 44"/>
          <p:cNvGrpSpPr/>
          <p:nvPr/>
        </p:nvGrpSpPr>
        <p:grpSpPr>
          <a:xfrm>
            <a:off x="2222500" y="2333625"/>
            <a:ext cx="4642750" cy="2592000"/>
            <a:chOff x="3731" y="3287"/>
            <a:chExt cx="7127" cy="4245"/>
          </a:xfrm>
        </p:grpSpPr>
        <p:grpSp>
          <p:nvGrpSpPr>
            <p:cNvPr id="38" name="组合 27"/>
            <p:cNvGrpSpPr/>
            <p:nvPr/>
          </p:nvGrpSpPr>
          <p:grpSpPr>
            <a:xfrm>
              <a:off x="3731" y="3315"/>
              <a:ext cx="3081" cy="3054"/>
              <a:chOff x="1792" y="4985"/>
              <a:chExt cx="3081" cy="3054"/>
            </a:xfrm>
          </p:grpSpPr>
          <p:grpSp>
            <p:nvGrpSpPr>
              <p:cNvPr id="85" name="组合 18"/>
              <p:cNvGrpSpPr/>
              <p:nvPr/>
            </p:nvGrpSpPr>
            <p:grpSpPr>
              <a:xfrm>
                <a:off x="1799" y="4985"/>
                <a:ext cx="3074" cy="1020"/>
                <a:chOff x="1799" y="4985"/>
                <a:chExt cx="3074" cy="1020"/>
              </a:xfrm>
            </p:grpSpPr>
            <p:sp>
              <p:nvSpPr>
                <p:cNvPr id="94" name="矩形 93"/>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sp>
              <p:nvSpPr>
                <p:cNvPr id="95" name="矩形 94"/>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96" name="矩形 95"/>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grpSp>
          <p:grpSp>
            <p:nvGrpSpPr>
              <p:cNvPr id="86" name="组合 19"/>
              <p:cNvGrpSpPr/>
              <p:nvPr/>
            </p:nvGrpSpPr>
            <p:grpSpPr>
              <a:xfrm>
                <a:off x="1799" y="5999"/>
                <a:ext cx="3074" cy="1020"/>
                <a:chOff x="1799" y="4985"/>
                <a:chExt cx="3074" cy="1020"/>
              </a:xfrm>
            </p:grpSpPr>
            <p:sp>
              <p:nvSpPr>
                <p:cNvPr id="91" name="矩形 9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-2</a:t>
                  </a:r>
                </a:p>
              </p:txBody>
            </p:sp>
            <p:sp>
              <p:nvSpPr>
                <p:cNvPr id="92" name="矩形 9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93" name="矩形 9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+2</a:t>
                  </a:r>
                </a:p>
              </p:txBody>
            </p:sp>
          </p:grpSp>
          <p:grpSp>
            <p:nvGrpSpPr>
              <p:cNvPr id="87" name="组合 23"/>
              <p:cNvGrpSpPr/>
              <p:nvPr/>
            </p:nvGrpSpPr>
            <p:grpSpPr>
              <a:xfrm>
                <a:off x="1792" y="7019"/>
                <a:ext cx="3074" cy="1020"/>
                <a:chOff x="1799" y="4985"/>
                <a:chExt cx="3074" cy="1020"/>
              </a:xfrm>
            </p:grpSpPr>
            <p:sp>
              <p:nvSpPr>
                <p:cNvPr id="88" name="矩形 87"/>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sp>
              <p:nvSpPr>
                <p:cNvPr id="89" name="矩形 88"/>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90" name="矩形 89"/>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+1</a:t>
                  </a:r>
                </a:p>
              </p:txBody>
            </p:sp>
          </p:grpSp>
        </p:grpSp>
        <p:grpSp>
          <p:nvGrpSpPr>
            <p:cNvPr id="39" name="组合 28"/>
            <p:cNvGrpSpPr/>
            <p:nvPr/>
          </p:nvGrpSpPr>
          <p:grpSpPr>
            <a:xfrm>
              <a:off x="7777" y="3287"/>
              <a:ext cx="3081" cy="3054"/>
              <a:chOff x="1792" y="4985"/>
              <a:chExt cx="3081" cy="3054"/>
            </a:xfrm>
          </p:grpSpPr>
          <p:grpSp>
            <p:nvGrpSpPr>
              <p:cNvPr id="73" name="组合 29"/>
              <p:cNvGrpSpPr/>
              <p:nvPr/>
            </p:nvGrpSpPr>
            <p:grpSpPr>
              <a:xfrm>
                <a:off x="1799" y="4985"/>
                <a:ext cx="3074" cy="1020"/>
                <a:chOff x="1799" y="4985"/>
                <a:chExt cx="3074" cy="1020"/>
              </a:xfrm>
            </p:grpSpPr>
            <p:sp>
              <p:nvSpPr>
                <p:cNvPr id="82" name="矩形 81"/>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sp>
              <p:nvSpPr>
                <p:cNvPr id="83" name="矩形 82"/>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-2</a:t>
                  </a:r>
                  <a:endParaRPr lang="en-US" altLang="zh-CN" sz="2400" b="1" strike="noStrike" noProof="1">
                    <a:solidFill>
                      <a:schemeClr val="tx1"/>
                    </a:solidFill>
                    <a:latin typeface="Times New Roman" panose="02020603050405020304" charset="0"/>
                  </a:endParaRPr>
                </a:p>
              </p:txBody>
            </p:sp>
            <p:sp>
              <p:nvSpPr>
                <p:cNvPr id="84" name="矩形 83"/>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grpSp>
          <p:grpSp>
            <p:nvGrpSpPr>
              <p:cNvPr id="74" name="组合 33"/>
              <p:cNvGrpSpPr/>
              <p:nvPr/>
            </p:nvGrpSpPr>
            <p:grpSpPr>
              <a:xfrm>
                <a:off x="1799" y="5999"/>
                <a:ext cx="3074" cy="1020"/>
                <a:chOff x="1799" y="4985"/>
                <a:chExt cx="3074" cy="1020"/>
              </a:xfrm>
            </p:grpSpPr>
            <p:sp>
              <p:nvSpPr>
                <p:cNvPr id="79" name="矩形 78"/>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80" name="矩形 79"/>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81" name="矩形 80"/>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grpSp>
          <p:grpSp>
            <p:nvGrpSpPr>
              <p:cNvPr id="75" name="组合 37"/>
              <p:cNvGrpSpPr/>
              <p:nvPr/>
            </p:nvGrpSpPr>
            <p:grpSpPr>
              <a:xfrm>
                <a:off x="1792" y="7019"/>
                <a:ext cx="3074" cy="1020"/>
                <a:chOff x="1799" y="4985"/>
                <a:chExt cx="3074" cy="1020"/>
              </a:xfrm>
            </p:grpSpPr>
            <p:sp>
              <p:nvSpPr>
                <p:cNvPr id="76" name="矩形 75"/>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sp>
              <p:nvSpPr>
                <p:cNvPr id="77" name="矩形 76"/>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+2</a:t>
                  </a:r>
                  <a:endParaRPr lang="en-US" altLang="zh-CN" sz="2400" b="1" strike="noStrike" noProof="1">
                    <a:solidFill>
                      <a:schemeClr val="tx1"/>
                    </a:solidFill>
                    <a:latin typeface="Times New Roman" panose="02020603050405020304" charset="0"/>
                  </a:endParaRPr>
                </a:p>
              </p:txBody>
            </p:sp>
            <p:sp>
              <p:nvSpPr>
                <p:cNvPr id="78" name="矩形 77"/>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a:t>
                  </a:r>
                  <a:endParaRPr lang="en-US" altLang="zh-CN" sz="2400" b="1" strike="noStrike" noProof="1">
                    <a:solidFill>
                      <a:schemeClr val="tx1"/>
                    </a:solidFill>
                    <a:latin typeface="Times New Roman" panose="02020603050405020304" charset="0"/>
                  </a:endParaRPr>
                </a:p>
              </p:txBody>
            </p:sp>
          </p:grpSp>
        </p:grpSp>
        <p:grpSp>
          <p:nvGrpSpPr>
            <p:cNvPr id="40" name="组合 43"/>
            <p:cNvGrpSpPr/>
            <p:nvPr/>
          </p:nvGrpSpPr>
          <p:grpSpPr>
            <a:xfrm>
              <a:off x="4674" y="6733"/>
              <a:ext cx="5288" cy="799"/>
              <a:chOff x="4674" y="6733"/>
              <a:chExt cx="5288" cy="799"/>
            </a:xfrm>
          </p:grpSpPr>
          <p:sp>
            <p:nvSpPr>
              <p:cNvPr id="41" name="文本框 41"/>
              <p:cNvSpPr txBox="1"/>
              <p:nvPr/>
            </p:nvSpPr>
            <p:spPr>
              <a:xfrm>
                <a:off x="4674" y="6776"/>
                <a:ext cx="1165" cy="756"/>
              </a:xfrm>
              <a:prstGeom prst="rect">
                <a:avLst/>
              </a:prstGeom>
              <a:noFill/>
              <a:ln w="9525">
                <a:noFill/>
              </a:ln>
            </p:spPr>
            <p:txBody>
              <a:bodyPr wrap="square" anchor="t">
                <a:spAutoFit/>
              </a:bodyPr>
              <a:lstStyle/>
              <a:p>
                <a:pPr lvl="0" indent="0"/>
                <a:r>
                  <a:rPr lang="en-US" altLang="zh-CN" sz="2400" b="1" i="1">
                    <a:latin typeface="Times New Roman" panose="02020603050405020304" charset="0"/>
                    <a:ea typeface="宋体" panose="02010600030101010101" pitchFamily="2" charset="-122"/>
                  </a:rPr>
                  <a:t>Gx</a:t>
                </a:r>
              </a:p>
            </p:txBody>
          </p:sp>
          <p:sp>
            <p:nvSpPr>
              <p:cNvPr id="72" name="文本框 42"/>
              <p:cNvSpPr txBox="1"/>
              <p:nvPr/>
            </p:nvSpPr>
            <p:spPr>
              <a:xfrm>
                <a:off x="8797" y="6733"/>
                <a:ext cx="1165" cy="756"/>
              </a:xfrm>
              <a:prstGeom prst="rect">
                <a:avLst/>
              </a:prstGeom>
              <a:noFill/>
              <a:ln w="9525">
                <a:noFill/>
              </a:ln>
            </p:spPr>
            <p:txBody>
              <a:bodyPr wrap="square" anchor="t">
                <a:spAutoFit/>
              </a:bodyPr>
              <a:lstStyle/>
              <a:p>
                <a:pPr lvl="0" indent="0"/>
                <a:r>
                  <a:rPr lang="en-US" altLang="zh-CN" sz="2400" b="1" i="1">
                    <a:latin typeface="Times New Roman" panose="02020603050405020304" charset="0"/>
                    <a:ea typeface="宋体" panose="02010600030101010101" pitchFamily="2" charset="-122"/>
                  </a:rPr>
                  <a:t>Gy</a:t>
                </a:r>
              </a:p>
            </p:txBody>
          </p:sp>
        </p:grpSp>
      </p:grpSp>
    </p:spTree>
    <p:extLst>
      <p:ext uri="{BB962C8B-B14F-4D97-AF65-F5344CB8AC3E}">
        <p14:creationId xmlns:p14="http://schemas.microsoft.com/office/powerpoint/2010/main" val="1330854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622300" y="2181225"/>
            <a:ext cx="9848850" cy="2718693"/>
          </a:xfrm>
          <a:prstGeom prst="rect">
            <a:avLst/>
          </a:prstGeom>
        </p:spPr>
        <p:txBody>
          <a:bodyPr vert="horz" wrap="square" lIns="0" tIns="0" rIns="0" bIns="0" rtlCol="0">
            <a:spAutoFit/>
          </a:bodyPr>
          <a:lstStyle/>
          <a:p>
            <a:pPr marL="12700" defTabSz="0">
              <a:lnSpc>
                <a:spcPct val="100000"/>
              </a:lnSpc>
              <a:tabLst>
                <a:tab pos="327025" algn="l"/>
              </a:tabLst>
            </a:pPr>
            <a:r>
              <a:rPr sz="2400" spc="575" dirty="0">
                <a:solidFill>
                  <a:srgbClr val="EE2B0A"/>
                </a:solidFill>
                <a:latin typeface="Times New Roman" panose="02020603050405020304" charset="0"/>
                <a:cs typeface="Segoe UI Symbol" panose="020B0502040204020203"/>
              </a:rPr>
              <a:t>•	</a:t>
            </a:r>
            <a:r>
              <a:rPr sz="2400" b="1" spc="-15" dirty="0">
                <a:latin typeface="Times New Roman" panose="02020603050405020304" charset="0"/>
                <a:cs typeface="新宋体" panose="02010609030101010101" charset="-122"/>
              </a:rPr>
              <a:t>作用</a:t>
            </a:r>
          </a:p>
          <a:p>
            <a:pPr marL="469900" defTabSz="0">
              <a:lnSpc>
                <a:spcPct val="100000"/>
              </a:lnSpc>
              <a:spcBef>
                <a:spcPts val="1675"/>
              </a:spcBef>
              <a:tabLst>
                <a:tab pos="791845" algn="l"/>
              </a:tabLst>
            </a:pPr>
            <a:r>
              <a:rPr sz="2400" spc="55" dirty="0">
                <a:solidFill>
                  <a:srgbClr val="EE2B0A"/>
                </a:solidFill>
                <a:latin typeface="Times New Roman" panose="02020603050405020304" charset="0"/>
                <a:cs typeface="Segoe UI Symbol" panose="020B0502040204020203"/>
              </a:rPr>
              <a:t>✓	</a:t>
            </a:r>
            <a:r>
              <a:rPr sz="2400" b="1" spc="-15" dirty="0">
                <a:latin typeface="Times New Roman" panose="02020603050405020304" charset="0"/>
                <a:cs typeface="新宋体" panose="02010609030101010101" charset="-122"/>
              </a:rPr>
              <a:t>通过对特定位提高亮度，改善图像质量</a:t>
            </a:r>
          </a:p>
          <a:p>
            <a:pPr marL="469900" marR="182245" defTabSz="0">
              <a:lnSpc>
                <a:spcPct val="100000"/>
              </a:lnSpc>
              <a:spcBef>
                <a:spcPts val="1685"/>
              </a:spcBef>
              <a:tabLst>
                <a:tab pos="847725" algn="l"/>
              </a:tabLst>
            </a:pPr>
            <a:r>
              <a:rPr sz="2400" spc="70" dirty="0">
                <a:solidFill>
                  <a:srgbClr val="EE2B0A"/>
                </a:solidFill>
                <a:latin typeface="Times New Roman" panose="02020603050405020304" charset="0"/>
                <a:cs typeface="Segoe UI Symbol" panose="020B0502040204020203"/>
              </a:rPr>
              <a:t>✓	</a:t>
            </a:r>
            <a:r>
              <a:rPr sz="2400" b="1" spc="-15" dirty="0">
                <a:latin typeface="Times New Roman" panose="02020603050405020304" charset="0"/>
                <a:cs typeface="新宋体" panose="02010609030101010101" charset="-122"/>
              </a:rPr>
              <a:t>较高位(如前4位)包含大多数视觉重要数</a:t>
            </a:r>
            <a:r>
              <a:rPr sz="2400" b="1" spc="-10" dirty="0">
                <a:latin typeface="Times New Roman" panose="02020603050405020304" charset="0"/>
                <a:cs typeface="新宋体" panose="02010609030101010101" charset="-122"/>
              </a:rPr>
              <a:t>据</a:t>
            </a:r>
          </a:p>
          <a:p>
            <a:pPr marL="469900" marR="182245" defTabSz="0">
              <a:lnSpc>
                <a:spcPct val="100000"/>
              </a:lnSpc>
              <a:spcBef>
                <a:spcPts val="1685"/>
              </a:spcBef>
              <a:tabLst>
                <a:tab pos="847725" algn="l"/>
              </a:tabLst>
            </a:pPr>
            <a:r>
              <a:rPr sz="2400" spc="70" dirty="0">
                <a:solidFill>
                  <a:srgbClr val="EE2B0A"/>
                </a:solidFill>
                <a:latin typeface="Times New Roman" panose="02020603050405020304" charset="0"/>
                <a:cs typeface="Segoe UI Symbol" panose="020B0502040204020203"/>
              </a:rPr>
              <a:t>✓	</a:t>
            </a:r>
            <a:r>
              <a:rPr sz="2400" b="1" spc="-15" dirty="0">
                <a:latin typeface="Times New Roman" panose="02020603050405020304" charset="0"/>
                <a:cs typeface="新宋体" panose="02010609030101010101" charset="-122"/>
              </a:rPr>
              <a:t>较低位(如后4位)对图像中的微小细节有</a:t>
            </a:r>
            <a:r>
              <a:rPr sz="2400" b="1" spc="-10" dirty="0">
                <a:latin typeface="Times New Roman" panose="02020603050405020304" charset="0"/>
                <a:cs typeface="新宋体" panose="02010609030101010101" charset="-122"/>
              </a:rPr>
              <a:t>作用</a:t>
            </a:r>
          </a:p>
          <a:p>
            <a:pPr marL="469900" marR="5080" defTabSz="0">
              <a:lnSpc>
                <a:spcPct val="100000"/>
              </a:lnSpc>
              <a:spcBef>
                <a:spcPts val="1685"/>
              </a:spcBef>
              <a:tabLst>
                <a:tab pos="847725" algn="l"/>
              </a:tabLst>
            </a:pPr>
            <a:r>
              <a:rPr sz="2400" spc="70" dirty="0">
                <a:solidFill>
                  <a:srgbClr val="EE2B0A"/>
                </a:solidFill>
                <a:latin typeface="Times New Roman" panose="02020603050405020304" charset="0"/>
                <a:cs typeface="Segoe UI Symbol" panose="020B0502040204020203"/>
              </a:rPr>
              <a:t>✓	</a:t>
            </a:r>
            <a:r>
              <a:rPr sz="2400" b="1" spc="-15" dirty="0">
                <a:latin typeface="Times New Roman" panose="02020603050405020304" charset="0"/>
                <a:cs typeface="新宋体" panose="02010609030101010101" charset="-122"/>
              </a:rPr>
              <a:t>分解为位平面，可以分析每一位在图像中的相对重要性</a:t>
            </a:r>
          </a:p>
        </p:txBody>
      </p:sp>
      <p:sp>
        <p:nvSpPr>
          <p:cNvPr id="6" name="object 4"/>
          <p:cNvSpPr txBox="1">
            <a:spLocks noGrp="1"/>
          </p:cNvSpPr>
          <p:nvPr>
            <p:ph type="title"/>
          </p:nvPr>
        </p:nvSpPr>
        <p:spPr>
          <a:xfrm>
            <a:off x="393700" y="1266825"/>
            <a:ext cx="6167755" cy="487680"/>
          </a:xfrm>
          <a:prstGeom prst="rect">
            <a:avLst/>
          </a:prstGeom>
          <a:noFill/>
          <a:ln w="9525">
            <a:noFill/>
          </a:ln>
        </p:spPr>
        <p:txBody>
          <a:bodyPr vert="horz" wrap="square" lIns="0" tIns="0" rIns="0" bIns="0" rtlCol="0" anchor="ctr">
            <a:spAutoFit/>
          </a:bodyPr>
          <a:lstStyle/>
          <a:p>
            <a:pPr marL="12700" lvl="0" algn="l" defTabSz="914400" fontAlgn="auto"/>
            <a:r>
              <a:rPr sz="3200" b="1" spc="-15" dirty="0">
                <a:solidFill>
                  <a:schemeClr val="tx1"/>
                </a:solidFill>
                <a:latin typeface="Times New Roman" panose="02020603050405020304" charset="0"/>
                <a:ea typeface="+mn-ea"/>
                <a:cs typeface="新宋体" panose="02010609030101010101" charset="-122"/>
                <a:sym typeface="+mn-ea"/>
              </a:rPr>
              <a:t>点运算——6</a:t>
            </a:r>
            <a:r>
              <a:rPr lang="en-US" sz="3200" b="1" spc="-15" dirty="0">
                <a:solidFill>
                  <a:schemeClr val="tx1"/>
                </a:solidFill>
                <a:latin typeface="Times New Roman" panose="02020603050405020304" charset="0"/>
                <a:ea typeface="+mn-ea"/>
                <a:cs typeface="新宋体" panose="02010609030101010101" charset="-122"/>
                <a:sym typeface="+mn-ea"/>
              </a:rPr>
              <a:t>.</a:t>
            </a:r>
            <a:r>
              <a:rPr sz="3200" b="1" spc="-15" dirty="0">
                <a:solidFill>
                  <a:schemeClr val="tx1"/>
                </a:solidFill>
                <a:latin typeface="Times New Roman" panose="02020603050405020304" charset="0"/>
                <a:ea typeface="+mn-ea"/>
                <a:cs typeface="新宋体" panose="02010609030101010101" charset="-122"/>
                <a:sym typeface="+mn-ea"/>
              </a:rPr>
              <a:t>位平面切片</a:t>
            </a:r>
          </a:p>
        </p:txBody>
      </p:sp>
      <p:sp>
        <p:nvSpPr>
          <p:cNvPr id="7"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grpSp>
        <p:nvGrpSpPr>
          <p:cNvPr id="42" name="组合 44"/>
          <p:cNvGrpSpPr/>
          <p:nvPr/>
        </p:nvGrpSpPr>
        <p:grpSpPr>
          <a:xfrm>
            <a:off x="2222500" y="2333625"/>
            <a:ext cx="4642750" cy="2592000"/>
            <a:chOff x="3731" y="3287"/>
            <a:chExt cx="7127" cy="4245"/>
          </a:xfrm>
        </p:grpSpPr>
        <p:grpSp>
          <p:nvGrpSpPr>
            <p:cNvPr id="43" name="组合 27"/>
            <p:cNvGrpSpPr/>
            <p:nvPr/>
          </p:nvGrpSpPr>
          <p:grpSpPr>
            <a:xfrm>
              <a:off x="3731" y="3315"/>
              <a:ext cx="3081" cy="3054"/>
              <a:chOff x="1792" y="4985"/>
              <a:chExt cx="3081" cy="3054"/>
            </a:xfrm>
          </p:grpSpPr>
          <p:grpSp>
            <p:nvGrpSpPr>
              <p:cNvPr id="60" name="组合 18"/>
              <p:cNvGrpSpPr/>
              <p:nvPr/>
            </p:nvGrpSpPr>
            <p:grpSpPr>
              <a:xfrm>
                <a:off x="1799" y="4985"/>
                <a:ext cx="3074" cy="1020"/>
                <a:chOff x="1799" y="4985"/>
                <a:chExt cx="3074" cy="1020"/>
              </a:xfrm>
            </p:grpSpPr>
            <p:sp>
              <p:nvSpPr>
                <p:cNvPr id="69" name="矩形 68"/>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-3</a:t>
                  </a:r>
                  <a:endParaRPr lang="en-US" altLang="zh-CN" sz="2400" b="1" strike="noStrike" noProof="1">
                    <a:solidFill>
                      <a:schemeClr val="tx1"/>
                    </a:solidFill>
                    <a:latin typeface="Times New Roman" panose="02020603050405020304" charset="0"/>
                  </a:endParaRPr>
                </a:p>
              </p:txBody>
            </p:sp>
            <p:sp>
              <p:nvSpPr>
                <p:cNvPr id="70" name="矩形 69"/>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71" name="矩形 70"/>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+3</a:t>
                  </a:r>
                  <a:endParaRPr lang="en-US" altLang="zh-CN" sz="2400" b="1" strike="noStrike" noProof="1">
                    <a:solidFill>
                      <a:schemeClr val="tx1"/>
                    </a:solidFill>
                    <a:latin typeface="Times New Roman" panose="02020603050405020304" charset="0"/>
                  </a:endParaRPr>
                </a:p>
              </p:txBody>
            </p:sp>
          </p:grpSp>
          <p:grpSp>
            <p:nvGrpSpPr>
              <p:cNvPr id="61" name="组合 19"/>
              <p:cNvGrpSpPr/>
              <p:nvPr/>
            </p:nvGrpSpPr>
            <p:grpSpPr>
              <a:xfrm>
                <a:off x="1799" y="5999"/>
                <a:ext cx="3074" cy="1020"/>
                <a:chOff x="1799" y="4985"/>
                <a:chExt cx="3074" cy="1020"/>
              </a:xfrm>
            </p:grpSpPr>
            <p:sp>
              <p:nvSpPr>
                <p:cNvPr id="66" name="矩形 65"/>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-10</a:t>
                  </a:r>
                  <a:endParaRPr lang="en-US" altLang="zh-CN" sz="2400" b="1" strike="noStrike" noProof="1">
                    <a:solidFill>
                      <a:schemeClr val="tx1"/>
                    </a:solidFill>
                    <a:latin typeface="Times New Roman" panose="02020603050405020304" charset="0"/>
                  </a:endParaRPr>
                </a:p>
              </p:txBody>
            </p:sp>
            <p:sp>
              <p:nvSpPr>
                <p:cNvPr id="67" name="矩形 66"/>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68" name="矩形 67"/>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+10</a:t>
                  </a:r>
                  <a:endParaRPr lang="en-US" altLang="zh-CN" sz="2400" b="1" strike="noStrike" noProof="1">
                    <a:solidFill>
                      <a:schemeClr val="tx1"/>
                    </a:solidFill>
                    <a:latin typeface="Times New Roman" panose="02020603050405020304" charset="0"/>
                  </a:endParaRPr>
                </a:p>
              </p:txBody>
            </p:sp>
          </p:grpSp>
          <p:grpSp>
            <p:nvGrpSpPr>
              <p:cNvPr id="62" name="组合 23"/>
              <p:cNvGrpSpPr/>
              <p:nvPr/>
            </p:nvGrpSpPr>
            <p:grpSpPr>
              <a:xfrm>
                <a:off x="1792" y="7019"/>
                <a:ext cx="3074" cy="1020"/>
                <a:chOff x="1799" y="4985"/>
                <a:chExt cx="3074" cy="1020"/>
              </a:xfrm>
            </p:grpSpPr>
            <p:sp>
              <p:nvSpPr>
                <p:cNvPr id="63" name="矩形 62"/>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-3</a:t>
                  </a:r>
                  <a:endParaRPr lang="en-US" altLang="zh-CN" sz="2400" b="1" strike="noStrike" noProof="1">
                    <a:solidFill>
                      <a:schemeClr val="tx1"/>
                    </a:solidFill>
                    <a:latin typeface="Times New Roman" panose="02020603050405020304" charset="0"/>
                  </a:endParaRPr>
                </a:p>
              </p:txBody>
            </p:sp>
            <p:sp>
              <p:nvSpPr>
                <p:cNvPr id="64" name="矩形 63"/>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65" name="矩形 64"/>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+3</a:t>
                  </a:r>
                  <a:endParaRPr lang="en-US" altLang="zh-CN" sz="2400" b="1" strike="noStrike" noProof="1">
                    <a:solidFill>
                      <a:schemeClr val="tx1"/>
                    </a:solidFill>
                    <a:latin typeface="Times New Roman" panose="02020603050405020304" charset="0"/>
                  </a:endParaRPr>
                </a:p>
              </p:txBody>
            </p:sp>
          </p:grpSp>
        </p:grpSp>
        <p:grpSp>
          <p:nvGrpSpPr>
            <p:cNvPr id="44" name="组合 28"/>
            <p:cNvGrpSpPr/>
            <p:nvPr/>
          </p:nvGrpSpPr>
          <p:grpSpPr>
            <a:xfrm>
              <a:off x="7777" y="3287"/>
              <a:ext cx="3081" cy="3054"/>
              <a:chOff x="1792" y="4985"/>
              <a:chExt cx="3081" cy="3054"/>
            </a:xfrm>
          </p:grpSpPr>
          <p:grpSp>
            <p:nvGrpSpPr>
              <p:cNvPr id="48" name="组合 29"/>
              <p:cNvGrpSpPr/>
              <p:nvPr/>
            </p:nvGrpSpPr>
            <p:grpSpPr>
              <a:xfrm>
                <a:off x="1799" y="4985"/>
                <a:ext cx="3074" cy="1020"/>
                <a:chOff x="1799" y="4985"/>
                <a:chExt cx="3074" cy="1020"/>
              </a:xfrm>
            </p:grpSpPr>
            <p:sp>
              <p:nvSpPr>
                <p:cNvPr id="57" name="矩形 56"/>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noProof="1" smtClean="0">
                      <a:solidFill>
                        <a:schemeClr val="tx1"/>
                      </a:solidFill>
                      <a:latin typeface="Times New Roman" panose="02020603050405020304" charset="0"/>
                    </a:rPr>
                    <a:t>-3</a:t>
                  </a:r>
                  <a:endParaRPr lang="en-US" altLang="zh-CN" sz="2400" b="1" strike="noStrike" noProof="1">
                    <a:solidFill>
                      <a:schemeClr val="tx1"/>
                    </a:solidFill>
                    <a:latin typeface="Times New Roman" panose="02020603050405020304" charset="0"/>
                  </a:endParaRPr>
                </a:p>
              </p:txBody>
            </p:sp>
            <p:sp>
              <p:nvSpPr>
                <p:cNvPr id="58" name="矩形 57"/>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noProof="1">
                      <a:solidFill>
                        <a:schemeClr val="tx1"/>
                      </a:solidFill>
                      <a:latin typeface="Times New Roman" panose="02020603050405020304" charset="0"/>
                    </a:rPr>
                    <a:t>-</a:t>
                  </a:r>
                  <a:r>
                    <a:rPr lang="en-US" altLang="zh-CN" sz="2400" b="1" strike="noStrike" noProof="1" smtClean="0">
                      <a:solidFill>
                        <a:schemeClr val="tx1"/>
                      </a:solidFill>
                      <a:latin typeface="Times New Roman" panose="02020603050405020304" charset="0"/>
                    </a:rPr>
                    <a:t>10</a:t>
                  </a:r>
                  <a:endParaRPr lang="en-US" altLang="zh-CN" sz="2400" b="1" strike="noStrike" noProof="1">
                    <a:solidFill>
                      <a:schemeClr val="tx1"/>
                    </a:solidFill>
                    <a:latin typeface="Times New Roman" panose="02020603050405020304" charset="0"/>
                  </a:endParaRPr>
                </a:p>
              </p:txBody>
            </p:sp>
            <p:sp>
              <p:nvSpPr>
                <p:cNvPr id="59" name="矩形 58"/>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noProof="1">
                      <a:solidFill>
                        <a:schemeClr val="tx1"/>
                      </a:solidFill>
                      <a:latin typeface="Times New Roman" panose="02020603050405020304" charset="0"/>
                    </a:rPr>
                    <a:t>-</a:t>
                  </a:r>
                  <a:r>
                    <a:rPr lang="en-US" altLang="zh-CN" sz="2400" b="1" strike="noStrike" noProof="1" smtClean="0">
                      <a:solidFill>
                        <a:schemeClr val="tx1"/>
                      </a:solidFill>
                      <a:latin typeface="Times New Roman" panose="02020603050405020304" charset="0"/>
                    </a:rPr>
                    <a:t>3</a:t>
                  </a:r>
                  <a:endParaRPr lang="en-US" altLang="zh-CN" sz="2400" b="1" strike="noStrike" noProof="1">
                    <a:solidFill>
                      <a:schemeClr val="tx1"/>
                    </a:solidFill>
                    <a:latin typeface="Times New Roman" panose="02020603050405020304" charset="0"/>
                  </a:endParaRPr>
                </a:p>
              </p:txBody>
            </p:sp>
          </p:grpSp>
          <p:grpSp>
            <p:nvGrpSpPr>
              <p:cNvPr id="49" name="组合 33"/>
              <p:cNvGrpSpPr/>
              <p:nvPr/>
            </p:nvGrpSpPr>
            <p:grpSpPr>
              <a:xfrm>
                <a:off x="1799" y="5999"/>
                <a:ext cx="3074" cy="1020"/>
                <a:chOff x="1799" y="4985"/>
                <a:chExt cx="3074" cy="1020"/>
              </a:xfrm>
            </p:grpSpPr>
            <p:sp>
              <p:nvSpPr>
                <p:cNvPr id="54" name="矩形 53"/>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55" name="矩形 54"/>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sp>
              <p:nvSpPr>
                <p:cNvPr id="56" name="矩形 55"/>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a:solidFill>
                        <a:schemeClr val="tx1"/>
                      </a:solidFill>
                      <a:latin typeface="Times New Roman" panose="02020603050405020304" charset="0"/>
                    </a:rPr>
                    <a:t>0</a:t>
                  </a:r>
                </a:p>
              </p:txBody>
            </p:sp>
          </p:grpSp>
          <p:grpSp>
            <p:nvGrpSpPr>
              <p:cNvPr id="50" name="组合 37"/>
              <p:cNvGrpSpPr/>
              <p:nvPr/>
            </p:nvGrpSpPr>
            <p:grpSpPr>
              <a:xfrm>
                <a:off x="1792" y="7019"/>
                <a:ext cx="3074" cy="1020"/>
                <a:chOff x="1799" y="4985"/>
                <a:chExt cx="3074" cy="1020"/>
              </a:xfrm>
            </p:grpSpPr>
            <p:sp>
              <p:nvSpPr>
                <p:cNvPr id="51" name="矩形 5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+3</a:t>
                  </a:r>
                  <a:endParaRPr lang="en-US" altLang="zh-CN" sz="2400" b="1" strike="noStrike" noProof="1">
                    <a:solidFill>
                      <a:schemeClr val="tx1"/>
                    </a:solidFill>
                    <a:latin typeface="Times New Roman" panose="02020603050405020304" charset="0"/>
                  </a:endParaRPr>
                </a:p>
              </p:txBody>
            </p:sp>
            <p:sp>
              <p:nvSpPr>
                <p:cNvPr id="52" name="矩形 5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+10</a:t>
                  </a:r>
                  <a:endParaRPr lang="en-US" altLang="zh-CN" sz="2400" b="1" strike="noStrike" noProof="1">
                    <a:solidFill>
                      <a:schemeClr val="tx1"/>
                    </a:solidFill>
                    <a:latin typeface="Times New Roman" panose="02020603050405020304" charset="0"/>
                  </a:endParaRPr>
                </a:p>
              </p:txBody>
            </p:sp>
            <p:sp>
              <p:nvSpPr>
                <p:cNvPr id="53" name="矩形 5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2400" b="1" strike="noStrike" noProof="1" smtClean="0">
                      <a:solidFill>
                        <a:schemeClr val="tx1"/>
                      </a:solidFill>
                      <a:latin typeface="Times New Roman" panose="02020603050405020304" charset="0"/>
                    </a:rPr>
                    <a:t>+3</a:t>
                  </a:r>
                  <a:endParaRPr lang="en-US" altLang="zh-CN" sz="2400" b="1" strike="noStrike" noProof="1">
                    <a:solidFill>
                      <a:schemeClr val="tx1"/>
                    </a:solidFill>
                    <a:latin typeface="Times New Roman" panose="02020603050405020304" charset="0"/>
                  </a:endParaRPr>
                </a:p>
              </p:txBody>
            </p:sp>
          </p:grpSp>
        </p:grpSp>
        <p:grpSp>
          <p:nvGrpSpPr>
            <p:cNvPr id="45" name="组合 43"/>
            <p:cNvGrpSpPr/>
            <p:nvPr/>
          </p:nvGrpSpPr>
          <p:grpSpPr>
            <a:xfrm>
              <a:off x="4674" y="6733"/>
              <a:ext cx="5288" cy="799"/>
              <a:chOff x="4674" y="6733"/>
              <a:chExt cx="5288" cy="799"/>
            </a:xfrm>
          </p:grpSpPr>
          <p:sp>
            <p:nvSpPr>
              <p:cNvPr id="46" name="文本框 41"/>
              <p:cNvSpPr txBox="1"/>
              <p:nvPr/>
            </p:nvSpPr>
            <p:spPr>
              <a:xfrm>
                <a:off x="4674" y="6776"/>
                <a:ext cx="1165" cy="756"/>
              </a:xfrm>
              <a:prstGeom prst="rect">
                <a:avLst/>
              </a:prstGeom>
              <a:noFill/>
              <a:ln w="9525">
                <a:noFill/>
              </a:ln>
            </p:spPr>
            <p:txBody>
              <a:bodyPr wrap="square" anchor="t">
                <a:spAutoFit/>
              </a:bodyPr>
              <a:lstStyle/>
              <a:p>
                <a:pPr lvl="0" indent="0"/>
                <a:r>
                  <a:rPr lang="en-US" altLang="zh-CN" sz="2400" b="1" i="1">
                    <a:latin typeface="Times New Roman" panose="02020603050405020304" charset="0"/>
                    <a:ea typeface="宋体" panose="02010600030101010101" pitchFamily="2" charset="-122"/>
                  </a:rPr>
                  <a:t>Gx</a:t>
                </a:r>
              </a:p>
            </p:txBody>
          </p:sp>
          <p:sp>
            <p:nvSpPr>
              <p:cNvPr id="47" name="文本框 42"/>
              <p:cNvSpPr txBox="1"/>
              <p:nvPr/>
            </p:nvSpPr>
            <p:spPr>
              <a:xfrm>
                <a:off x="8797" y="6733"/>
                <a:ext cx="1165" cy="756"/>
              </a:xfrm>
              <a:prstGeom prst="rect">
                <a:avLst/>
              </a:prstGeom>
              <a:noFill/>
              <a:ln w="9525">
                <a:noFill/>
              </a:ln>
            </p:spPr>
            <p:txBody>
              <a:bodyPr wrap="square" anchor="t">
                <a:spAutoFit/>
              </a:bodyPr>
              <a:lstStyle/>
              <a:p>
                <a:pPr lvl="0" indent="0"/>
                <a:r>
                  <a:rPr lang="en-US" altLang="zh-CN" sz="2400" b="1" i="1">
                    <a:latin typeface="Times New Roman" panose="02020603050405020304" charset="0"/>
                    <a:ea typeface="宋体" panose="02010600030101010101" pitchFamily="2" charset="-122"/>
                  </a:rPr>
                  <a:t>Gy</a:t>
                </a:r>
              </a:p>
            </p:txBody>
          </p:sp>
        </p:grpSp>
      </p:grpSp>
      <p:sp>
        <p:nvSpPr>
          <p:cNvPr id="35" name="文本框 34"/>
          <p:cNvSpPr txBox="1"/>
          <p:nvPr/>
        </p:nvSpPr>
        <p:spPr>
          <a:xfrm>
            <a:off x="469901" y="1556385"/>
            <a:ext cx="94881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a:t>
            </a:r>
            <a:r>
              <a:rPr lang="zh-CN" altLang="en-US">
                <a:sym typeface="+mn-ea"/>
              </a:rPr>
              <a:t>微分算子</a:t>
            </a:r>
            <a:r>
              <a:rPr lang="en-US" altLang="zh-CN" smtClean="0">
                <a:sym typeface="+mn-ea"/>
              </a:rPr>
              <a:t>—</a:t>
            </a:r>
            <a:r>
              <a:rPr lang="zh-CN" altLang="en-US" smtClean="0">
                <a:sym typeface="+mn-ea"/>
              </a:rPr>
              <a:t>改进为</a:t>
            </a:r>
            <a:r>
              <a:rPr lang="en-US" altLang="zh-CN" smtClean="0"/>
              <a:t>Scharr</a:t>
            </a:r>
            <a:r>
              <a:rPr lang="zh-CN" altLang="en-US"/>
              <a:t>算子</a:t>
            </a:r>
            <a:endParaRPr lang="zh-CN" altLang="en-US" dirty="0">
              <a:sym typeface="+mn-ea"/>
            </a:endParaRPr>
          </a:p>
        </p:txBody>
      </p:sp>
      <mc:AlternateContent xmlns:mc="http://schemas.openxmlformats.org/markup-compatibility/2006" xmlns:a14="http://schemas.microsoft.com/office/drawing/2010/main">
        <mc:Choice Requires="a14">
          <p:sp>
            <p:nvSpPr>
              <p:cNvPr id="2" name="文本框 1"/>
              <p:cNvSpPr txBox="1"/>
              <p:nvPr/>
            </p:nvSpPr>
            <p:spPr>
              <a:xfrm>
                <a:off x="1019076" y="5179894"/>
                <a:ext cx="4512962" cy="8768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𝐺</m:t>
                      </m:r>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𝐺</m:t>
                              </m:r>
                            </m:e>
                            <m:sub>
                              <m:r>
                                <a:rPr lang="en-US" altLang="zh-CN" sz="2800" b="0" i="1" smtClean="0">
                                  <a:latin typeface="Cambria Math" panose="02040503050406030204" pitchFamily="18" charset="0"/>
                                </a:rPr>
                                <m:t>𝑥</m:t>
                              </m:r>
                            </m:sub>
                            <m:sup>
                              <m:r>
                                <a:rPr lang="en-US" altLang="zh-CN" sz="2800" b="0" i="1" smtClean="0">
                                  <a:latin typeface="Cambria Math" panose="02040503050406030204" pitchFamily="18" charset="0"/>
                                </a:rPr>
                                <m:t>2</m:t>
                              </m:r>
                            </m:sup>
                          </m:sSubSup>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𝑦</m:t>
                              </m:r>
                            </m:sub>
                            <m:sup>
                              <m:r>
                                <a:rPr lang="en-US" altLang="zh-CN" sz="2800" i="1">
                                  <a:latin typeface="Cambria Math" panose="02040503050406030204" pitchFamily="18" charset="0"/>
                                </a:rPr>
                                <m:t>2</m:t>
                              </m:r>
                            </m:sup>
                          </m:sSubSup>
                        </m:e>
                      </m:rad>
                    </m:oMath>
                  </m:oMathPara>
                </a14:m>
                <a:endParaRPr lang="zh-CN" altLang="en-US" sz="2800"/>
              </a:p>
            </p:txBody>
          </p:sp>
        </mc:Choice>
        <mc:Fallback xmlns="">
          <p:sp>
            <p:nvSpPr>
              <p:cNvPr id="2" name="文本框 1"/>
              <p:cNvSpPr txBox="1">
                <a:spLocks noRot="1" noChangeAspect="1" noMove="1" noResize="1" noEditPoints="1" noAdjustHandles="1" noChangeArrowheads="1" noChangeShapeType="1" noTextEdit="1"/>
              </p:cNvSpPr>
              <p:nvPr/>
            </p:nvSpPr>
            <p:spPr>
              <a:xfrm>
                <a:off x="1019076" y="5179894"/>
                <a:ext cx="4512962" cy="87684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1030605" y="6271135"/>
                <a:ext cx="4512962"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𝐺</m:t>
                      </m:r>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𝐺</m:t>
                          </m:r>
                          <m:r>
                            <a:rPr lang="en-US" altLang="zh-CN" sz="2800" b="0" i="1" baseline="-36000"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𝐺𝑦</m:t>
                      </m:r>
                      <m:r>
                        <a:rPr lang="en-US" altLang="zh-CN" sz="2800" b="0" i="1" smtClean="0">
                          <a:latin typeface="Cambria Math" panose="02040503050406030204" pitchFamily="18" charset="0"/>
                        </a:rPr>
                        <m:t>|</m:t>
                      </m:r>
                    </m:oMath>
                  </m:oMathPara>
                </a14:m>
                <a:endParaRPr lang="zh-CN" altLang="en-US" sz="2800"/>
              </a:p>
            </p:txBody>
          </p:sp>
        </mc:Choice>
        <mc:Fallback xmlns="">
          <p:sp>
            <p:nvSpPr>
              <p:cNvPr id="36" name="文本框 35"/>
              <p:cNvSpPr txBox="1">
                <a:spLocks noRot="1" noChangeAspect="1" noMove="1" noResize="1" noEditPoints="1" noAdjustHandles="1" noChangeArrowheads="1" noChangeShapeType="1" noTextEdit="1"/>
              </p:cNvSpPr>
              <p:nvPr/>
            </p:nvSpPr>
            <p:spPr>
              <a:xfrm>
                <a:off x="1030605" y="6271135"/>
                <a:ext cx="4512962" cy="430887"/>
              </a:xfrm>
              <a:prstGeom prst="rect">
                <a:avLst/>
              </a:prstGeom>
              <a:blipFill>
                <a:blip r:embed="rId3"/>
                <a:stretch>
                  <a:fillRect b="-14286"/>
                </a:stretch>
              </a:blipFill>
            </p:spPr>
            <p:txBody>
              <a:bodyPr/>
              <a:lstStyle/>
              <a:p>
                <a:r>
                  <a:rPr lang="zh-CN" altLang="en-US">
                    <a:noFill/>
                  </a:rPr>
                  <a:t> </a:t>
                </a:r>
              </a:p>
            </p:txBody>
          </p:sp>
        </mc:Fallback>
      </mc:AlternateContent>
      <p:sp>
        <p:nvSpPr>
          <p:cNvPr id="3" name="矩形 2"/>
          <p:cNvSpPr/>
          <p:nvPr/>
        </p:nvSpPr>
        <p:spPr>
          <a:xfrm>
            <a:off x="3892769" y="5503304"/>
            <a:ext cx="6400800" cy="1292662"/>
          </a:xfrm>
          <a:prstGeom prst="rect">
            <a:avLst/>
          </a:prstGeom>
        </p:spPr>
        <p:txBody>
          <a:bodyPr wrap="square">
            <a:spAutoFit/>
          </a:bodyPr>
          <a:lstStyle/>
          <a:p>
            <a:r>
              <a:rPr lang="en-US" altLang="zh-CN" sz="2600" smtClean="0">
                <a:latin typeface="Times New Roman" panose="02020603050405020304" pitchFamily="18" charset="0"/>
                <a:cs typeface="Times New Roman" panose="02020603050405020304" pitchFamily="18" charset="0"/>
              </a:rPr>
              <a:t>Scharr</a:t>
            </a:r>
            <a:r>
              <a:rPr lang="zh-CN" altLang="en-US" sz="2600" smtClean="0">
                <a:latin typeface="Times New Roman" panose="02020603050405020304" pitchFamily="18" charset="0"/>
                <a:cs typeface="Times New Roman" panose="02020603050405020304" pitchFamily="18" charset="0"/>
              </a:rPr>
              <a:t>算子比</a:t>
            </a:r>
            <a:r>
              <a:rPr lang="en-US" altLang="zh-CN" sz="2600" smtClean="0">
                <a:latin typeface="Times New Roman" panose="02020603050405020304" pitchFamily="18" charset="0"/>
                <a:cs typeface="Times New Roman" panose="02020603050405020304" pitchFamily="18" charset="0"/>
              </a:rPr>
              <a:t>Sobel</a:t>
            </a:r>
            <a:r>
              <a:rPr lang="zh-CN" altLang="en-US" sz="2600" smtClean="0">
                <a:latin typeface="Times New Roman" panose="02020603050405020304" pitchFamily="18" charset="0"/>
                <a:cs typeface="Times New Roman" panose="02020603050405020304" pitchFamily="18" charset="0"/>
              </a:rPr>
              <a:t>算子的权值更</a:t>
            </a:r>
            <a:r>
              <a:rPr lang="zh-CN" altLang="en-US" sz="2600">
                <a:latin typeface="Times New Roman" panose="02020603050405020304" pitchFamily="18" charset="0"/>
                <a:cs typeface="Times New Roman" panose="02020603050405020304" pitchFamily="18" charset="0"/>
              </a:rPr>
              <a:t>大，因此对于灰度变化更为敏感，会得到较强的边缘强度，但是也会损失一些细节</a:t>
            </a:r>
            <a:r>
              <a:rPr lang="zh-CN" altLang="en-US" sz="2600" smtClean="0">
                <a:latin typeface="Times New Roman" panose="02020603050405020304" pitchFamily="18" charset="0"/>
                <a:cs typeface="Times New Roman" panose="02020603050405020304" pitchFamily="18" charset="0"/>
              </a:rPr>
              <a:t>。</a:t>
            </a:r>
            <a:endParaRPr lang="zh-CN" altLang="en-US" sz="2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5551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文本框 3"/>
          <p:cNvSpPr txBox="1"/>
          <p:nvPr/>
        </p:nvSpPr>
        <p:spPr>
          <a:xfrm>
            <a:off x="698500" y="5180965"/>
            <a:ext cx="9753600" cy="1188720"/>
          </a:xfrm>
          <a:prstGeom prst="rect">
            <a:avLst/>
          </a:prstGeom>
          <a:noFill/>
          <a:ln w="9525">
            <a:noFill/>
          </a:ln>
        </p:spPr>
        <p:txBody>
          <a:bodyPr wrap="square" anchor="t">
            <a:spAutoFit/>
          </a:bodyPr>
          <a:lstStyle/>
          <a:p>
            <a:pPr lvl="0" indent="0"/>
            <a:r>
              <a:rPr lang="zh-CN" altLang="en-US" sz="2400" b="1" dirty="0">
                <a:latin typeface="Times New Roman" panose="02020603050405020304" charset="0"/>
                <a:ea typeface="宋体" panose="02010600030101010101" pitchFamily="2" charset="-122"/>
              </a:rPr>
              <a:t>Gx = (-1)*f(x-1, y-1) + 0*f(x,y-1) + 1*f(x+1,y-1) +(-2)*f(x-1,y) + 0*f(x,y)+2*f(x+1,y)+(-1)*f(x-1,y+1) + 0*f(x,y+1) + 1*f(x+1,y+1)</a:t>
            </a:r>
          </a:p>
          <a:p>
            <a:pPr lvl="0" indent="0"/>
            <a:r>
              <a:rPr lang="zh-CN" altLang="en-US" sz="2400" b="1" dirty="0">
                <a:latin typeface="Times New Roman" panose="02020603050405020304" charset="0"/>
                <a:ea typeface="宋体" panose="02010600030101010101" pitchFamily="2" charset="-122"/>
              </a:rPr>
              <a:t>= </a:t>
            </a:r>
            <a:r>
              <a:rPr lang="zh-CN" altLang="en-US" sz="2400" b="1" dirty="0">
                <a:solidFill>
                  <a:srgbClr val="FF0000"/>
                </a:solidFill>
                <a:latin typeface="Times New Roman" panose="02020603050405020304" charset="0"/>
                <a:ea typeface="宋体" panose="02010600030101010101" pitchFamily="2" charset="-122"/>
              </a:rPr>
              <a:t>[f(x+1,y-1)+f(x+1,y)+f(x+1,y+1)] - [f(x-1,y-1)+f(x-1,y)+f(x-1,y+1)]</a:t>
            </a:r>
            <a:endParaRPr lang="en-US" altLang="zh-CN" sz="2400" b="1" dirty="0">
              <a:solidFill>
                <a:srgbClr val="FF0000"/>
              </a:solidFill>
              <a:latin typeface="Times New Roman" panose="02020603050405020304" charset="0"/>
              <a:ea typeface="楷体" panose="02010609060101010101" charset="-122"/>
              <a:sym typeface="宋体" panose="02010600030101010101" pitchFamily="2" charset="-122"/>
            </a:endParaRPr>
          </a:p>
        </p:txBody>
      </p:sp>
      <p:grpSp>
        <p:nvGrpSpPr>
          <p:cNvPr id="109572" name="组合 44"/>
          <p:cNvGrpSpPr/>
          <p:nvPr/>
        </p:nvGrpSpPr>
        <p:grpSpPr>
          <a:xfrm>
            <a:off x="2916784" y="2366248"/>
            <a:ext cx="4991131" cy="2838143"/>
            <a:chOff x="3731" y="3287"/>
            <a:chExt cx="7127" cy="4052"/>
          </a:xfrm>
        </p:grpSpPr>
        <p:grpSp>
          <p:nvGrpSpPr>
            <p:cNvPr id="109573" name="组合 27"/>
            <p:cNvGrpSpPr/>
            <p:nvPr/>
          </p:nvGrpSpPr>
          <p:grpSpPr>
            <a:xfrm>
              <a:off x="3731" y="3315"/>
              <a:ext cx="3081" cy="3054"/>
              <a:chOff x="1792" y="4985"/>
              <a:chExt cx="3081" cy="3054"/>
            </a:xfrm>
          </p:grpSpPr>
          <p:grpSp>
            <p:nvGrpSpPr>
              <p:cNvPr id="109574" name="组合 18"/>
              <p:cNvGrpSpPr/>
              <p:nvPr/>
            </p:nvGrpSpPr>
            <p:grpSpPr>
              <a:xfrm>
                <a:off x="1799" y="4985"/>
                <a:ext cx="3074" cy="1020"/>
                <a:chOff x="1799" y="4985"/>
                <a:chExt cx="3074" cy="1020"/>
              </a:xfrm>
            </p:grpSpPr>
            <p:sp>
              <p:nvSpPr>
                <p:cNvPr id="4" name="矩形 3"/>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17" name="矩形 16"/>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18" name="矩形 17"/>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nvGrpSpPr>
              <p:cNvPr id="109578" name="组合 19"/>
              <p:cNvGrpSpPr/>
              <p:nvPr/>
            </p:nvGrpSpPr>
            <p:grpSpPr>
              <a:xfrm>
                <a:off x="1799" y="5999"/>
                <a:ext cx="3074" cy="1020"/>
                <a:chOff x="1799" y="4985"/>
                <a:chExt cx="3074" cy="1020"/>
              </a:xfrm>
            </p:grpSpPr>
            <p:sp>
              <p:nvSpPr>
                <p:cNvPr id="21" name="矩形 2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22" name="矩形 2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23" name="矩形 2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nvGrpSpPr>
              <p:cNvPr id="109582" name="组合 23"/>
              <p:cNvGrpSpPr/>
              <p:nvPr/>
            </p:nvGrpSpPr>
            <p:grpSpPr>
              <a:xfrm>
                <a:off x="1792" y="7019"/>
                <a:ext cx="3074" cy="1020"/>
                <a:chOff x="1799" y="4985"/>
                <a:chExt cx="3074" cy="1020"/>
              </a:xfrm>
            </p:grpSpPr>
            <p:sp>
              <p:nvSpPr>
                <p:cNvPr id="25" name="矩形 24"/>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26" name="矩形 25"/>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27" name="矩形 26"/>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grpSp>
          <p:nvGrpSpPr>
            <p:cNvPr id="109586" name="组合 28"/>
            <p:cNvGrpSpPr/>
            <p:nvPr/>
          </p:nvGrpSpPr>
          <p:grpSpPr>
            <a:xfrm>
              <a:off x="7777" y="3287"/>
              <a:ext cx="3081" cy="3054"/>
              <a:chOff x="1792" y="4985"/>
              <a:chExt cx="3081" cy="3054"/>
            </a:xfrm>
          </p:grpSpPr>
          <p:grpSp>
            <p:nvGrpSpPr>
              <p:cNvPr id="109587" name="组合 29"/>
              <p:cNvGrpSpPr/>
              <p:nvPr/>
            </p:nvGrpSpPr>
            <p:grpSpPr>
              <a:xfrm>
                <a:off x="1799" y="4985"/>
                <a:ext cx="3074" cy="1020"/>
                <a:chOff x="1799" y="4985"/>
                <a:chExt cx="3074" cy="1020"/>
              </a:xfrm>
            </p:grpSpPr>
            <p:sp>
              <p:nvSpPr>
                <p:cNvPr id="31" name="矩形 3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32" name="矩形 3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33" name="矩形 3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nvGrpSpPr>
              <p:cNvPr id="109591" name="组合 33"/>
              <p:cNvGrpSpPr/>
              <p:nvPr/>
            </p:nvGrpSpPr>
            <p:grpSpPr>
              <a:xfrm>
                <a:off x="1799" y="5999"/>
                <a:ext cx="3074" cy="1020"/>
                <a:chOff x="1799" y="4985"/>
                <a:chExt cx="3074" cy="1020"/>
              </a:xfrm>
            </p:grpSpPr>
            <p:sp>
              <p:nvSpPr>
                <p:cNvPr id="35" name="矩形 34"/>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36" name="矩形 35"/>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37" name="矩形 36"/>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grpSp>
          <p:grpSp>
            <p:nvGrpSpPr>
              <p:cNvPr id="109595" name="组合 37"/>
              <p:cNvGrpSpPr/>
              <p:nvPr/>
            </p:nvGrpSpPr>
            <p:grpSpPr>
              <a:xfrm>
                <a:off x="1792" y="7019"/>
                <a:ext cx="3074" cy="1020"/>
                <a:chOff x="1799" y="4985"/>
                <a:chExt cx="3074" cy="1020"/>
              </a:xfrm>
            </p:grpSpPr>
            <p:sp>
              <p:nvSpPr>
                <p:cNvPr id="39" name="矩形 38"/>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40" name="矩形 39"/>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41" name="矩形 40"/>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grpSp>
          <p:nvGrpSpPr>
            <p:cNvPr id="109599" name="组合 43"/>
            <p:cNvGrpSpPr/>
            <p:nvPr/>
          </p:nvGrpSpPr>
          <p:grpSpPr>
            <a:xfrm>
              <a:off x="4674" y="6733"/>
              <a:ext cx="5288" cy="606"/>
              <a:chOff x="4674" y="6733"/>
              <a:chExt cx="5288" cy="606"/>
            </a:xfrm>
          </p:grpSpPr>
          <p:sp>
            <p:nvSpPr>
              <p:cNvPr id="109600" name="文本框 41"/>
              <p:cNvSpPr txBox="1"/>
              <p:nvPr/>
            </p:nvSpPr>
            <p:spPr>
              <a:xfrm>
                <a:off x="4674" y="6776"/>
                <a:ext cx="1165" cy="563"/>
              </a:xfrm>
              <a:prstGeom prst="rect">
                <a:avLst/>
              </a:prstGeom>
              <a:noFill/>
              <a:ln w="9525">
                <a:noFill/>
              </a:ln>
            </p:spPr>
            <p:txBody>
              <a:bodyPr wrap="square" anchor="t">
                <a:spAutoFit/>
              </a:bodyPr>
              <a:lstStyle/>
              <a:p>
                <a:pPr lvl="0" indent="0"/>
                <a:r>
                  <a:rPr lang="en-US" altLang="zh-CN" sz="1985" b="1" i="1">
                    <a:latin typeface="Times New Roman" panose="02020603050405020304" charset="0"/>
                    <a:ea typeface="宋体" panose="02010600030101010101" pitchFamily="2" charset="-122"/>
                  </a:rPr>
                  <a:t>Gx</a:t>
                </a:r>
              </a:p>
            </p:txBody>
          </p:sp>
          <p:sp>
            <p:nvSpPr>
              <p:cNvPr id="109601" name="文本框 42"/>
              <p:cNvSpPr txBox="1"/>
              <p:nvPr/>
            </p:nvSpPr>
            <p:spPr>
              <a:xfrm>
                <a:off x="8797" y="6733"/>
                <a:ext cx="1165" cy="563"/>
              </a:xfrm>
              <a:prstGeom prst="rect">
                <a:avLst/>
              </a:prstGeom>
              <a:noFill/>
              <a:ln w="9525">
                <a:noFill/>
              </a:ln>
            </p:spPr>
            <p:txBody>
              <a:bodyPr wrap="square" anchor="t">
                <a:spAutoFit/>
              </a:bodyPr>
              <a:lstStyle/>
              <a:p>
                <a:pPr lvl="0" indent="0"/>
                <a:r>
                  <a:rPr lang="en-US" altLang="zh-CN" sz="1985" b="1" i="1">
                    <a:latin typeface="Times New Roman" panose="02020603050405020304" charset="0"/>
                    <a:ea typeface="宋体" panose="02010600030101010101" pitchFamily="2" charset="-122"/>
                  </a:rPr>
                  <a:t>Gy</a:t>
                </a:r>
              </a:p>
            </p:txBody>
          </p:sp>
        </p:grpSp>
      </p:grp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469900" y="1556385"/>
            <a:ext cx="95643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一阶微分算子</a:t>
            </a:r>
            <a:r>
              <a:rPr lang="en-US" altLang="zh-CN" dirty="0">
                <a:sym typeface="+mn-ea"/>
              </a:rPr>
              <a:t>—prewitt</a:t>
            </a:r>
            <a:r>
              <a:rPr lang="zh-CN" altLang="en-US" dirty="0">
                <a:sym typeface="+mn-ea"/>
              </a:rPr>
              <a:t>算子</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文本框 3"/>
          <p:cNvSpPr txBox="1"/>
          <p:nvPr/>
        </p:nvSpPr>
        <p:spPr>
          <a:xfrm>
            <a:off x="850900" y="5073015"/>
            <a:ext cx="9464675" cy="1200329"/>
          </a:xfrm>
          <a:prstGeom prst="rect">
            <a:avLst/>
          </a:prstGeom>
          <a:noFill/>
          <a:ln w="9525">
            <a:noFill/>
          </a:ln>
        </p:spPr>
        <p:txBody>
          <a:bodyPr wrap="square" anchor="t">
            <a:spAutoFit/>
          </a:bodyPr>
          <a:lstStyle/>
          <a:p>
            <a:pPr lvl="0" indent="0"/>
            <a:r>
              <a:rPr lang="zh-CN" altLang="en-US" sz="2400" b="1" dirty="0">
                <a:latin typeface="Times New Roman" panose="02020603050405020304" charset="0"/>
                <a:ea typeface="宋体" panose="02010600030101010101" pitchFamily="2" charset="-122"/>
              </a:rPr>
              <a:t>Gy =1* f(x-1, y-1) + 2*f(x,y-1)+ 1*f(x+1,y-1)+0*f(x-1,y) 0*f(x,y) + 0*f(x+1,y)+(-1)*f(x-1,y+1) + (-2)*f(x,y+1) + (-1)*f(x+1, y+1)</a:t>
            </a:r>
          </a:p>
          <a:p>
            <a:pPr lvl="0" indent="0"/>
            <a:r>
              <a:rPr lang="zh-CN" altLang="en-US" sz="2400" b="1" dirty="0">
                <a:latin typeface="Times New Roman" panose="02020603050405020304" charset="0"/>
                <a:ea typeface="宋体" panose="02010600030101010101" pitchFamily="2" charset="-122"/>
              </a:rPr>
              <a:t>=</a:t>
            </a:r>
            <a:r>
              <a:rPr lang="zh-CN" altLang="en-US" sz="2400" b="1" dirty="0">
                <a:solidFill>
                  <a:srgbClr val="FF0000"/>
                </a:solidFill>
                <a:latin typeface="Times New Roman" panose="02020603050405020304" charset="0"/>
                <a:ea typeface="宋体" panose="02010600030101010101" pitchFamily="2" charset="-122"/>
              </a:rPr>
              <a:t> [f(x-1,y-1) + f(x,y-1) + f(x+1,y-1)] - [f(x-1, y+1) </a:t>
            </a:r>
            <a:r>
              <a:rPr lang="en-US" altLang="zh-CN" sz="2400" b="1" dirty="0">
                <a:solidFill>
                  <a:srgbClr val="FF0000"/>
                </a:solidFill>
                <a:latin typeface="Times New Roman" panose="02020603050405020304" charset="0"/>
                <a:ea typeface="宋体" panose="02010600030101010101" pitchFamily="2" charset="-122"/>
              </a:rPr>
              <a:t>+ </a:t>
            </a:r>
            <a:r>
              <a:rPr lang="zh-CN" altLang="en-US" sz="2400" b="1" dirty="0">
                <a:solidFill>
                  <a:srgbClr val="FF0000"/>
                </a:solidFill>
                <a:latin typeface="Times New Roman" panose="02020603050405020304" charset="0"/>
                <a:ea typeface="宋体" panose="02010600030101010101" pitchFamily="2" charset="-122"/>
              </a:rPr>
              <a:t>f(x,y+1)+f(x+1,y+1)]</a:t>
            </a:r>
          </a:p>
        </p:txBody>
      </p:sp>
      <p:grpSp>
        <p:nvGrpSpPr>
          <p:cNvPr id="110595" name="组合 44"/>
          <p:cNvGrpSpPr/>
          <p:nvPr/>
        </p:nvGrpSpPr>
        <p:grpSpPr>
          <a:xfrm>
            <a:off x="2916784" y="2366248"/>
            <a:ext cx="4991131" cy="2838143"/>
            <a:chOff x="3731" y="3287"/>
            <a:chExt cx="7127" cy="4052"/>
          </a:xfrm>
        </p:grpSpPr>
        <p:grpSp>
          <p:nvGrpSpPr>
            <p:cNvPr id="110596" name="组合 27"/>
            <p:cNvGrpSpPr/>
            <p:nvPr/>
          </p:nvGrpSpPr>
          <p:grpSpPr>
            <a:xfrm>
              <a:off x="3731" y="3315"/>
              <a:ext cx="3081" cy="3054"/>
              <a:chOff x="1792" y="4985"/>
              <a:chExt cx="3081" cy="3054"/>
            </a:xfrm>
          </p:grpSpPr>
          <p:grpSp>
            <p:nvGrpSpPr>
              <p:cNvPr id="110597" name="组合 18"/>
              <p:cNvGrpSpPr/>
              <p:nvPr/>
            </p:nvGrpSpPr>
            <p:grpSpPr>
              <a:xfrm>
                <a:off x="1799" y="4985"/>
                <a:ext cx="3074" cy="1020"/>
                <a:chOff x="1799" y="4985"/>
                <a:chExt cx="3074" cy="1020"/>
              </a:xfrm>
            </p:grpSpPr>
            <p:sp>
              <p:nvSpPr>
                <p:cNvPr id="4" name="矩形 3"/>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17" name="矩形 16"/>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18" name="矩形 17"/>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nvGrpSpPr>
              <p:cNvPr id="110601" name="组合 19"/>
              <p:cNvGrpSpPr/>
              <p:nvPr/>
            </p:nvGrpSpPr>
            <p:grpSpPr>
              <a:xfrm>
                <a:off x="1799" y="5999"/>
                <a:ext cx="3074" cy="1020"/>
                <a:chOff x="1799" y="4985"/>
                <a:chExt cx="3074" cy="1020"/>
              </a:xfrm>
            </p:grpSpPr>
            <p:sp>
              <p:nvSpPr>
                <p:cNvPr id="21" name="矩形 2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22" name="矩形 2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23" name="矩形 2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nvGrpSpPr>
              <p:cNvPr id="110605" name="组合 23"/>
              <p:cNvGrpSpPr/>
              <p:nvPr/>
            </p:nvGrpSpPr>
            <p:grpSpPr>
              <a:xfrm>
                <a:off x="1792" y="7019"/>
                <a:ext cx="3074" cy="1020"/>
                <a:chOff x="1799" y="4985"/>
                <a:chExt cx="3074" cy="1020"/>
              </a:xfrm>
            </p:grpSpPr>
            <p:sp>
              <p:nvSpPr>
                <p:cNvPr id="25" name="矩形 24"/>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26" name="矩形 25"/>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27" name="矩形 26"/>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grpSp>
          <p:nvGrpSpPr>
            <p:cNvPr id="110609" name="组合 28"/>
            <p:cNvGrpSpPr/>
            <p:nvPr/>
          </p:nvGrpSpPr>
          <p:grpSpPr>
            <a:xfrm>
              <a:off x="7777" y="3287"/>
              <a:ext cx="3081" cy="3054"/>
              <a:chOff x="1792" y="4985"/>
              <a:chExt cx="3081" cy="3054"/>
            </a:xfrm>
          </p:grpSpPr>
          <p:grpSp>
            <p:nvGrpSpPr>
              <p:cNvPr id="110610" name="组合 29"/>
              <p:cNvGrpSpPr/>
              <p:nvPr/>
            </p:nvGrpSpPr>
            <p:grpSpPr>
              <a:xfrm>
                <a:off x="1799" y="4985"/>
                <a:ext cx="3074" cy="1020"/>
                <a:chOff x="1799" y="4985"/>
                <a:chExt cx="3074" cy="1020"/>
              </a:xfrm>
            </p:grpSpPr>
            <p:sp>
              <p:nvSpPr>
                <p:cNvPr id="31" name="矩形 3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32" name="矩形 3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33" name="矩形 3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nvGrpSpPr>
              <p:cNvPr id="110614" name="组合 33"/>
              <p:cNvGrpSpPr/>
              <p:nvPr/>
            </p:nvGrpSpPr>
            <p:grpSpPr>
              <a:xfrm>
                <a:off x="1799" y="5999"/>
                <a:ext cx="3074" cy="1020"/>
                <a:chOff x="1799" y="4985"/>
                <a:chExt cx="3074" cy="1020"/>
              </a:xfrm>
            </p:grpSpPr>
            <p:sp>
              <p:nvSpPr>
                <p:cNvPr id="35" name="矩形 34"/>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36" name="矩形 35"/>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37" name="矩形 36"/>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grpSp>
          <p:grpSp>
            <p:nvGrpSpPr>
              <p:cNvPr id="110618" name="组合 37"/>
              <p:cNvGrpSpPr/>
              <p:nvPr/>
            </p:nvGrpSpPr>
            <p:grpSpPr>
              <a:xfrm>
                <a:off x="1792" y="7019"/>
                <a:ext cx="3074" cy="1020"/>
                <a:chOff x="1799" y="4985"/>
                <a:chExt cx="3074" cy="1020"/>
              </a:xfrm>
            </p:grpSpPr>
            <p:sp>
              <p:nvSpPr>
                <p:cNvPr id="39" name="矩形 38"/>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40" name="矩形 39"/>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41" name="矩形 40"/>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grpSp>
          <p:nvGrpSpPr>
            <p:cNvPr id="110622" name="组合 43"/>
            <p:cNvGrpSpPr/>
            <p:nvPr/>
          </p:nvGrpSpPr>
          <p:grpSpPr>
            <a:xfrm>
              <a:off x="4674" y="6733"/>
              <a:ext cx="5288" cy="606"/>
              <a:chOff x="4674" y="6733"/>
              <a:chExt cx="5288" cy="606"/>
            </a:xfrm>
          </p:grpSpPr>
          <p:sp>
            <p:nvSpPr>
              <p:cNvPr id="110623" name="文本框 41"/>
              <p:cNvSpPr txBox="1"/>
              <p:nvPr/>
            </p:nvSpPr>
            <p:spPr>
              <a:xfrm>
                <a:off x="4674" y="6776"/>
                <a:ext cx="1165" cy="563"/>
              </a:xfrm>
              <a:prstGeom prst="rect">
                <a:avLst/>
              </a:prstGeom>
              <a:noFill/>
              <a:ln w="9525">
                <a:noFill/>
              </a:ln>
            </p:spPr>
            <p:txBody>
              <a:bodyPr wrap="square" anchor="t">
                <a:spAutoFit/>
              </a:bodyPr>
              <a:lstStyle/>
              <a:p>
                <a:pPr lvl="0" indent="0"/>
                <a:r>
                  <a:rPr lang="en-US" altLang="zh-CN" sz="1985" b="1" i="1">
                    <a:latin typeface="Times New Roman" panose="02020603050405020304" charset="0"/>
                    <a:ea typeface="宋体" panose="02010600030101010101" pitchFamily="2" charset="-122"/>
                  </a:rPr>
                  <a:t>Gx</a:t>
                </a:r>
              </a:p>
            </p:txBody>
          </p:sp>
          <p:sp>
            <p:nvSpPr>
              <p:cNvPr id="110624" name="文本框 42"/>
              <p:cNvSpPr txBox="1"/>
              <p:nvPr/>
            </p:nvSpPr>
            <p:spPr>
              <a:xfrm>
                <a:off x="8797" y="6733"/>
                <a:ext cx="1165" cy="563"/>
              </a:xfrm>
              <a:prstGeom prst="rect">
                <a:avLst/>
              </a:prstGeom>
              <a:noFill/>
              <a:ln w="9525">
                <a:noFill/>
              </a:ln>
            </p:spPr>
            <p:txBody>
              <a:bodyPr wrap="square" anchor="t">
                <a:spAutoFit/>
              </a:bodyPr>
              <a:lstStyle/>
              <a:p>
                <a:pPr lvl="0" indent="0"/>
                <a:r>
                  <a:rPr lang="en-US" altLang="zh-CN" sz="1985" b="1" i="1">
                    <a:latin typeface="Times New Roman" panose="02020603050405020304" charset="0"/>
                    <a:ea typeface="宋体" panose="02010600030101010101" pitchFamily="2" charset="-122"/>
                  </a:rPr>
                  <a:t>Gy</a:t>
                </a:r>
              </a:p>
            </p:txBody>
          </p:sp>
        </p:grpSp>
      </p:grp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2" name="文本框 41"/>
          <p:cNvSpPr txBox="1"/>
          <p:nvPr/>
        </p:nvSpPr>
        <p:spPr>
          <a:xfrm>
            <a:off x="469900" y="1556385"/>
            <a:ext cx="95643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一阶微分算子</a:t>
            </a:r>
            <a:r>
              <a:rPr lang="en-US" altLang="zh-CN" dirty="0">
                <a:sym typeface="+mn-ea"/>
              </a:rPr>
              <a:t>—prewitt</a:t>
            </a:r>
            <a:r>
              <a:rPr lang="zh-CN" altLang="en-US" dirty="0">
                <a:sym typeface="+mn-ea"/>
              </a:rPr>
              <a:t>算子</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5" name="组合 44"/>
          <p:cNvGrpSpPr/>
          <p:nvPr/>
        </p:nvGrpSpPr>
        <p:grpSpPr>
          <a:xfrm>
            <a:off x="2916784" y="2366248"/>
            <a:ext cx="4991131" cy="2838143"/>
            <a:chOff x="3731" y="3287"/>
            <a:chExt cx="7127" cy="4052"/>
          </a:xfrm>
        </p:grpSpPr>
        <p:grpSp>
          <p:nvGrpSpPr>
            <p:cNvPr id="110596" name="组合 27"/>
            <p:cNvGrpSpPr/>
            <p:nvPr/>
          </p:nvGrpSpPr>
          <p:grpSpPr>
            <a:xfrm>
              <a:off x="3731" y="3315"/>
              <a:ext cx="3081" cy="3054"/>
              <a:chOff x="1792" y="4985"/>
              <a:chExt cx="3081" cy="3054"/>
            </a:xfrm>
          </p:grpSpPr>
          <p:grpSp>
            <p:nvGrpSpPr>
              <p:cNvPr id="110597" name="组合 18"/>
              <p:cNvGrpSpPr/>
              <p:nvPr/>
            </p:nvGrpSpPr>
            <p:grpSpPr>
              <a:xfrm>
                <a:off x="1799" y="4985"/>
                <a:ext cx="3074" cy="1020"/>
                <a:chOff x="1799" y="4985"/>
                <a:chExt cx="3074" cy="1020"/>
              </a:xfrm>
            </p:grpSpPr>
            <p:sp>
              <p:nvSpPr>
                <p:cNvPr id="4" name="矩形 3"/>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17" name="矩形 16"/>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18" name="矩形 17"/>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nvGrpSpPr>
              <p:cNvPr id="110601" name="组合 19"/>
              <p:cNvGrpSpPr/>
              <p:nvPr/>
            </p:nvGrpSpPr>
            <p:grpSpPr>
              <a:xfrm>
                <a:off x="1799" y="5999"/>
                <a:ext cx="3074" cy="1020"/>
                <a:chOff x="1799" y="4985"/>
                <a:chExt cx="3074" cy="1020"/>
              </a:xfrm>
            </p:grpSpPr>
            <p:sp>
              <p:nvSpPr>
                <p:cNvPr id="21" name="矩形 2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22" name="矩形 2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23" name="矩形 2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nvGrpSpPr>
              <p:cNvPr id="110605" name="组合 23"/>
              <p:cNvGrpSpPr/>
              <p:nvPr/>
            </p:nvGrpSpPr>
            <p:grpSpPr>
              <a:xfrm>
                <a:off x="1792" y="7019"/>
                <a:ext cx="3074" cy="1020"/>
                <a:chOff x="1799" y="4985"/>
                <a:chExt cx="3074" cy="1020"/>
              </a:xfrm>
            </p:grpSpPr>
            <p:sp>
              <p:nvSpPr>
                <p:cNvPr id="25" name="矩形 24"/>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26" name="矩形 25"/>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27" name="矩形 26"/>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grpSp>
          <p:nvGrpSpPr>
            <p:cNvPr id="110609" name="组合 28"/>
            <p:cNvGrpSpPr/>
            <p:nvPr/>
          </p:nvGrpSpPr>
          <p:grpSpPr>
            <a:xfrm>
              <a:off x="7777" y="3287"/>
              <a:ext cx="3081" cy="3054"/>
              <a:chOff x="1792" y="4985"/>
              <a:chExt cx="3081" cy="3054"/>
            </a:xfrm>
          </p:grpSpPr>
          <p:grpSp>
            <p:nvGrpSpPr>
              <p:cNvPr id="110610" name="组合 29"/>
              <p:cNvGrpSpPr/>
              <p:nvPr/>
            </p:nvGrpSpPr>
            <p:grpSpPr>
              <a:xfrm>
                <a:off x="1799" y="4985"/>
                <a:ext cx="3074" cy="1020"/>
                <a:chOff x="1799" y="4985"/>
                <a:chExt cx="3074" cy="1020"/>
              </a:xfrm>
            </p:grpSpPr>
            <p:sp>
              <p:nvSpPr>
                <p:cNvPr id="31" name="矩形 30"/>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32" name="矩形 31"/>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33" name="矩形 32"/>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nvGrpSpPr>
              <p:cNvPr id="110614" name="组合 33"/>
              <p:cNvGrpSpPr/>
              <p:nvPr/>
            </p:nvGrpSpPr>
            <p:grpSpPr>
              <a:xfrm>
                <a:off x="1799" y="5999"/>
                <a:ext cx="3074" cy="1020"/>
                <a:chOff x="1799" y="4985"/>
                <a:chExt cx="3074" cy="1020"/>
              </a:xfrm>
            </p:grpSpPr>
            <p:sp>
              <p:nvSpPr>
                <p:cNvPr id="35" name="矩形 34"/>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36" name="矩形 35"/>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sp>
              <p:nvSpPr>
                <p:cNvPr id="37" name="矩形 36"/>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0</a:t>
                  </a:r>
                </a:p>
              </p:txBody>
            </p:sp>
          </p:grpSp>
          <p:grpSp>
            <p:nvGrpSpPr>
              <p:cNvPr id="110618" name="组合 37"/>
              <p:cNvGrpSpPr/>
              <p:nvPr/>
            </p:nvGrpSpPr>
            <p:grpSpPr>
              <a:xfrm>
                <a:off x="1792" y="7019"/>
                <a:ext cx="3074" cy="1020"/>
                <a:chOff x="1799" y="4985"/>
                <a:chExt cx="3074" cy="1020"/>
              </a:xfrm>
            </p:grpSpPr>
            <p:sp>
              <p:nvSpPr>
                <p:cNvPr id="39" name="矩形 38"/>
                <p:cNvSpPr/>
                <p:nvPr/>
              </p:nvSpPr>
              <p:spPr>
                <a:xfrm>
                  <a:off x="1799"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40" name="矩形 39"/>
                <p:cNvSpPr/>
                <p:nvPr/>
              </p:nvSpPr>
              <p:spPr>
                <a:xfrm>
                  <a:off x="2826"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sp>
              <p:nvSpPr>
                <p:cNvPr id="41" name="矩形 40"/>
                <p:cNvSpPr/>
                <p:nvPr/>
              </p:nvSpPr>
              <p:spPr>
                <a:xfrm>
                  <a:off x="3853" y="4985"/>
                  <a:ext cx="1020" cy="102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1985" b="1" strike="noStrike" noProof="1">
                      <a:solidFill>
                        <a:srgbClr val="FF0000"/>
                      </a:solidFill>
                      <a:latin typeface="Times New Roman" panose="02020603050405020304" charset="0"/>
                    </a:rPr>
                    <a:t>-1</a:t>
                  </a:r>
                </a:p>
              </p:txBody>
            </p:sp>
          </p:grpSp>
        </p:grpSp>
        <p:grpSp>
          <p:nvGrpSpPr>
            <p:cNvPr id="110622" name="组合 43"/>
            <p:cNvGrpSpPr/>
            <p:nvPr/>
          </p:nvGrpSpPr>
          <p:grpSpPr>
            <a:xfrm>
              <a:off x="4674" y="6733"/>
              <a:ext cx="5288" cy="606"/>
              <a:chOff x="4674" y="6733"/>
              <a:chExt cx="5288" cy="606"/>
            </a:xfrm>
          </p:grpSpPr>
          <p:sp>
            <p:nvSpPr>
              <p:cNvPr id="110623" name="文本框 41"/>
              <p:cNvSpPr txBox="1"/>
              <p:nvPr/>
            </p:nvSpPr>
            <p:spPr>
              <a:xfrm>
                <a:off x="4674" y="6776"/>
                <a:ext cx="1165" cy="563"/>
              </a:xfrm>
              <a:prstGeom prst="rect">
                <a:avLst/>
              </a:prstGeom>
              <a:noFill/>
              <a:ln w="9525">
                <a:noFill/>
              </a:ln>
            </p:spPr>
            <p:txBody>
              <a:bodyPr wrap="square" anchor="t">
                <a:spAutoFit/>
              </a:bodyPr>
              <a:lstStyle/>
              <a:p>
                <a:pPr lvl="0" indent="0"/>
                <a:r>
                  <a:rPr lang="en-US" altLang="zh-CN" sz="1985" b="1" i="1">
                    <a:latin typeface="Times New Roman" panose="02020603050405020304" charset="0"/>
                    <a:ea typeface="宋体" panose="02010600030101010101" pitchFamily="2" charset="-122"/>
                  </a:rPr>
                  <a:t>Gx</a:t>
                </a:r>
              </a:p>
            </p:txBody>
          </p:sp>
          <p:sp>
            <p:nvSpPr>
              <p:cNvPr id="110624" name="文本框 42"/>
              <p:cNvSpPr txBox="1"/>
              <p:nvPr/>
            </p:nvSpPr>
            <p:spPr>
              <a:xfrm>
                <a:off x="8797" y="6733"/>
                <a:ext cx="1165" cy="563"/>
              </a:xfrm>
              <a:prstGeom prst="rect">
                <a:avLst/>
              </a:prstGeom>
              <a:noFill/>
              <a:ln w="9525">
                <a:noFill/>
              </a:ln>
            </p:spPr>
            <p:txBody>
              <a:bodyPr wrap="square" anchor="t">
                <a:spAutoFit/>
              </a:bodyPr>
              <a:lstStyle/>
              <a:p>
                <a:pPr lvl="0" indent="0"/>
                <a:r>
                  <a:rPr lang="en-US" altLang="zh-CN" sz="1985" b="1" i="1">
                    <a:latin typeface="Times New Roman" panose="02020603050405020304" charset="0"/>
                    <a:ea typeface="宋体" panose="02010600030101010101" pitchFamily="2" charset="-122"/>
                  </a:rPr>
                  <a:t>Gy</a:t>
                </a:r>
              </a:p>
            </p:txBody>
          </p:sp>
        </p:grpSp>
      </p:grp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2" name="文本框 41"/>
          <p:cNvSpPr txBox="1"/>
          <p:nvPr/>
        </p:nvSpPr>
        <p:spPr>
          <a:xfrm>
            <a:off x="469900" y="1556385"/>
            <a:ext cx="95643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一阶微分算子</a:t>
            </a:r>
            <a:r>
              <a:rPr lang="en-US" altLang="zh-CN" dirty="0">
                <a:sym typeface="+mn-ea"/>
              </a:rPr>
              <a:t>—prewitt</a:t>
            </a:r>
            <a:r>
              <a:rPr lang="zh-CN" altLang="en-US" dirty="0">
                <a:sym typeface="+mn-ea"/>
              </a:rPr>
              <a:t>算子</a:t>
            </a:r>
          </a:p>
        </p:txBody>
      </p:sp>
      <mc:AlternateContent xmlns:mc="http://schemas.openxmlformats.org/markup-compatibility/2006" xmlns:a14="http://schemas.microsoft.com/office/drawing/2010/main">
        <mc:Choice Requires="a14">
          <p:sp>
            <p:nvSpPr>
              <p:cNvPr id="38" name="文本框 37"/>
              <p:cNvSpPr txBox="1"/>
              <p:nvPr/>
            </p:nvSpPr>
            <p:spPr>
              <a:xfrm>
                <a:off x="1019076" y="5179894"/>
                <a:ext cx="4512962" cy="8768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𝐺</m:t>
                      </m:r>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𝐺</m:t>
                              </m:r>
                            </m:e>
                            <m:sub>
                              <m:r>
                                <a:rPr lang="en-US" altLang="zh-CN" sz="2800" b="0" i="1" smtClean="0">
                                  <a:latin typeface="Cambria Math" panose="02040503050406030204" pitchFamily="18" charset="0"/>
                                </a:rPr>
                                <m:t>𝑥</m:t>
                              </m:r>
                            </m:sub>
                            <m:sup>
                              <m:r>
                                <a:rPr lang="en-US" altLang="zh-CN" sz="2800" b="0" i="1" smtClean="0">
                                  <a:latin typeface="Cambria Math" panose="02040503050406030204" pitchFamily="18" charset="0"/>
                                </a:rPr>
                                <m:t>2</m:t>
                              </m:r>
                            </m:sup>
                          </m:sSubSup>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𝑦</m:t>
                              </m:r>
                            </m:sub>
                            <m:sup>
                              <m:r>
                                <a:rPr lang="en-US" altLang="zh-CN" sz="2800" i="1">
                                  <a:latin typeface="Cambria Math" panose="02040503050406030204" pitchFamily="18" charset="0"/>
                                </a:rPr>
                                <m:t>2</m:t>
                              </m:r>
                            </m:sup>
                          </m:sSubSup>
                        </m:e>
                      </m:rad>
                    </m:oMath>
                  </m:oMathPara>
                </a14:m>
                <a:endParaRPr lang="zh-CN" altLang="en-US" sz="2800"/>
              </a:p>
            </p:txBody>
          </p:sp>
        </mc:Choice>
        <mc:Fallback xmlns="">
          <p:sp>
            <p:nvSpPr>
              <p:cNvPr id="38" name="文本框 37"/>
              <p:cNvSpPr txBox="1">
                <a:spLocks noRot="1" noChangeAspect="1" noMove="1" noResize="1" noEditPoints="1" noAdjustHandles="1" noChangeArrowheads="1" noChangeShapeType="1" noTextEdit="1"/>
              </p:cNvSpPr>
              <p:nvPr/>
            </p:nvSpPr>
            <p:spPr>
              <a:xfrm>
                <a:off x="1019076" y="5179894"/>
                <a:ext cx="4512962" cy="87684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1030605" y="6271135"/>
                <a:ext cx="4512962"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𝐺</m:t>
                      </m:r>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𝐺</m:t>
                          </m:r>
                          <m:r>
                            <a:rPr lang="en-US" altLang="zh-CN" sz="2800" b="0" i="1" baseline="-36000"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𝐺𝑦</m:t>
                      </m:r>
                      <m:r>
                        <a:rPr lang="en-US" altLang="zh-CN" sz="2800" b="0" i="1" smtClean="0">
                          <a:latin typeface="Cambria Math" panose="02040503050406030204" pitchFamily="18" charset="0"/>
                        </a:rPr>
                        <m:t>|</m:t>
                      </m:r>
                    </m:oMath>
                  </m:oMathPara>
                </a14:m>
                <a:endParaRPr lang="zh-CN" altLang="en-US" sz="2800"/>
              </a:p>
            </p:txBody>
          </p:sp>
        </mc:Choice>
        <mc:Fallback xmlns="">
          <p:sp>
            <p:nvSpPr>
              <p:cNvPr id="43" name="文本框 42"/>
              <p:cNvSpPr txBox="1">
                <a:spLocks noRot="1" noChangeAspect="1" noMove="1" noResize="1" noEditPoints="1" noAdjustHandles="1" noChangeArrowheads="1" noChangeShapeType="1" noTextEdit="1"/>
              </p:cNvSpPr>
              <p:nvPr/>
            </p:nvSpPr>
            <p:spPr>
              <a:xfrm>
                <a:off x="1030605" y="6271135"/>
                <a:ext cx="4512962" cy="430887"/>
              </a:xfrm>
              <a:prstGeom prst="rect">
                <a:avLst/>
              </a:prstGeom>
              <a:blipFill>
                <a:blip r:embed="rId3"/>
                <a:stretch>
                  <a:fillRect b="-14286"/>
                </a:stretch>
              </a:blipFill>
            </p:spPr>
            <p:txBody>
              <a:bodyPr/>
              <a:lstStyle/>
              <a:p>
                <a:r>
                  <a:rPr lang="zh-CN" altLang="en-US">
                    <a:noFill/>
                  </a:rPr>
                  <a:t> </a:t>
                </a:r>
              </a:p>
            </p:txBody>
          </p:sp>
        </mc:Fallback>
      </mc:AlternateContent>
      <p:sp>
        <p:nvSpPr>
          <p:cNvPr id="2" name="矩形 1"/>
          <p:cNvSpPr/>
          <p:nvPr/>
        </p:nvSpPr>
        <p:spPr>
          <a:xfrm>
            <a:off x="4210939" y="5321353"/>
            <a:ext cx="6241161" cy="1200329"/>
          </a:xfrm>
          <a:prstGeom prst="rect">
            <a:avLst/>
          </a:prstGeom>
        </p:spPr>
        <p:txBody>
          <a:bodyPr wrap="square">
            <a:spAutoFit/>
          </a:bodyPr>
          <a:lstStyle/>
          <a:p>
            <a:r>
              <a:rPr lang="en-US" altLang="zh-CN" sz="2400">
                <a:latin typeface="Times New Roman" panose="02020603050405020304" pitchFamily="18" charset="0"/>
                <a:cs typeface="Times New Roman" panose="02020603050405020304" pitchFamily="18" charset="0"/>
                <a:sym typeface="+mn-ea"/>
              </a:rPr>
              <a:t>prewitt</a:t>
            </a:r>
            <a:r>
              <a:rPr lang="zh-CN" altLang="en-US" sz="2400" smtClean="0">
                <a:latin typeface="Times New Roman" panose="02020603050405020304" pitchFamily="18" charset="0"/>
                <a:cs typeface="Times New Roman" panose="02020603050405020304" pitchFamily="18" charset="0"/>
                <a:sym typeface="+mn-ea"/>
              </a:rPr>
              <a:t>算子</a:t>
            </a:r>
            <a:r>
              <a:rPr lang="zh-CN" altLang="en-US" sz="2400" smtClean="0">
                <a:latin typeface="Times New Roman" panose="02020603050405020304" pitchFamily="18" charset="0"/>
                <a:cs typeface="Times New Roman" panose="02020603050405020304" pitchFamily="18" charset="0"/>
              </a:rPr>
              <a:t>会</a:t>
            </a:r>
            <a:r>
              <a:rPr lang="zh-CN" altLang="en-US" sz="2400">
                <a:latin typeface="Times New Roman" panose="02020603050405020304" pitchFamily="18" charset="0"/>
                <a:cs typeface="Times New Roman" panose="02020603050405020304" pitchFamily="18" charset="0"/>
              </a:rPr>
              <a:t>造成边缘点的误判，因为许多噪声点的灰度值也很大，而且对于幅值较小的边缘点，其边缘反而丢失了。</a:t>
            </a:r>
          </a:p>
        </p:txBody>
      </p:sp>
    </p:spTree>
    <p:extLst>
      <p:ext uri="{BB962C8B-B14F-4D97-AF65-F5344CB8AC3E}">
        <p14:creationId xmlns:p14="http://schemas.microsoft.com/office/powerpoint/2010/main" val="10801806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3" name="文本框 2"/>
          <p:cNvSpPr txBox="1"/>
          <p:nvPr/>
        </p:nvSpPr>
        <p:spPr>
          <a:xfrm>
            <a:off x="469900" y="1556385"/>
            <a:ext cx="956437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一阶</a:t>
            </a:r>
            <a:r>
              <a:rPr lang="zh-CN" altLang="en-US">
                <a:sym typeface="+mn-ea"/>
              </a:rPr>
              <a:t>微分算子</a:t>
            </a:r>
            <a:r>
              <a:rPr lang="en-US" altLang="zh-CN" smtClean="0">
                <a:sym typeface="+mn-ea"/>
              </a:rPr>
              <a:t>—</a:t>
            </a:r>
            <a:r>
              <a:rPr lang="zh-CN" altLang="en-US" smtClean="0">
                <a:sym typeface="+mn-ea"/>
              </a:rPr>
              <a:t>实验比较</a:t>
            </a:r>
            <a:endParaRPr lang="zh-CN" altLang="en-US" dirty="0">
              <a:sym typeface="+mn-ea"/>
            </a:endParaRPr>
          </a:p>
        </p:txBody>
      </p:sp>
      <p:pic>
        <p:nvPicPr>
          <p:cNvPr id="4" name="图片 3"/>
          <p:cNvPicPr>
            <a:picLocks noChangeAspect="1"/>
          </p:cNvPicPr>
          <p:nvPr/>
        </p:nvPicPr>
        <p:blipFill>
          <a:blip r:embed="rId2"/>
          <a:stretch>
            <a:fillRect/>
          </a:stretch>
        </p:blipFill>
        <p:spPr>
          <a:xfrm>
            <a:off x="7070242" y="2545659"/>
            <a:ext cx="3458058" cy="3734321"/>
          </a:xfrm>
          <a:prstGeom prst="rect">
            <a:avLst/>
          </a:prstGeom>
        </p:spPr>
      </p:pic>
      <p:pic>
        <p:nvPicPr>
          <p:cNvPr id="5" name="图片 4"/>
          <p:cNvPicPr>
            <a:picLocks noChangeAspect="1"/>
          </p:cNvPicPr>
          <p:nvPr/>
        </p:nvPicPr>
        <p:blipFill>
          <a:blip r:embed="rId3"/>
          <a:stretch>
            <a:fillRect/>
          </a:stretch>
        </p:blipFill>
        <p:spPr>
          <a:xfrm>
            <a:off x="184978" y="2599809"/>
            <a:ext cx="3400900" cy="3696216"/>
          </a:xfrm>
          <a:prstGeom prst="rect">
            <a:avLst/>
          </a:prstGeom>
        </p:spPr>
      </p:pic>
      <p:pic>
        <p:nvPicPr>
          <p:cNvPr id="6" name="图片 5"/>
          <p:cNvPicPr>
            <a:picLocks noChangeAspect="1"/>
          </p:cNvPicPr>
          <p:nvPr/>
        </p:nvPicPr>
        <p:blipFill>
          <a:blip r:embed="rId4"/>
          <a:stretch>
            <a:fillRect/>
          </a:stretch>
        </p:blipFill>
        <p:spPr>
          <a:xfrm>
            <a:off x="3585326" y="2562225"/>
            <a:ext cx="3458058" cy="3677163"/>
          </a:xfrm>
          <a:prstGeom prst="rect">
            <a:avLst/>
          </a:prstGeom>
        </p:spPr>
      </p:pic>
    </p:spTree>
    <p:extLst>
      <p:ext uri="{BB962C8B-B14F-4D97-AF65-F5344CB8AC3E}">
        <p14:creationId xmlns:p14="http://schemas.microsoft.com/office/powerpoint/2010/main" val="1440969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文本框 243727"/>
          <p:cNvSpPr txBox="1"/>
          <p:nvPr/>
        </p:nvSpPr>
        <p:spPr>
          <a:xfrm>
            <a:off x="1102360" y="2039620"/>
            <a:ext cx="9425940" cy="1371600"/>
          </a:xfrm>
          <a:prstGeom prst="rect">
            <a:avLst/>
          </a:prstGeom>
          <a:noFill/>
          <a:ln w="9525">
            <a:noFill/>
          </a:ln>
        </p:spPr>
        <p:txBody>
          <a:bodyPr wrap="square" anchor="t">
            <a:spAutoFit/>
          </a:bodyPr>
          <a:lstStyle/>
          <a:p>
            <a:pPr lvl="0" indent="0">
              <a:lnSpc>
                <a:spcPct val="150000"/>
              </a:lnSpc>
            </a:pPr>
            <a:r>
              <a:rPr lang="zh-CN" altLang="en-US" sz="2800" dirty="0">
                <a:latin typeface="Times New Roman" panose="02020603050405020304" charset="0"/>
              </a:rPr>
              <a:t>设</a:t>
            </a:r>
            <a:r>
              <a:rPr lang="en-US" altLang="zh-CN" sz="2800" i="1" dirty="0">
                <a:latin typeface="Times New Roman" panose="02020603050405020304" charset="0"/>
              </a:rPr>
              <a:t>f </a:t>
            </a:r>
            <a:r>
              <a:rPr lang="en-US" altLang="zh-CN" sz="2800" dirty="0">
                <a:latin typeface="Times New Roman" panose="02020603050405020304" charset="0"/>
              </a:rPr>
              <a:t>(</a:t>
            </a:r>
            <a:r>
              <a:rPr lang="en-US" altLang="zh-CN" sz="2800" i="1" dirty="0">
                <a:latin typeface="Times New Roman" panose="02020603050405020304" charset="0"/>
              </a:rPr>
              <a:t>x</a:t>
            </a:r>
            <a:r>
              <a:rPr lang="en-US" altLang="zh-CN" sz="2800" dirty="0">
                <a:latin typeface="Times New Roman" panose="02020603050405020304" charset="0"/>
              </a:rPr>
              <a:t>,</a:t>
            </a:r>
            <a:r>
              <a:rPr lang="en-US" altLang="zh-CN" sz="2800" i="1" dirty="0">
                <a:latin typeface="Times New Roman" panose="02020603050405020304" charset="0"/>
              </a:rPr>
              <a:t>y</a:t>
            </a:r>
            <a:r>
              <a:rPr lang="en-US" altLang="zh-CN" sz="2800" dirty="0">
                <a:latin typeface="Times New Roman" panose="02020603050405020304" charset="0"/>
              </a:rPr>
              <a:t>)</a:t>
            </a:r>
            <a:r>
              <a:rPr lang="zh-CN" altLang="en-US" sz="2800" dirty="0">
                <a:latin typeface="Times New Roman" panose="02020603050405020304" charset="0"/>
              </a:rPr>
              <a:t>为连续图像函数，其在点</a:t>
            </a:r>
            <a:r>
              <a:rPr lang="en-US" altLang="zh-CN" sz="2800" dirty="0">
                <a:latin typeface="Times New Roman" panose="02020603050405020304" charset="0"/>
              </a:rPr>
              <a:t>(</a:t>
            </a:r>
            <a:r>
              <a:rPr lang="en-US" altLang="zh-CN" sz="2800" i="1" dirty="0">
                <a:latin typeface="Times New Roman" panose="02020603050405020304" charset="0"/>
              </a:rPr>
              <a:t>x</a:t>
            </a:r>
            <a:r>
              <a:rPr lang="en-US" altLang="zh-CN" sz="2800" dirty="0">
                <a:latin typeface="Times New Roman" panose="02020603050405020304" charset="0"/>
              </a:rPr>
              <a:t>,</a:t>
            </a:r>
            <a:r>
              <a:rPr lang="en-US" altLang="zh-CN" sz="2800" i="1" dirty="0">
                <a:latin typeface="Times New Roman" panose="02020603050405020304" charset="0"/>
              </a:rPr>
              <a:t>y</a:t>
            </a:r>
            <a:r>
              <a:rPr lang="en-US" altLang="zh-CN" sz="2800" dirty="0">
                <a:latin typeface="Times New Roman" panose="02020603050405020304" charset="0"/>
              </a:rPr>
              <a:t>)</a:t>
            </a:r>
            <a:r>
              <a:rPr lang="zh-CN" altLang="en-US" sz="2800" dirty="0">
                <a:latin typeface="Times New Roman" panose="02020603050405020304" charset="0"/>
              </a:rPr>
              <a:t>处的拉普拉斯(</a:t>
            </a:r>
            <a:r>
              <a:rPr lang="en-US" altLang="zh-CN" sz="2800" dirty="0">
                <a:latin typeface="Times New Roman" panose="02020603050405020304" charset="0"/>
              </a:rPr>
              <a:t>Laplacian</a:t>
            </a:r>
            <a:r>
              <a:rPr lang="zh-CN" altLang="en-US" sz="2800" dirty="0">
                <a:latin typeface="Times New Roman" panose="02020603050405020304" charset="0"/>
              </a:rPr>
              <a:t>)算子是一个</a:t>
            </a:r>
            <a:r>
              <a:rPr lang="zh-CN" altLang="en-US" sz="2800" dirty="0">
                <a:solidFill>
                  <a:srgbClr val="FF0000"/>
                </a:solidFill>
                <a:latin typeface="Times New Roman" panose="02020603050405020304" charset="0"/>
              </a:rPr>
              <a:t>二阶</a:t>
            </a:r>
            <a:r>
              <a:rPr lang="zh-CN" altLang="en-US" sz="2800" dirty="0">
                <a:latin typeface="Times New Roman" panose="02020603050405020304" charset="0"/>
              </a:rPr>
              <a:t>微分算子，并定义为： </a:t>
            </a:r>
          </a:p>
        </p:txBody>
      </p:sp>
      <p:graphicFrame>
        <p:nvGraphicFramePr>
          <p:cNvPr id="111619" name="对象 243730"/>
          <p:cNvGraphicFramePr/>
          <p:nvPr>
            <p:extLst>
              <p:ext uri="{D42A27DB-BD31-4B8C-83A1-F6EECF244321}">
                <p14:modId xmlns:p14="http://schemas.microsoft.com/office/powerpoint/2010/main" val="1298763399"/>
              </p:ext>
            </p:extLst>
          </p:nvPr>
        </p:nvGraphicFramePr>
        <p:xfrm>
          <a:off x="1384300" y="3421193"/>
          <a:ext cx="2990127" cy="1020635"/>
        </p:xfrm>
        <a:graphic>
          <a:graphicData uri="http://schemas.openxmlformats.org/presentationml/2006/ole">
            <mc:AlternateContent xmlns:mc="http://schemas.openxmlformats.org/markup-compatibility/2006">
              <mc:Choice xmlns:v="urn:schemas-microsoft-com:vml" Requires="v">
                <p:oleObj spid="_x0000_s33967" r:id="rId3" imgW="1212215" imgH="464185" progId="Equation.3">
                  <p:embed/>
                </p:oleObj>
              </mc:Choice>
              <mc:Fallback>
                <p:oleObj r:id="rId3" imgW="1212215" imgH="464185" progId="Equation.3">
                  <p:embed/>
                  <p:pic>
                    <p:nvPicPr>
                      <p:cNvPr id="0" name="图片 3201"/>
                      <p:cNvPicPr/>
                      <p:nvPr/>
                    </p:nvPicPr>
                    <p:blipFill>
                      <a:blip r:embed="rId4"/>
                      <a:stretch>
                        <a:fillRect/>
                      </a:stretch>
                    </p:blipFill>
                    <p:spPr>
                      <a:xfrm>
                        <a:off x="1384300" y="3421193"/>
                        <a:ext cx="2990127" cy="1020635"/>
                      </a:xfrm>
                      <a:prstGeom prst="rect">
                        <a:avLst/>
                      </a:prstGeom>
                      <a:noFill/>
                      <a:ln w="38100">
                        <a:noFill/>
                        <a:miter/>
                      </a:ln>
                    </p:spPr>
                  </p:pic>
                </p:oleObj>
              </mc:Fallback>
            </mc:AlternateContent>
          </a:graphicData>
        </a:graphic>
      </p:graphicFrame>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 name="文本框 3"/>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文本框 244778"/>
          <p:cNvSpPr txBox="1"/>
          <p:nvPr/>
        </p:nvSpPr>
        <p:spPr>
          <a:xfrm>
            <a:off x="1100455" y="2139950"/>
            <a:ext cx="8610600" cy="603250"/>
          </a:xfrm>
          <a:prstGeom prst="rect">
            <a:avLst/>
          </a:prstGeom>
          <a:noFill/>
          <a:ln w="9525">
            <a:noFill/>
          </a:ln>
        </p:spPr>
        <p:txBody>
          <a:bodyPr wrap="square" anchor="t">
            <a:spAutoFit/>
          </a:bodyPr>
          <a:lstStyle/>
          <a:p>
            <a:pPr lvl="0" indent="0">
              <a:lnSpc>
                <a:spcPct val="120000"/>
              </a:lnSpc>
            </a:pPr>
            <a:r>
              <a:rPr lang="zh-CN" altLang="en-US" sz="2800" dirty="0">
                <a:latin typeface="Times New Roman" panose="02020603050405020304" charset="0"/>
              </a:rPr>
              <a:t>利用差分方程对</a:t>
            </a:r>
            <a:r>
              <a:rPr lang="en-US" altLang="zh-CN" sz="2800" i="1">
                <a:latin typeface="Times New Roman" panose="02020603050405020304" charset="0"/>
              </a:rPr>
              <a:t>x</a:t>
            </a:r>
            <a:r>
              <a:rPr lang="en-US" altLang="zh-CN" sz="2800">
                <a:latin typeface="Times New Roman" panose="02020603050405020304" charset="0"/>
              </a:rPr>
              <a:t> </a:t>
            </a:r>
            <a:r>
              <a:rPr lang="zh-CN" altLang="en-US" sz="2800" dirty="0">
                <a:latin typeface="Times New Roman" panose="02020603050405020304" charset="0"/>
              </a:rPr>
              <a:t>和</a:t>
            </a:r>
            <a:r>
              <a:rPr lang="en-US" altLang="zh-CN" sz="2800" i="1">
                <a:latin typeface="Times New Roman" panose="02020603050405020304" charset="0"/>
              </a:rPr>
              <a:t>y</a:t>
            </a:r>
            <a:r>
              <a:rPr lang="en-US" altLang="zh-CN" sz="2800">
                <a:latin typeface="Times New Roman" panose="02020603050405020304" charset="0"/>
              </a:rPr>
              <a:t> </a:t>
            </a:r>
            <a:r>
              <a:rPr lang="zh-CN" altLang="en-US" sz="2800" dirty="0">
                <a:latin typeface="Times New Roman" panose="02020603050405020304" charset="0"/>
              </a:rPr>
              <a:t>方向上的二阶偏导数进行近似： </a:t>
            </a:r>
          </a:p>
        </p:txBody>
      </p:sp>
      <p:grpSp>
        <p:nvGrpSpPr>
          <p:cNvPr id="112643" name="组合 1"/>
          <p:cNvGrpSpPr/>
          <p:nvPr/>
        </p:nvGrpSpPr>
        <p:grpSpPr>
          <a:xfrm>
            <a:off x="1862455" y="2926715"/>
            <a:ext cx="5113655" cy="828040"/>
            <a:chOff x="850" y="3018"/>
            <a:chExt cx="8524" cy="1530"/>
          </a:xfrm>
        </p:grpSpPr>
        <p:graphicFrame>
          <p:nvGraphicFramePr>
            <p:cNvPr id="112644" name="对象 244781"/>
            <p:cNvGraphicFramePr/>
            <p:nvPr/>
          </p:nvGraphicFramePr>
          <p:xfrm>
            <a:off x="850" y="3018"/>
            <a:ext cx="3895" cy="1530"/>
          </p:xfrm>
          <a:graphic>
            <a:graphicData uri="http://schemas.openxmlformats.org/presentationml/2006/ole">
              <mc:AlternateContent xmlns:mc="http://schemas.openxmlformats.org/markup-compatibility/2006">
                <mc:Choice xmlns:v="urn:schemas-microsoft-com:vml" Requires="v">
                  <p:oleObj spid="_x0000_s35687" r:id="rId4" imgW="1276985" imgH="425450" progId="Equation.3">
                    <p:embed/>
                  </p:oleObj>
                </mc:Choice>
                <mc:Fallback>
                  <p:oleObj r:id="rId4" imgW="1276985" imgH="425450" progId="Equation.3">
                    <p:embed/>
                    <p:pic>
                      <p:nvPicPr>
                        <p:cNvPr id="0" name="图片 3202"/>
                        <p:cNvPicPr/>
                        <p:nvPr/>
                      </p:nvPicPr>
                      <p:blipFill>
                        <a:blip r:embed="rId5"/>
                        <a:stretch>
                          <a:fillRect/>
                        </a:stretch>
                      </p:blipFill>
                      <p:spPr>
                        <a:xfrm>
                          <a:off x="850" y="3018"/>
                          <a:ext cx="3895" cy="1530"/>
                        </a:xfrm>
                        <a:prstGeom prst="rect">
                          <a:avLst/>
                        </a:prstGeom>
                        <a:noFill/>
                        <a:ln w="38100">
                          <a:noFill/>
                          <a:miter/>
                        </a:ln>
                      </p:spPr>
                    </p:pic>
                  </p:oleObj>
                </mc:Fallback>
              </mc:AlternateContent>
            </a:graphicData>
          </a:graphic>
        </p:graphicFrame>
        <p:graphicFrame>
          <p:nvGraphicFramePr>
            <p:cNvPr id="112645" name="对象 244783"/>
            <p:cNvGraphicFramePr/>
            <p:nvPr/>
          </p:nvGraphicFramePr>
          <p:xfrm>
            <a:off x="4744" y="3074"/>
            <a:ext cx="4631" cy="1474"/>
          </p:xfrm>
          <a:graphic>
            <a:graphicData uri="http://schemas.openxmlformats.org/presentationml/2006/ole">
              <mc:AlternateContent xmlns:mc="http://schemas.openxmlformats.org/markup-compatibility/2006">
                <mc:Choice xmlns:v="urn:schemas-microsoft-com:vml" Requires="v">
                  <p:oleObj spid="_x0000_s35688" r:id="rId6" imgW="1497965" imgH="393700" progId="Equation.3">
                    <p:embed/>
                  </p:oleObj>
                </mc:Choice>
                <mc:Fallback>
                  <p:oleObj r:id="rId6" imgW="1497965" imgH="393700" progId="Equation.3">
                    <p:embed/>
                    <p:pic>
                      <p:nvPicPr>
                        <p:cNvPr id="0" name="图片 3203"/>
                        <p:cNvPicPr/>
                        <p:nvPr/>
                      </p:nvPicPr>
                      <p:blipFill>
                        <a:blip r:embed="rId7"/>
                        <a:stretch>
                          <a:fillRect/>
                        </a:stretch>
                      </p:blipFill>
                      <p:spPr>
                        <a:xfrm>
                          <a:off x="4744" y="3074"/>
                          <a:ext cx="4631" cy="1474"/>
                        </a:xfrm>
                        <a:prstGeom prst="rect">
                          <a:avLst/>
                        </a:prstGeom>
                        <a:noFill/>
                        <a:ln w="38100">
                          <a:noFill/>
                          <a:miter/>
                        </a:ln>
                      </p:spPr>
                    </p:pic>
                  </p:oleObj>
                </mc:Fallback>
              </mc:AlternateContent>
            </a:graphicData>
          </a:graphic>
        </p:graphicFrame>
      </p:grpSp>
      <p:graphicFrame>
        <p:nvGraphicFramePr>
          <p:cNvPr id="112646" name="对象 244787"/>
          <p:cNvGraphicFramePr/>
          <p:nvPr>
            <p:extLst>
              <p:ext uri="{D42A27DB-BD31-4B8C-83A1-F6EECF244321}">
                <p14:modId xmlns:p14="http://schemas.microsoft.com/office/powerpoint/2010/main" val="2454505990"/>
              </p:ext>
            </p:extLst>
          </p:nvPr>
        </p:nvGraphicFramePr>
        <p:xfrm>
          <a:off x="1720214" y="4924425"/>
          <a:ext cx="4312285" cy="445770"/>
        </p:xfrm>
        <a:graphic>
          <a:graphicData uri="http://schemas.openxmlformats.org/presentationml/2006/ole">
            <mc:AlternateContent xmlns:mc="http://schemas.openxmlformats.org/markup-compatibility/2006">
              <mc:Choice xmlns:v="urn:schemas-microsoft-com:vml" Requires="v">
                <p:oleObj spid="_x0000_s35689" r:id="rId8" imgW="2080895" imgH="203200" progId="Equation.3">
                  <p:embed/>
                </p:oleObj>
              </mc:Choice>
              <mc:Fallback>
                <p:oleObj r:id="rId8" imgW="2080895" imgH="203200" progId="Equation.3">
                  <p:embed/>
                  <p:pic>
                    <p:nvPicPr>
                      <p:cNvPr id="0" name="图片 3204"/>
                      <p:cNvPicPr/>
                      <p:nvPr/>
                    </p:nvPicPr>
                    <p:blipFill>
                      <a:blip r:embed="rId9"/>
                      <a:stretch>
                        <a:fillRect/>
                      </a:stretch>
                    </p:blipFill>
                    <p:spPr>
                      <a:xfrm>
                        <a:off x="1720214" y="4924425"/>
                        <a:ext cx="4312285" cy="445770"/>
                      </a:xfrm>
                      <a:prstGeom prst="rect">
                        <a:avLst/>
                      </a:prstGeom>
                      <a:noFill/>
                      <a:ln w="38100">
                        <a:noFill/>
                        <a:miter/>
                      </a:ln>
                    </p:spPr>
                  </p:pic>
                </p:oleObj>
              </mc:Fallback>
            </mc:AlternateContent>
          </a:graphicData>
        </a:graphic>
      </p:graphicFrame>
      <p:grpSp>
        <p:nvGrpSpPr>
          <p:cNvPr id="112648" name="组合 2"/>
          <p:cNvGrpSpPr/>
          <p:nvPr/>
        </p:nvGrpSpPr>
        <p:grpSpPr>
          <a:xfrm>
            <a:off x="1720850" y="4013835"/>
            <a:ext cx="8790940" cy="749935"/>
            <a:chOff x="850" y="5030"/>
            <a:chExt cx="12776" cy="1362"/>
          </a:xfrm>
        </p:grpSpPr>
        <p:graphicFrame>
          <p:nvGraphicFramePr>
            <p:cNvPr id="112649" name="对象 244785"/>
            <p:cNvGraphicFramePr/>
            <p:nvPr/>
          </p:nvGraphicFramePr>
          <p:xfrm>
            <a:off x="849" y="5030"/>
            <a:ext cx="4082" cy="1362"/>
          </p:xfrm>
          <a:graphic>
            <a:graphicData uri="http://schemas.openxmlformats.org/presentationml/2006/ole">
              <mc:AlternateContent xmlns:mc="http://schemas.openxmlformats.org/markup-compatibility/2006">
                <mc:Choice xmlns:v="urn:schemas-microsoft-com:vml" Requires="v">
                  <p:oleObj spid="_x0000_s35690" r:id="rId10" imgW="1441450" imgH="398780" progId="Equation.3">
                    <p:embed/>
                  </p:oleObj>
                </mc:Choice>
                <mc:Fallback>
                  <p:oleObj r:id="rId10" imgW="1441450" imgH="398780" progId="Equation.3">
                    <p:embed/>
                    <p:pic>
                      <p:nvPicPr>
                        <p:cNvPr id="0" name="图片 3205"/>
                        <p:cNvPicPr/>
                        <p:nvPr/>
                      </p:nvPicPr>
                      <p:blipFill>
                        <a:blip r:embed="rId11"/>
                        <a:stretch>
                          <a:fillRect/>
                        </a:stretch>
                      </p:blipFill>
                      <p:spPr>
                        <a:xfrm>
                          <a:off x="849" y="5030"/>
                          <a:ext cx="4082" cy="1362"/>
                        </a:xfrm>
                        <a:prstGeom prst="rect">
                          <a:avLst/>
                        </a:prstGeom>
                        <a:noFill/>
                        <a:ln w="38100">
                          <a:noFill/>
                          <a:miter/>
                        </a:ln>
                      </p:spPr>
                    </p:pic>
                  </p:oleObj>
                </mc:Fallback>
              </mc:AlternateContent>
            </a:graphicData>
          </a:graphic>
        </p:graphicFrame>
        <p:graphicFrame>
          <p:nvGraphicFramePr>
            <p:cNvPr id="112650" name="对象 244795"/>
            <p:cNvGraphicFramePr/>
            <p:nvPr/>
          </p:nvGraphicFramePr>
          <p:xfrm>
            <a:off x="4994" y="5288"/>
            <a:ext cx="8632" cy="757"/>
          </p:xfrm>
          <a:graphic>
            <a:graphicData uri="http://schemas.openxmlformats.org/presentationml/2006/ole">
              <mc:AlternateContent xmlns:mc="http://schemas.openxmlformats.org/markup-compatibility/2006">
                <mc:Choice xmlns:v="urn:schemas-microsoft-com:vml" Requires="v">
                  <p:oleObj spid="_x0000_s35691" r:id="rId12" imgW="2880360" imgH="203200" progId="Equation.3">
                    <p:embed/>
                  </p:oleObj>
                </mc:Choice>
                <mc:Fallback>
                  <p:oleObj r:id="rId12" imgW="2880360" imgH="203200" progId="Equation.3">
                    <p:embed/>
                    <p:pic>
                      <p:nvPicPr>
                        <p:cNvPr id="0" name="图片 3206"/>
                        <p:cNvPicPr/>
                        <p:nvPr/>
                      </p:nvPicPr>
                      <p:blipFill>
                        <a:blip r:embed="rId13"/>
                        <a:stretch>
                          <a:fillRect/>
                        </a:stretch>
                      </p:blipFill>
                      <p:spPr>
                        <a:xfrm>
                          <a:off x="4994" y="5288"/>
                          <a:ext cx="8632" cy="757"/>
                        </a:xfrm>
                        <a:prstGeom prst="rect">
                          <a:avLst/>
                        </a:prstGeom>
                        <a:noFill/>
                        <a:ln w="38100">
                          <a:noFill/>
                          <a:miter/>
                        </a:ln>
                      </p:spPr>
                    </p:pic>
                  </p:oleObj>
                </mc:Fallback>
              </mc:AlternateContent>
            </a:graphicData>
          </a:graphic>
        </p:graphicFrame>
      </p:grpSp>
      <p:cxnSp>
        <p:nvCxnSpPr>
          <p:cNvPr id="2" name="直接连接符 1"/>
          <p:cNvCxnSpPr/>
          <p:nvPr/>
        </p:nvCxnSpPr>
        <p:spPr>
          <a:xfrm>
            <a:off x="1801495" y="5428615"/>
            <a:ext cx="4383405" cy="29210"/>
          </a:xfrm>
          <a:prstGeom prst="line">
            <a:avLst/>
          </a:prstGeom>
          <a:ln w="31750">
            <a:solidFill>
              <a:srgbClr val="000099"/>
            </a:solidFill>
            <a:prstDash val="dashDot"/>
          </a:ln>
        </p:spPr>
        <p:style>
          <a:lnRef idx="1">
            <a:schemeClr val="accent1"/>
          </a:lnRef>
          <a:fillRef idx="0">
            <a:schemeClr val="accent1"/>
          </a:fillRef>
          <a:effectRef idx="0">
            <a:schemeClr val="accent1"/>
          </a:effectRef>
          <a:fontRef idx="minor">
            <a:schemeClr val="tx1"/>
          </a:fontRef>
        </p:style>
      </p:cxn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3" name="文本框 12"/>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文本框 245781"/>
          <p:cNvSpPr txBox="1"/>
          <p:nvPr/>
        </p:nvSpPr>
        <p:spPr>
          <a:xfrm>
            <a:off x="1030605" y="2179955"/>
            <a:ext cx="9429750" cy="1371600"/>
          </a:xfrm>
          <a:prstGeom prst="rect">
            <a:avLst/>
          </a:prstGeom>
          <a:noFill/>
          <a:ln w="9525">
            <a:noFill/>
          </a:ln>
        </p:spPr>
        <p:txBody>
          <a:bodyPr wrap="square" anchor="t">
            <a:spAutoFit/>
          </a:bodyPr>
          <a:lstStyle/>
          <a:p>
            <a:pPr lvl="0" indent="0">
              <a:lnSpc>
                <a:spcPct val="150000"/>
              </a:lnSpc>
            </a:pPr>
            <a:r>
              <a:rPr lang="zh-CN" altLang="en-US" sz="2800" dirty="0">
                <a:latin typeface="Times New Roman" panose="02020603050405020304" charset="0"/>
              </a:rPr>
              <a:t>以点</a:t>
            </a:r>
            <a:r>
              <a:rPr lang="en-US" altLang="zh-CN" sz="2800">
                <a:latin typeface="Times New Roman" panose="02020603050405020304" charset="0"/>
              </a:rPr>
              <a:t>(</a:t>
            </a:r>
            <a:r>
              <a:rPr lang="en-US" altLang="zh-CN" sz="2800" i="1">
                <a:latin typeface="Times New Roman" panose="02020603050405020304" charset="0"/>
              </a:rPr>
              <a:t>i</a:t>
            </a:r>
            <a:r>
              <a:rPr lang="en-US" altLang="zh-CN" sz="2800">
                <a:latin typeface="Times New Roman" panose="02020603050405020304" charset="0"/>
              </a:rPr>
              <a:t>+1,</a:t>
            </a:r>
            <a:r>
              <a:rPr lang="en-US" altLang="zh-CN" sz="2800" i="1">
                <a:latin typeface="Times New Roman" panose="02020603050405020304" charset="0"/>
              </a:rPr>
              <a:t>j</a:t>
            </a:r>
            <a:r>
              <a:rPr lang="en-US" altLang="zh-CN" sz="2800">
                <a:latin typeface="Times New Roman" panose="02020603050405020304" charset="0"/>
              </a:rPr>
              <a:t>)</a:t>
            </a:r>
            <a:r>
              <a:rPr lang="zh-CN" altLang="en-US" sz="2800" dirty="0">
                <a:latin typeface="Times New Roman" panose="02020603050405020304" charset="0"/>
              </a:rPr>
              <a:t>为中心，用</a:t>
            </a:r>
            <a:r>
              <a:rPr lang="en-US" altLang="zh-CN" sz="2800" i="1">
                <a:latin typeface="Times New Roman" panose="02020603050405020304" charset="0"/>
              </a:rPr>
              <a:t>i</a:t>
            </a:r>
            <a:r>
              <a:rPr lang="zh-CN" altLang="en-US" sz="2800" dirty="0">
                <a:latin typeface="Times New Roman" panose="02020603050405020304" charset="0"/>
              </a:rPr>
              <a:t>代换</a:t>
            </a:r>
            <a:r>
              <a:rPr lang="en-US" altLang="zh-CN" sz="2800" i="1">
                <a:latin typeface="Times New Roman" panose="02020603050405020304" charset="0"/>
              </a:rPr>
              <a:t>i</a:t>
            </a:r>
            <a:r>
              <a:rPr lang="en-US" altLang="zh-CN" sz="2800">
                <a:latin typeface="Times New Roman" panose="02020603050405020304" charset="0"/>
              </a:rPr>
              <a:t>+1</a:t>
            </a:r>
            <a:r>
              <a:rPr lang="zh-CN" altLang="en-US" sz="2800" dirty="0">
                <a:latin typeface="Times New Roman" panose="02020603050405020304" charset="0"/>
              </a:rPr>
              <a:t>可得以</a:t>
            </a:r>
            <a:r>
              <a:rPr lang="en-US" altLang="zh-CN" sz="2800">
                <a:latin typeface="Times New Roman" panose="02020603050405020304" charset="0"/>
              </a:rPr>
              <a:t>(</a:t>
            </a:r>
            <a:r>
              <a:rPr lang="en-US" altLang="zh-CN" sz="2800" i="1">
                <a:latin typeface="Times New Roman" panose="02020603050405020304" charset="0"/>
              </a:rPr>
              <a:t>i</a:t>
            </a:r>
            <a:r>
              <a:rPr lang="en-US" altLang="zh-CN" sz="2800" err="1">
                <a:latin typeface="Times New Roman" panose="02020603050405020304" charset="0"/>
              </a:rPr>
              <a:t>,</a:t>
            </a:r>
            <a:r>
              <a:rPr lang="en-US" altLang="zh-CN" sz="2800" i="1">
                <a:latin typeface="Times New Roman" panose="02020603050405020304" charset="0"/>
              </a:rPr>
              <a:t>j</a:t>
            </a:r>
            <a:r>
              <a:rPr lang="en-US" altLang="zh-CN" sz="2800">
                <a:latin typeface="Times New Roman" panose="02020603050405020304" charset="0"/>
              </a:rPr>
              <a:t>)</a:t>
            </a:r>
            <a:r>
              <a:rPr lang="zh-CN" altLang="en-US" sz="2800" dirty="0">
                <a:latin typeface="Times New Roman" panose="02020603050405020304" charset="0"/>
              </a:rPr>
              <a:t>为中心的二阶偏导数近似式： </a:t>
            </a:r>
          </a:p>
        </p:txBody>
      </p:sp>
      <p:graphicFrame>
        <p:nvGraphicFramePr>
          <p:cNvPr id="113668" name="对象 245783"/>
          <p:cNvGraphicFramePr/>
          <p:nvPr/>
        </p:nvGraphicFramePr>
        <p:xfrm>
          <a:off x="2587625" y="3444240"/>
          <a:ext cx="5032375" cy="980440"/>
        </p:xfrm>
        <a:graphic>
          <a:graphicData uri="http://schemas.openxmlformats.org/presentationml/2006/ole">
            <mc:AlternateContent xmlns:mc="http://schemas.openxmlformats.org/markup-compatibility/2006">
              <mc:Choice xmlns:v="urn:schemas-microsoft-com:vml" Requires="v">
                <p:oleObj spid="_x0000_s36187" r:id="rId3" imgW="2349500" imgH="419100" progId="Equation.3">
                  <p:embed/>
                </p:oleObj>
              </mc:Choice>
              <mc:Fallback>
                <p:oleObj r:id="rId3" imgW="2349500" imgH="419100" progId="Equation.3">
                  <p:embed/>
                  <p:pic>
                    <p:nvPicPr>
                      <p:cNvPr id="0" name="图片 3207"/>
                      <p:cNvPicPr/>
                      <p:nvPr/>
                    </p:nvPicPr>
                    <p:blipFill>
                      <a:blip r:embed="rId4"/>
                      <a:stretch>
                        <a:fillRect/>
                      </a:stretch>
                    </p:blipFill>
                    <p:spPr>
                      <a:xfrm>
                        <a:off x="2587625" y="3444240"/>
                        <a:ext cx="5032375" cy="980440"/>
                      </a:xfrm>
                      <a:prstGeom prst="rect">
                        <a:avLst/>
                      </a:prstGeom>
                      <a:noFill/>
                      <a:ln w="38100">
                        <a:noFill/>
                        <a:miter/>
                      </a:ln>
                    </p:spPr>
                  </p:pic>
                </p:oleObj>
              </mc:Fallback>
            </mc:AlternateContent>
          </a:graphicData>
        </a:graphic>
      </p:graphicFrame>
      <p:sp>
        <p:nvSpPr>
          <p:cNvPr id="113669" name="矩形 245785"/>
          <p:cNvSpPr/>
          <p:nvPr/>
        </p:nvSpPr>
        <p:spPr>
          <a:xfrm>
            <a:off x="1179142" y="4562307"/>
            <a:ext cx="2077813" cy="523220"/>
          </a:xfrm>
          <a:prstGeom prst="rect">
            <a:avLst/>
          </a:prstGeom>
          <a:noFill/>
          <a:ln w="9525">
            <a:noFill/>
          </a:ln>
        </p:spPr>
        <p:txBody>
          <a:bodyPr wrap="none" anchor="ctr">
            <a:spAutoFit/>
          </a:bodyPr>
          <a:lstStyle/>
          <a:p>
            <a:pPr lvl="0" indent="0"/>
            <a:r>
              <a:rPr lang="zh-CN" altLang="en-US" sz="2800" dirty="0">
                <a:latin typeface="华光仿宋_CNKI" panose="02000500000000000000" charset="-122"/>
                <a:ea typeface="华光仿宋_CNKI" panose="02000500000000000000" charset="-122"/>
              </a:rPr>
              <a:t>同理可得： </a:t>
            </a:r>
          </a:p>
        </p:txBody>
      </p:sp>
      <p:graphicFrame>
        <p:nvGraphicFramePr>
          <p:cNvPr id="113671" name="对象 245786"/>
          <p:cNvGraphicFramePr/>
          <p:nvPr/>
        </p:nvGraphicFramePr>
        <p:xfrm>
          <a:off x="2506980" y="5222875"/>
          <a:ext cx="5193665" cy="969010"/>
        </p:xfrm>
        <a:graphic>
          <a:graphicData uri="http://schemas.openxmlformats.org/presentationml/2006/ole">
            <mc:AlternateContent xmlns:mc="http://schemas.openxmlformats.org/markup-compatibility/2006">
              <mc:Choice xmlns:v="urn:schemas-microsoft-com:vml" Requires="v">
                <p:oleObj spid="_x0000_s36188" r:id="rId5" imgW="2348230" imgH="444500" progId="Equation.3">
                  <p:embed/>
                </p:oleObj>
              </mc:Choice>
              <mc:Fallback>
                <p:oleObj r:id="rId5" imgW="2348230" imgH="444500" progId="Equation.3">
                  <p:embed/>
                  <p:pic>
                    <p:nvPicPr>
                      <p:cNvPr id="0" name="图片 3208"/>
                      <p:cNvPicPr/>
                      <p:nvPr/>
                    </p:nvPicPr>
                    <p:blipFill>
                      <a:blip r:embed="rId6"/>
                      <a:stretch>
                        <a:fillRect/>
                      </a:stretch>
                    </p:blipFill>
                    <p:spPr>
                      <a:xfrm>
                        <a:off x="2506980" y="5222875"/>
                        <a:ext cx="5193665" cy="969010"/>
                      </a:xfrm>
                      <a:prstGeom prst="rect">
                        <a:avLst/>
                      </a:prstGeom>
                      <a:noFill/>
                      <a:ln w="38100">
                        <a:noFill/>
                        <a:miter/>
                      </a:ln>
                    </p:spPr>
                  </p:pic>
                </p:oleObj>
              </mc:Fallback>
            </mc:AlternateContent>
          </a:graphicData>
        </a:graphic>
      </p:graphicFrame>
      <p:sp>
        <p:nvSpPr>
          <p:cNvPr id="7"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9" name="文本框 8"/>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702" name="对象 247155"/>
          <p:cNvGraphicFramePr/>
          <p:nvPr/>
        </p:nvGraphicFramePr>
        <p:xfrm>
          <a:off x="6915150" y="1339850"/>
          <a:ext cx="2307590" cy="1012190"/>
        </p:xfrm>
        <a:graphic>
          <a:graphicData uri="http://schemas.openxmlformats.org/presentationml/2006/ole">
            <mc:AlternateContent xmlns:mc="http://schemas.openxmlformats.org/markup-compatibility/2006">
              <mc:Choice xmlns:v="urn:schemas-microsoft-com:vml" Requires="v">
                <p:oleObj spid="_x0000_s37730" r:id="rId3" imgW="1212215" imgH="464185" progId="Equation.3">
                  <p:embed/>
                </p:oleObj>
              </mc:Choice>
              <mc:Fallback>
                <p:oleObj r:id="rId3" imgW="1212215" imgH="464185" progId="Equation.3">
                  <p:embed/>
                  <p:pic>
                    <p:nvPicPr>
                      <p:cNvPr id="0" name="图片 3213"/>
                      <p:cNvPicPr/>
                      <p:nvPr/>
                    </p:nvPicPr>
                    <p:blipFill>
                      <a:blip r:embed="rId4"/>
                      <a:stretch>
                        <a:fillRect/>
                      </a:stretch>
                    </p:blipFill>
                    <p:spPr>
                      <a:xfrm>
                        <a:off x="6915150" y="1339850"/>
                        <a:ext cx="2307590" cy="1012190"/>
                      </a:xfrm>
                      <a:prstGeom prst="rect">
                        <a:avLst/>
                      </a:prstGeom>
                      <a:noFill/>
                      <a:ln w="38100">
                        <a:noFill/>
                        <a:miter/>
                      </a:ln>
                    </p:spPr>
                  </p:pic>
                </p:oleObj>
              </mc:Fallback>
            </mc:AlternateContent>
          </a:graphicData>
        </a:graphic>
      </p:graphicFrame>
      <p:graphicFrame>
        <p:nvGraphicFramePr>
          <p:cNvPr id="114691" name="对象 247142"/>
          <p:cNvGraphicFramePr/>
          <p:nvPr/>
        </p:nvGraphicFramePr>
        <p:xfrm>
          <a:off x="1752565" y="3130744"/>
          <a:ext cx="6123808" cy="1489812"/>
        </p:xfrm>
        <a:graphic>
          <a:graphicData uri="http://schemas.openxmlformats.org/presentationml/2006/ole">
            <mc:AlternateContent xmlns:mc="http://schemas.openxmlformats.org/markup-compatibility/2006">
              <mc:Choice xmlns:v="urn:schemas-microsoft-com:vml" Requires="v">
                <p:oleObj spid="_x0000_s37731" r:id="rId5" imgW="2755900" imgH="711200" progId="Equation.3">
                  <p:embed/>
                </p:oleObj>
              </mc:Choice>
              <mc:Fallback>
                <p:oleObj r:id="rId5" imgW="2755900" imgH="711200" progId="Equation.3">
                  <p:embed/>
                  <p:pic>
                    <p:nvPicPr>
                      <p:cNvPr id="0" name="图片 3209"/>
                      <p:cNvPicPr/>
                      <p:nvPr/>
                    </p:nvPicPr>
                    <p:blipFill>
                      <a:blip r:embed="rId6"/>
                      <a:stretch>
                        <a:fillRect/>
                      </a:stretch>
                    </p:blipFill>
                    <p:spPr>
                      <a:xfrm>
                        <a:off x="1752565" y="3130744"/>
                        <a:ext cx="6123808" cy="1489812"/>
                      </a:xfrm>
                      <a:prstGeom prst="rect">
                        <a:avLst/>
                      </a:prstGeom>
                      <a:noFill/>
                      <a:ln w="38100">
                        <a:noFill/>
                        <a:miter/>
                      </a:ln>
                    </p:spPr>
                  </p:pic>
                </p:oleObj>
              </mc:Fallback>
            </mc:AlternateContent>
          </a:graphicData>
        </a:graphic>
      </p:graphicFrame>
      <p:graphicFrame>
        <p:nvGraphicFramePr>
          <p:cNvPr id="114692" name="对象 247145"/>
          <p:cNvGraphicFramePr/>
          <p:nvPr/>
        </p:nvGraphicFramePr>
        <p:xfrm>
          <a:off x="1752565" y="4801699"/>
          <a:ext cx="6512454" cy="1544082"/>
        </p:xfrm>
        <a:graphic>
          <a:graphicData uri="http://schemas.openxmlformats.org/presentationml/2006/ole">
            <mc:AlternateContent xmlns:mc="http://schemas.openxmlformats.org/markup-compatibility/2006">
              <mc:Choice xmlns:v="urn:schemas-microsoft-com:vml" Requires="v">
                <p:oleObj spid="_x0000_s37732" name="公式" r:id="rId7" imgW="3543300" imgH="711200" progId="Equation.3">
                  <p:embed/>
                </p:oleObj>
              </mc:Choice>
              <mc:Fallback>
                <p:oleObj name="公式" r:id="rId7" imgW="3543300" imgH="711200" progId="Equation.3">
                  <p:embed/>
                  <p:pic>
                    <p:nvPicPr>
                      <p:cNvPr id="0" name="图片 3210"/>
                      <p:cNvPicPr/>
                      <p:nvPr/>
                    </p:nvPicPr>
                    <p:blipFill>
                      <a:blip r:embed="rId8"/>
                      <a:stretch>
                        <a:fillRect/>
                      </a:stretch>
                    </p:blipFill>
                    <p:spPr>
                      <a:xfrm>
                        <a:off x="1752565" y="4801699"/>
                        <a:ext cx="6512454" cy="1544082"/>
                      </a:xfrm>
                      <a:prstGeom prst="rect">
                        <a:avLst/>
                      </a:prstGeom>
                      <a:noFill/>
                      <a:ln w="38100">
                        <a:noFill/>
                        <a:miter/>
                      </a:ln>
                    </p:spPr>
                  </p:pic>
                </p:oleObj>
              </mc:Fallback>
            </mc:AlternateContent>
          </a:graphicData>
        </a:graphic>
      </p:graphicFrame>
      <p:graphicFrame>
        <p:nvGraphicFramePr>
          <p:cNvPr id="114693" name="对象 247148"/>
          <p:cNvGraphicFramePr/>
          <p:nvPr/>
        </p:nvGraphicFramePr>
        <p:xfrm>
          <a:off x="1752565" y="6456447"/>
          <a:ext cx="4297870" cy="999626"/>
        </p:xfrm>
        <a:graphic>
          <a:graphicData uri="http://schemas.openxmlformats.org/presentationml/2006/ole">
            <mc:AlternateContent xmlns:mc="http://schemas.openxmlformats.org/markup-compatibility/2006">
              <mc:Choice xmlns:v="urn:schemas-microsoft-com:vml" Requires="v">
                <p:oleObj spid="_x0000_s37733" r:id="rId9" imgW="1765300" imgH="431800" progId="Equation.3">
                  <p:embed/>
                </p:oleObj>
              </mc:Choice>
              <mc:Fallback>
                <p:oleObj r:id="rId9" imgW="1765300" imgH="431800" progId="Equation.3">
                  <p:embed/>
                  <p:pic>
                    <p:nvPicPr>
                      <p:cNvPr id="0" name="图片 3211"/>
                      <p:cNvPicPr/>
                      <p:nvPr/>
                    </p:nvPicPr>
                    <p:blipFill>
                      <a:blip r:embed="rId10"/>
                      <a:stretch>
                        <a:fillRect/>
                      </a:stretch>
                    </p:blipFill>
                    <p:spPr>
                      <a:xfrm>
                        <a:off x="1752565" y="6456447"/>
                        <a:ext cx="4297870" cy="999626"/>
                      </a:xfrm>
                      <a:prstGeom prst="rect">
                        <a:avLst/>
                      </a:prstGeom>
                      <a:noFill/>
                      <a:ln w="38100">
                        <a:noFill/>
                        <a:miter/>
                      </a:ln>
                    </p:spPr>
                  </p:pic>
                </p:oleObj>
              </mc:Fallback>
            </mc:AlternateContent>
          </a:graphicData>
        </a:graphic>
      </p:graphicFrame>
      <p:grpSp>
        <p:nvGrpSpPr>
          <p:cNvPr id="114694" name="组合 1"/>
          <p:cNvGrpSpPr/>
          <p:nvPr/>
        </p:nvGrpSpPr>
        <p:grpSpPr>
          <a:xfrm>
            <a:off x="8618834" y="3677618"/>
            <a:ext cx="1008263" cy="3352864"/>
            <a:chOff x="11848" y="4691"/>
            <a:chExt cx="1441" cy="4788"/>
          </a:xfrm>
        </p:grpSpPr>
        <p:sp>
          <p:nvSpPr>
            <p:cNvPr id="114695" name="矩形 247144"/>
            <p:cNvSpPr/>
            <p:nvPr/>
          </p:nvSpPr>
          <p:spPr>
            <a:xfrm>
              <a:off x="11848" y="4691"/>
              <a:ext cx="1441" cy="563"/>
            </a:xfrm>
            <a:prstGeom prst="rect">
              <a:avLst/>
            </a:prstGeom>
            <a:noFill/>
            <a:ln w="9525">
              <a:noFill/>
            </a:ln>
          </p:spPr>
          <p:txBody>
            <a:bodyPr wrap="none" anchor="ctr">
              <a:spAutoFit/>
            </a:bodyPr>
            <a:lstStyle/>
            <a:p>
              <a:pPr lvl="0" indent="0"/>
              <a:r>
                <a:rPr lang="zh-CN" altLang="en-US" sz="1985" b="1" dirty="0">
                  <a:solidFill>
                    <a:srgbClr val="000099"/>
                  </a:solidFill>
                  <a:latin typeface="Times New Roman" panose="02020603050405020304" charset="0"/>
                  <a:ea typeface="宋体" panose="02010600030101010101" pitchFamily="2" charset="-122"/>
                </a:rPr>
                <a:t>第一步 </a:t>
              </a:r>
            </a:p>
          </p:txBody>
        </p:sp>
        <p:sp>
          <p:nvSpPr>
            <p:cNvPr id="114696" name="矩形 247147"/>
            <p:cNvSpPr/>
            <p:nvPr/>
          </p:nvSpPr>
          <p:spPr>
            <a:xfrm>
              <a:off x="11848" y="6846"/>
              <a:ext cx="1441" cy="563"/>
            </a:xfrm>
            <a:prstGeom prst="rect">
              <a:avLst/>
            </a:prstGeom>
            <a:noFill/>
            <a:ln w="9525">
              <a:noFill/>
            </a:ln>
          </p:spPr>
          <p:txBody>
            <a:bodyPr wrap="none" anchor="ctr">
              <a:spAutoFit/>
            </a:bodyPr>
            <a:lstStyle/>
            <a:p>
              <a:pPr lvl="0" indent="0"/>
              <a:r>
                <a:rPr lang="zh-CN" altLang="en-US" sz="1985" b="1" dirty="0">
                  <a:solidFill>
                    <a:srgbClr val="000099"/>
                  </a:solidFill>
                  <a:latin typeface="Times New Roman" panose="02020603050405020304" charset="0"/>
                  <a:ea typeface="宋体" panose="02010600030101010101" pitchFamily="2" charset="-122"/>
                </a:rPr>
                <a:t>第二步 </a:t>
              </a:r>
            </a:p>
          </p:txBody>
        </p:sp>
        <p:sp>
          <p:nvSpPr>
            <p:cNvPr id="114697" name="矩形 247150"/>
            <p:cNvSpPr/>
            <p:nvPr/>
          </p:nvSpPr>
          <p:spPr>
            <a:xfrm>
              <a:off x="11848" y="8916"/>
              <a:ext cx="1441" cy="563"/>
            </a:xfrm>
            <a:prstGeom prst="rect">
              <a:avLst/>
            </a:prstGeom>
            <a:noFill/>
            <a:ln w="9525">
              <a:noFill/>
            </a:ln>
          </p:spPr>
          <p:txBody>
            <a:bodyPr wrap="none" anchor="ctr">
              <a:spAutoFit/>
            </a:bodyPr>
            <a:lstStyle/>
            <a:p>
              <a:pPr lvl="0" indent="0"/>
              <a:r>
                <a:rPr lang="zh-CN" altLang="en-US" sz="1985" b="1" dirty="0">
                  <a:solidFill>
                    <a:srgbClr val="000099"/>
                  </a:solidFill>
                  <a:latin typeface="Times New Roman" panose="02020603050405020304" charset="0"/>
                  <a:ea typeface="宋体" panose="02010600030101010101" pitchFamily="2" charset="-122"/>
                </a:rPr>
                <a:t>第三步 </a:t>
              </a:r>
            </a:p>
          </p:txBody>
        </p:sp>
      </p:grpSp>
      <p:graphicFrame>
        <p:nvGraphicFramePr>
          <p:cNvPr id="114698" name="对象 247151"/>
          <p:cNvGraphicFramePr/>
          <p:nvPr/>
        </p:nvGraphicFramePr>
        <p:xfrm>
          <a:off x="1472641" y="2507241"/>
          <a:ext cx="7146193" cy="540953"/>
        </p:xfrm>
        <a:graphic>
          <a:graphicData uri="http://schemas.openxmlformats.org/presentationml/2006/ole">
            <mc:AlternateContent xmlns:mc="http://schemas.openxmlformats.org/markup-compatibility/2006">
              <mc:Choice xmlns:v="urn:schemas-microsoft-com:vml" Requires="v">
                <p:oleObj spid="_x0000_s37734" r:id="rId11" imgW="3771900" imgH="228600" progId="Equation.3">
                  <p:embed/>
                </p:oleObj>
              </mc:Choice>
              <mc:Fallback>
                <p:oleObj r:id="rId11" imgW="3771900" imgH="228600" progId="Equation.3">
                  <p:embed/>
                  <p:pic>
                    <p:nvPicPr>
                      <p:cNvPr id="0" name="图片 3212"/>
                      <p:cNvPicPr/>
                      <p:nvPr/>
                    </p:nvPicPr>
                    <p:blipFill>
                      <a:blip r:embed="rId12"/>
                      <a:stretch>
                        <a:fillRect/>
                      </a:stretch>
                    </p:blipFill>
                    <p:spPr>
                      <a:xfrm>
                        <a:off x="1472641" y="2507241"/>
                        <a:ext cx="7146193" cy="540953"/>
                      </a:xfrm>
                      <a:prstGeom prst="rect">
                        <a:avLst/>
                      </a:prstGeom>
                      <a:noFill/>
                      <a:ln w="38100">
                        <a:noFill/>
                        <a:miter/>
                      </a:ln>
                    </p:spPr>
                  </p:pic>
                </p:oleObj>
              </mc:Fallback>
            </mc:AlternateContent>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4" name="文本框 13"/>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对象 247820"/>
          <p:cNvGraphicFramePr/>
          <p:nvPr/>
        </p:nvGraphicFramePr>
        <p:xfrm>
          <a:off x="1008288" y="2245439"/>
          <a:ext cx="7482320" cy="1447796"/>
        </p:xfrm>
        <a:graphic>
          <a:graphicData uri="http://schemas.openxmlformats.org/presentationml/2006/ole">
            <mc:AlternateContent xmlns:mc="http://schemas.openxmlformats.org/markup-compatibility/2006">
              <mc:Choice xmlns:v="urn:schemas-microsoft-com:vml" Requires="v">
                <p:oleObj spid="_x0000_s53104" r:id="rId4" imgW="4064000" imgH="711200" progId="Equation.3">
                  <p:embed/>
                </p:oleObj>
              </mc:Choice>
              <mc:Fallback>
                <p:oleObj r:id="rId4" imgW="4064000" imgH="711200" progId="Equation.3">
                  <p:embed/>
                  <p:pic>
                    <p:nvPicPr>
                      <p:cNvPr id="0" name="图片 3214"/>
                      <p:cNvPicPr/>
                      <p:nvPr/>
                    </p:nvPicPr>
                    <p:blipFill>
                      <a:blip r:embed="rId5"/>
                      <a:stretch>
                        <a:fillRect/>
                      </a:stretch>
                    </p:blipFill>
                    <p:spPr>
                      <a:xfrm>
                        <a:off x="1008288" y="2245439"/>
                        <a:ext cx="7482320" cy="1447796"/>
                      </a:xfrm>
                      <a:prstGeom prst="rect">
                        <a:avLst/>
                      </a:prstGeom>
                      <a:noFill/>
                      <a:ln w="38100">
                        <a:noFill/>
                        <a:miter/>
                      </a:ln>
                    </p:spPr>
                  </p:pic>
                </p:oleObj>
              </mc:Fallback>
            </mc:AlternateContent>
          </a:graphicData>
        </a:graphic>
      </p:graphicFrame>
      <p:sp>
        <p:nvSpPr>
          <p:cNvPr id="115715" name="矩形 247822"/>
          <p:cNvSpPr/>
          <p:nvPr/>
        </p:nvSpPr>
        <p:spPr>
          <a:xfrm>
            <a:off x="974725" y="3694000"/>
            <a:ext cx="9361170" cy="535531"/>
          </a:xfrm>
          <a:prstGeom prst="rect">
            <a:avLst/>
          </a:prstGeom>
          <a:noFill/>
          <a:ln w="9525">
            <a:noFill/>
          </a:ln>
        </p:spPr>
        <p:txBody>
          <a:bodyPr wrap="square" anchor="ctr">
            <a:spAutoFit/>
          </a:bodyPr>
          <a:lstStyle/>
          <a:p>
            <a:pPr lvl="0" indent="0">
              <a:lnSpc>
                <a:spcPct val="120000"/>
              </a:lnSpc>
            </a:pPr>
            <a:r>
              <a:rPr lang="zh-CN" altLang="en-US" sz="2400" dirty="0">
                <a:latin typeface="Times New Roman" panose="02020603050405020304" charset="0"/>
                <a:ea typeface="黑体" panose="02010609060101010101" pitchFamily="2" charset="-122"/>
              </a:rPr>
              <a:t>常用的拉普拉斯算子</a:t>
            </a:r>
            <a:r>
              <a:rPr lang="en-US" altLang="zh-CN" sz="2400" dirty="0">
                <a:latin typeface="Times New Roman" panose="02020603050405020304" charset="0"/>
                <a:ea typeface="黑体" panose="02010609060101010101" pitchFamily="2" charset="-122"/>
              </a:rPr>
              <a:t>(</a:t>
            </a:r>
            <a:r>
              <a:rPr lang="zh-CN" altLang="en-US" sz="2400" dirty="0">
                <a:solidFill>
                  <a:srgbClr val="FF0000"/>
                </a:solidFill>
                <a:latin typeface="楷体" panose="02010609060101010101" charset="-122"/>
                <a:ea typeface="楷体" panose="02010609060101010101" charset="-122"/>
              </a:rPr>
              <a:t>具有各向同性和位移不变性</a:t>
            </a:r>
            <a:r>
              <a:rPr lang="en-US" altLang="zh-CN" sz="2400" dirty="0" smtClean="0">
                <a:latin typeface="Times New Roman" panose="02020603050405020304" charset="0"/>
                <a:ea typeface="黑体" panose="02010609060101010101" pitchFamily="2" charset="-122"/>
              </a:rPr>
              <a:t>)</a:t>
            </a:r>
            <a:r>
              <a:rPr lang="zh-CN" altLang="en-US" sz="2400" dirty="0" smtClean="0">
                <a:latin typeface="Times New Roman" panose="02020603050405020304" charset="0"/>
                <a:ea typeface="黑体" panose="02010609060101010101" pitchFamily="2" charset="-122"/>
              </a:rPr>
              <a:t> ： </a:t>
            </a:r>
            <a:endParaRPr lang="zh-CN" altLang="en-US" sz="2400" dirty="0">
              <a:latin typeface="Times New Roman" panose="02020603050405020304" charset="0"/>
              <a:ea typeface="黑体" panose="02010609060101010101" pitchFamily="2" charset="-122"/>
            </a:endParaRPr>
          </a:p>
        </p:txBody>
      </p:sp>
      <p:graphicFrame>
        <p:nvGraphicFramePr>
          <p:cNvPr id="115716" name="对象 247823"/>
          <p:cNvGraphicFramePr/>
          <p:nvPr/>
        </p:nvGraphicFramePr>
        <p:xfrm>
          <a:off x="5213862" y="4145841"/>
          <a:ext cx="2083285" cy="1509069"/>
        </p:xfrm>
        <a:graphic>
          <a:graphicData uri="http://schemas.openxmlformats.org/presentationml/2006/ole">
            <mc:AlternateContent xmlns:mc="http://schemas.openxmlformats.org/markup-compatibility/2006">
              <mc:Choice xmlns:v="urn:schemas-microsoft-com:vml" Requires="v">
                <p:oleObj spid="_x0000_s53105" r:id="rId6" imgW="889635" imgH="721995" progId="Equation.3">
                  <p:embed/>
                </p:oleObj>
              </mc:Choice>
              <mc:Fallback>
                <p:oleObj r:id="rId6" imgW="889635" imgH="721995" progId="Equation.3">
                  <p:embed/>
                  <p:pic>
                    <p:nvPicPr>
                      <p:cNvPr id="0" name="图片 3215"/>
                      <p:cNvPicPr/>
                      <p:nvPr/>
                    </p:nvPicPr>
                    <p:blipFill>
                      <a:blip r:embed="rId7"/>
                      <a:stretch>
                        <a:fillRect/>
                      </a:stretch>
                    </p:blipFill>
                    <p:spPr>
                      <a:xfrm>
                        <a:off x="5213862" y="4145841"/>
                        <a:ext cx="2083285" cy="1509069"/>
                      </a:xfrm>
                      <a:prstGeom prst="rect">
                        <a:avLst/>
                      </a:prstGeom>
                      <a:noFill/>
                      <a:ln w="38100">
                        <a:noFill/>
                        <a:miter/>
                      </a:ln>
                    </p:spPr>
                  </p:pic>
                </p:oleObj>
              </mc:Fallback>
            </mc:AlternateContent>
          </a:graphicData>
        </a:graphic>
      </p:graphicFrame>
      <p:graphicFrame>
        <p:nvGraphicFramePr>
          <p:cNvPr id="115717" name="对象 247825"/>
          <p:cNvGraphicFramePr/>
          <p:nvPr/>
        </p:nvGraphicFramePr>
        <p:xfrm>
          <a:off x="8221756" y="5780035"/>
          <a:ext cx="1972993" cy="1428538"/>
        </p:xfrm>
        <a:graphic>
          <a:graphicData uri="http://schemas.openxmlformats.org/presentationml/2006/ole">
            <mc:AlternateContent xmlns:mc="http://schemas.openxmlformats.org/markup-compatibility/2006">
              <mc:Choice xmlns:v="urn:schemas-microsoft-com:vml" Requires="v">
                <p:oleObj spid="_x0000_s53106" r:id="rId8" imgW="1392555" imgH="721995" progId="Equation.3">
                  <p:embed/>
                </p:oleObj>
              </mc:Choice>
              <mc:Fallback>
                <p:oleObj r:id="rId8" imgW="1392555" imgH="721995" progId="Equation.3">
                  <p:embed/>
                  <p:pic>
                    <p:nvPicPr>
                      <p:cNvPr id="0" name="图片 3216"/>
                      <p:cNvPicPr/>
                      <p:nvPr/>
                    </p:nvPicPr>
                    <p:blipFill>
                      <a:blip r:embed="rId9"/>
                      <a:stretch>
                        <a:fillRect/>
                      </a:stretch>
                    </p:blipFill>
                    <p:spPr>
                      <a:xfrm>
                        <a:off x="8221756" y="5780035"/>
                        <a:ext cx="1972993" cy="1428538"/>
                      </a:xfrm>
                      <a:prstGeom prst="rect">
                        <a:avLst/>
                      </a:prstGeom>
                      <a:noFill/>
                      <a:ln w="38100">
                        <a:noFill/>
                        <a:miter/>
                      </a:ln>
                    </p:spPr>
                  </p:pic>
                </p:oleObj>
              </mc:Fallback>
            </mc:AlternateContent>
          </a:graphicData>
        </a:graphic>
      </p:graphicFrame>
      <p:graphicFrame>
        <p:nvGraphicFramePr>
          <p:cNvPr id="115718" name="对象 247827"/>
          <p:cNvGraphicFramePr/>
          <p:nvPr/>
        </p:nvGraphicFramePr>
        <p:xfrm>
          <a:off x="2537143" y="5830496"/>
          <a:ext cx="1922224" cy="1430288"/>
        </p:xfrm>
        <a:graphic>
          <a:graphicData uri="http://schemas.openxmlformats.org/presentationml/2006/ole">
            <mc:AlternateContent xmlns:mc="http://schemas.openxmlformats.org/markup-compatibility/2006">
              <mc:Choice xmlns:v="urn:schemas-microsoft-com:vml" Requires="v">
                <p:oleObj spid="_x0000_s53107" r:id="rId10" imgW="1367155" imgH="721995" progId="Equation.3">
                  <p:embed/>
                </p:oleObj>
              </mc:Choice>
              <mc:Fallback>
                <p:oleObj r:id="rId10" imgW="1367155" imgH="721995" progId="Equation.3">
                  <p:embed/>
                  <p:pic>
                    <p:nvPicPr>
                      <p:cNvPr id="0" name="图片 3217"/>
                      <p:cNvPicPr/>
                      <p:nvPr/>
                    </p:nvPicPr>
                    <p:blipFill>
                      <a:blip r:embed="rId11"/>
                      <a:stretch>
                        <a:fillRect/>
                      </a:stretch>
                    </p:blipFill>
                    <p:spPr>
                      <a:xfrm>
                        <a:off x="2537143" y="5830496"/>
                        <a:ext cx="1922224" cy="1430288"/>
                      </a:xfrm>
                      <a:prstGeom prst="rect">
                        <a:avLst/>
                      </a:prstGeom>
                      <a:noFill/>
                      <a:ln w="38100">
                        <a:noFill/>
                        <a:miter/>
                      </a:ln>
                    </p:spPr>
                  </p:pic>
                </p:oleObj>
              </mc:Fallback>
            </mc:AlternateContent>
          </a:graphicData>
        </a:graphic>
      </p:graphicFrame>
      <p:graphicFrame>
        <p:nvGraphicFramePr>
          <p:cNvPr id="115719" name="对象 247829"/>
          <p:cNvGraphicFramePr/>
          <p:nvPr/>
        </p:nvGraphicFramePr>
        <p:xfrm>
          <a:off x="5193114" y="5750274"/>
          <a:ext cx="1972993" cy="1488061"/>
        </p:xfrm>
        <a:graphic>
          <a:graphicData uri="http://schemas.openxmlformats.org/presentationml/2006/ole">
            <mc:AlternateContent xmlns:mc="http://schemas.openxmlformats.org/markup-compatibility/2006">
              <mc:Choice xmlns:v="urn:schemas-microsoft-com:vml" Requires="v">
                <p:oleObj spid="_x0000_s53108" r:id="rId12" imgW="1302385" imgH="721995" progId="Equation.3">
                  <p:embed/>
                </p:oleObj>
              </mc:Choice>
              <mc:Fallback>
                <p:oleObj r:id="rId12" imgW="1302385" imgH="721995" progId="Equation.3">
                  <p:embed/>
                  <p:pic>
                    <p:nvPicPr>
                      <p:cNvPr id="0" name="图片 3218"/>
                      <p:cNvPicPr/>
                      <p:nvPr/>
                    </p:nvPicPr>
                    <p:blipFill>
                      <a:blip r:embed="rId13"/>
                      <a:stretch>
                        <a:fillRect/>
                      </a:stretch>
                    </p:blipFill>
                    <p:spPr>
                      <a:xfrm>
                        <a:off x="5193114" y="5750274"/>
                        <a:ext cx="1972993" cy="1488061"/>
                      </a:xfrm>
                      <a:prstGeom prst="rect">
                        <a:avLst/>
                      </a:prstGeom>
                      <a:noFill/>
                      <a:ln w="38100">
                        <a:noFill/>
                        <a:miter/>
                      </a:ln>
                    </p:spPr>
                  </p:pic>
                </p:oleObj>
              </mc:Fallback>
            </mc:AlternateContent>
          </a:graphicData>
        </a:graphic>
      </p:graphicFrame>
      <p:graphicFrame>
        <p:nvGraphicFramePr>
          <p:cNvPr id="115720" name="对象 247831"/>
          <p:cNvGraphicFramePr/>
          <p:nvPr/>
        </p:nvGraphicFramePr>
        <p:xfrm>
          <a:off x="8221756" y="4189021"/>
          <a:ext cx="1972993" cy="1421536"/>
        </p:xfrm>
        <a:graphic>
          <a:graphicData uri="http://schemas.openxmlformats.org/presentationml/2006/ole">
            <mc:AlternateContent xmlns:mc="http://schemas.openxmlformats.org/markup-compatibility/2006">
              <mc:Choice xmlns:v="urn:schemas-microsoft-com:vml" Requires="v">
                <p:oleObj spid="_x0000_s53109" r:id="rId14" imgW="1043940" imgH="721995" progId="Equation.3">
                  <p:embed/>
                </p:oleObj>
              </mc:Choice>
              <mc:Fallback>
                <p:oleObj r:id="rId14" imgW="1043940" imgH="721995" progId="Equation.3">
                  <p:embed/>
                  <p:pic>
                    <p:nvPicPr>
                      <p:cNvPr id="0" name="图片 3219"/>
                      <p:cNvPicPr/>
                      <p:nvPr/>
                    </p:nvPicPr>
                    <p:blipFill>
                      <a:blip r:embed="rId15"/>
                      <a:stretch>
                        <a:fillRect/>
                      </a:stretch>
                    </p:blipFill>
                    <p:spPr>
                      <a:xfrm>
                        <a:off x="8221756" y="4189021"/>
                        <a:ext cx="1972993" cy="1421536"/>
                      </a:xfrm>
                      <a:prstGeom prst="rect">
                        <a:avLst/>
                      </a:prstGeom>
                      <a:noFill/>
                      <a:ln w="38100">
                        <a:noFill/>
                        <a:miter/>
                      </a:ln>
                    </p:spPr>
                  </p:pic>
                </p:oleObj>
              </mc:Fallback>
            </mc:AlternateContent>
          </a:graphicData>
        </a:graphic>
      </p:graphicFrame>
      <p:graphicFrame>
        <p:nvGraphicFramePr>
          <p:cNvPr id="115723" name="对象 247835"/>
          <p:cNvGraphicFramePr/>
          <p:nvPr/>
        </p:nvGraphicFramePr>
        <p:xfrm>
          <a:off x="4459834" y="4704932"/>
          <a:ext cx="621485" cy="486683"/>
        </p:xfrm>
        <a:graphic>
          <a:graphicData uri="http://schemas.openxmlformats.org/presentationml/2006/ole">
            <mc:AlternateContent xmlns:mc="http://schemas.openxmlformats.org/markup-compatibility/2006">
              <mc:Choice xmlns:v="urn:schemas-microsoft-com:vml" Requires="v">
                <p:oleObj spid="_x0000_s53110" r:id="rId16" imgW="353060" imgH="222250" progId="Equation.3">
                  <p:embed/>
                </p:oleObj>
              </mc:Choice>
              <mc:Fallback>
                <p:oleObj r:id="rId16" imgW="353060" imgH="222250" progId="Equation.3">
                  <p:embed/>
                  <p:pic>
                    <p:nvPicPr>
                      <p:cNvPr id="0" name="图片 3220"/>
                      <p:cNvPicPr/>
                      <p:nvPr/>
                    </p:nvPicPr>
                    <p:blipFill>
                      <a:blip r:embed="rId17"/>
                      <a:stretch>
                        <a:fillRect/>
                      </a:stretch>
                    </p:blipFill>
                    <p:spPr>
                      <a:xfrm>
                        <a:off x="4459834" y="4704932"/>
                        <a:ext cx="621485" cy="486683"/>
                      </a:xfrm>
                      <a:prstGeom prst="rect">
                        <a:avLst/>
                      </a:prstGeom>
                      <a:noFill/>
                      <a:ln w="38100">
                        <a:noFill/>
                        <a:miter/>
                      </a:ln>
                    </p:spPr>
                  </p:pic>
                </p:oleObj>
              </mc:Fallback>
            </mc:AlternateContent>
          </a:graphicData>
        </a:graphic>
      </p:graphicFrame>
      <p:graphicFrame>
        <p:nvGraphicFramePr>
          <p:cNvPr id="115724" name="对象 247836"/>
          <p:cNvGraphicFramePr/>
          <p:nvPr/>
        </p:nvGraphicFramePr>
        <p:xfrm>
          <a:off x="7449066" y="4656945"/>
          <a:ext cx="645993" cy="486683"/>
        </p:xfrm>
        <a:graphic>
          <a:graphicData uri="http://schemas.openxmlformats.org/presentationml/2006/ole">
            <mc:AlternateContent xmlns:mc="http://schemas.openxmlformats.org/markup-compatibility/2006">
              <mc:Choice xmlns:v="urn:schemas-microsoft-com:vml" Requires="v">
                <p:oleObj spid="_x0000_s53111" r:id="rId18" imgW="366395" imgH="222250" progId="Equation.3">
                  <p:embed/>
                </p:oleObj>
              </mc:Choice>
              <mc:Fallback>
                <p:oleObj r:id="rId18" imgW="366395" imgH="222250" progId="Equation.3">
                  <p:embed/>
                  <p:pic>
                    <p:nvPicPr>
                      <p:cNvPr id="0" name="图片 3221"/>
                      <p:cNvPicPr/>
                      <p:nvPr/>
                    </p:nvPicPr>
                    <p:blipFill>
                      <a:blip r:embed="rId19"/>
                      <a:stretch>
                        <a:fillRect/>
                      </a:stretch>
                    </p:blipFill>
                    <p:spPr>
                      <a:xfrm>
                        <a:off x="7449066" y="4656945"/>
                        <a:ext cx="645993" cy="486683"/>
                      </a:xfrm>
                      <a:prstGeom prst="rect">
                        <a:avLst/>
                      </a:prstGeom>
                      <a:noFill/>
                      <a:ln w="38100">
                        <a:noFill/>
                        <a:miter/>
                      </a:ln>
                    </p:spPr>
                  </p:pic>
                </p:oleObj>
              </mc:Fallback>
            </mc:AlternateContent>
          </a:graphicData>
        </a:graphic>
      </p:graphicFrame>
      <p:graphicFrame>
        <p:nvGraphicFramePr>
          <p:cNvPr id="115725" name="对象 247837"/>
          <p:cNvGraphicFramePr/>
          <p:nvPr/>
        </p:nvGraphicFramePr>
        <p:xfrm>
          <a:off x="1822873" y="6213890"/>
          <a:ext cx="645994" cy="514694"/>
        </p:xfrm>
        <a:graphic>
          <a:graphicData uri="http://schemas.openxmlformats.org/presentationml/2006/ole">
            <mc:AlternateContent xmlns:mc="http://schemas.openxmlformats.org/markup-compatibility/2006">
              <mc:Choice xmlns:v="urn:schemas-microsoft-com:vml" Requires="v">
                <p:oleObj spid="_x0000_s53112" r:id="rId20" imgW="366395" imgH="235585" progId="Equation.3">
                  <p:embed/>
                </p:oleObj>
              </mc:Choice>
              <mc:Fallback>
                <p:oleObj r:id="rId20" imgW="366395" imgH="235585" progId="Equation.3">
                  <p:embed/>
                  <p:pic>
                    <p:nvPicPr>
                      <p:cNvPr id="0" name="图片 3222"/>
                      <p:cNvPicPr/>
                      <p:nvPr/>
                    </p:nvPicPr>
                    <p:blipFill>
                      <a:blip r:embed="rId21"/>
                      <a:stretch>
                        <a:fillRect/>
                      </a:stretch>
                    </p:blipFill>
                    <p:spPr>
                      <a:xfrm>
                        <a:off x="1822873" y="6213890"/>
                        <a:ext cx="645994" cy="514694"/>
                      </a:xfrm>
                      <a:prstGeom prst="rect">
                        <a:avLst/>
                      </a:prstGeom>
                      <a:noFill/>
                      <a:ln w="38100">
                        <a:noFill/>
                        <a:miter/>
                      </a:ln>
                    </p:spPr>
                  </p:pic>
                </p:oleObj>
              </mc:Fallback>
            </mc:AlternateContent>
          </a:graphicData>
        </a:graphic>
      </p:graphicFrame>
      <p:graphicFrame>
        <p:nvGraphicFramePr>
          <p:cNvPr id="115726" name="对象 247838"/>
          <p:cNvGraphicFramePr/>
          <p:nvPr/>
        </p:nvGraphicFramePr>
        <p:xfrm>
          <a:off x="7507486" y="6133668"/>
          <a:ext cx="645993" cy="514694"/>
        </p:xfrm>
        <a:graphic>
          <a:graphicData uri="http://schemas.openxmlformats.org/presentationml/2006/ole">
            <mc:AlternateContent xmlns:mc="http://schemas.openxmlformats.org/markup-compatibility/2006">
              <mc:Choice xmlns:v="urn:schemas-microsoft-com:vml" Requires="v">
                <p:oleObj spid="_x0000_s53113" r:id="rId22" imgW="366395" imgH="235585" progId="Equation.3">
                  <p:embed/>
                </p:oleObj>
              </mc:Choice>
              <mc:Fallback>
                <p:oleObj r:id="rId22" imgW="366395" imgH="235585" progId="Equation.3">
                  <p:embed/>
                  <p:pic>
                    <p:nvPicPr>
                      <p:cNvPr id="0" name="图片 3223"/>
                      <p:cNvPicPr/>
                      <p:nvPr/>
                    </p:nvPicPr>
                    <p:blipFill>
                      <a:blip r:embed="rId23"/>
                      <a:stretch>
                        <a:fillRect/>
                      </a:stretch>
                    </p:blipFill>
                    <p:spPr>
                      <a:xfrm>
                        <a:off x="7507486" y="6133668"/>
                        <a:ext cx="645993" cy="514694"/>
                      </a:xfrm>
                      <a:prstGeom prst="rect">
                        <a:avLst/>
                      </a:prstGeom>
                      <a:noFill/>
                      <a:ln w="38100">
                        <a:noFill/>
                        <a:miter/>
                      </a:ln>
                    </p:spPr>
                  </p:pic>
                </p:oleObj>
              </mc:Fallback>
            </mc:AlternateContent>
          </a:graphicData>
        </a:graphic>
      </p:graphicFrame>
      <p:graphicFrame>
        <p:nvGraphicFramePr>
          <p:cNvPr id="115727" name="对象 247839"/>
          <p:cNvGraphicFramePr/>
          <p:nvPr/>
        </p:nvGraphicFramePr>
        <p:xfrm>
          <a:off x="4547120" y="6161678"/>
          <a:ext cx="645994" cy="486683"/>
        </p:xfrm>
        <a:graphic>
          <a:graphicData uri="http://schemas.openxmlformats.org/presentationml/2006/ole">
            <mc:AlternateContent xmlns:mc="http://schemas.openxmlformats.org/markup-compatibility/2006">
              <mc:Choice xmlns:v="urn:schemas-microsoft-com:vml" Requires="v">
                <p:oleObj spid="_x0000_s53114" r:id="rId24" imgW="366395" imgH="222250" progId="Equation.3">
                  <p:embed/>
                </p:oleObj>
              </mc:Choice>
              <mc:Fallback>
                <p:oleObj r:id="rId24" imgW="366395" imgH="222250" progId="Equation.3">
                  <p:embed/>
                  <p:pic>
                    <p:nvPicPr>
                      <p:cNvPr id="0" name="图片 3224"/>
                      <p:cNvPicPr/>
                      <p:nvPr/>
                    </p:nvPicPr>
                    <p:blipFill>
                      <a:blip r:embed="rId25"/>
                      <a:stretch>
                        <a:fillRect/>
                      </a:stretch>
                    </p:blipFill>
                    <p:spPr>
                      <a:xfrm>
                        <a:off x="4547120" y="6161678"/>
                        <a:ext cx="645994" cy="486683"/>
                      </a:xfrm>
                      <a:prstGeom prst="rect">
                        <a:avLst/>
                      </a:prstGeom>
                      <a:noFill/>
                      <a:ln w="38100">
                        <a:noFill/>
                        <a:miter/>
                      </a:ln>
                    </p:spPr>
                  </p:pic>
                </p:oleObj>
              </mc:Fallback>
            </mc:AlternateContent>
          </a:graphicData>
        </a:graphic>
      </p:graphicFrame>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7" name="文本框 16"/>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2146300" y="2272561"/>
            <a:ext cx="6789420" cy="4581525"/>
          </a:xfrm>
          <a:prstGeom prst="rect">
            <a:avLst/>
          </a:prstGeom>
          <a:blipFill>
            <a:blip r:embed="rId2" cstate="print"/>
            <a:stretch>
              <a:fillRect/>
            </a:stretch>
          </a:blipFill>
        </p:spPr>
        <p:txBody>
          <a:bodyPr wrap="square" lIns="0" tIns="0" rIns="0" bIns="0" rtlCol="0"/>
          <a:lstStyle/>
          <a:p>
            <a:endParaRPr/>
          </a:p>
        </p:txBody>
      </p:sp>
      <p:sp>
        <p:nvSpPr>
          <p:cNvPr id="7"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
        <p:nvSpPr>
          <p:cNvPr id="6" name="object 4"/>
          <p:cNvSpPr txBox="1">
            <a:spLocks/>
          </p:cNvSpPr>
          <p:nvPr/>
        </p:nvSpPr>
        <p:spPr>
          <a:xfrm>
            <a:off x="393700" y="1266825"/>
            <a:ext cx="6167755" cy="487680"/>
          </a:xfrm>
          <a:prstGeom prst="rect">
            <a:avLst/>
          </a:prstGeom>
          <a:noFill/>
          <a:ln w="9525">
            <a:noFill/>
          </a:ln>
        </p:spPr>
        <p:txBody>
          <a:bodyPr vert="horz" wrap="square" lIns="0" tIns="0"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2700" algn="l" defTabSz="914400" fontAlgn="auto"/>
            <a:r>
              <a:rPr lang="zh-CN" altLang="en-US" sz="3200" b="1" spc="-15" smtClean="0">
                <a:solidFill>
                  <a:schemeClr val="tx1"/>
                </a:solidFill>
                <a:latin typeface="Times New Roman" panose="02020603050405020304" charset="0"/>
                <a:ea typeface="+mn-ea"/>
                <a:cs typeface="新宋体" panose="02010609030101010101" charset="-122"/>
                <a:sym typeface="+mn-ea"/>
              </a:rPr>
              <a:t>点运算</a:t>
            </a:r>
            <a:r>
              <a:rPr lang="en-US" altLang="zh-CN" sz="3200" b="1" spc="-15" smtClean="0">
                <a:solidFill>
                  <a:schemeClr val="tx1"/>
                </a:solidFill>
                <a:latin typeface="Times New Roman" panose="02020603050405020304" charset="0"/>
                <a:ea typeface="+mn-ea"/>
                <a:cs typeface="新宋体" panose="02010609030101010101" charset="-122"/>
                <a:sym typeface="+mn-ea"/>
              </a:rPr>
              <a:t>——6.</a:t>
            </a:r>
            <a:r>
              <a:rPr lang="zh-CN" altLang="en-US" sz="3200" b="1" spc="-15" smtClean="0">
                <a:solidFill>
                  <a:schemeClr val="tx1"/>
                </a:solidFill>
                <a:latin typeface="Times New Roman" panose="02020603050405020304" charset="0"/>
                <a:ea typeface="+mn-ea"/>
                <a:cs typeface="新宋体" panose="02010609030101010101" charset="-122"/>
                <a:sym typeface="+mn-ea"/>
              </a:rPr>
              <a:t>位平面切片</a:t>
            </a:r>
            <a:endParaRPr lang="zh-CN" altLang="en-US" sz="3200" b="1" spc="-15" dirty="0">
              <a:solidFill>
                <a:schemeClr val="tx1"/>
              </a:solidFill>
              <a:latin typeface="Times New Roman" panose="02020603050405020304" charset="0"/>
              <a:ea typeface="+mn-ea"/>
              <a:cs typeface="新宋体" panose="02010609030101010101" charset="-122"/>
              <a:sym typeface="+mn-ea"/>
            </a:endParaRPr>
          </a:p>
        </p:txBody>
      </p:sp>
      <p:sp>
        <p:nvSpPr>
          <p:cNvPr id="2" name="矩形 1"/>
          <p:cNvSpPr/>
          <p:nvPr/>
        </p:nvSpPr>
        <p:spPr>
          <a:xfrm>
            <a:off x="4279900" y="6820595"/>
            <a:ext cx="2142253" cy="369332"/>
          </a:xfrm>
          <a:prstGeom prst="rect">
            <a:avLst/>
          </a:prstGeom>
        </p:spPr>
        <p:txBody>
          <a:bodyPr wrap="none">
            <a:spAutoFit/>
          </a:bodyPr>
          <a:lstStyle/>
          <a:p>
            <a:pPr>
              <a:lnSpc>
                <a:spcPct val="100000"/>
              </a:lnSpc>
              <a:spcBef>
                <a:spcPts val="10"/>
              </a:spcBef>
            </a:pPr>
            <a:r>
              <a:rPr lang="zh-CN" altLang="en-US" b="1" spc="-15">
                <a:latin typeface="Times New Roman" panose="02020603050405020304" charset="0"/>
                <a:cs typeface="新宋体" panose="02010609030101010101" charset="-122"/>
              </a:rPr>
              <a:t>一幅</a:t>
            </a:r>
            <a:r>
              <a:rPr lang="en-US" altLang="zh-CN" b="1" spc="-15">
                <a:latin typeface="Times New Roman" panose="02020603050405020304" charset="0"/>
                <a:cs typeface="新宋体" panose="02010609030101010101" charset="-122"/>
              </a:rPr>
              <a:t>8</a:t>
            </a:r>
            <a:r>
              <a:rPr lang="zh-CN" altLang="en-US" b="1" spc="-15">
                <a:latin typeface="Times New Roman" panose="02020603050405020304" charset="0"/>
                <a:cs typeface="新宋体" panose="02010609030101010101" charset="-122"/>
              </a:rPr>
              <a:t>比特分形图像</a:t>
            </a:r>
            <a:endParaRPr lang="zh-CN" altLang="en-US" sz="2800" b="1" spc="-15" dirty="0">
              <a:latin typeface="Times New Roman" panose="02020603050405020304" charset="0"/>
              <a:cs typeface="新宋体" panose="02010609030101010101"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图片 248946" descr="lena原图"/>
          <p:cNvPicPr>
            <a:picLocks noChangeAspect="1"/>
          </p:cNvPicPr>
          <p:nvPr/>
        </p:nvPicPr>
        <p:blipFill>
          <a:blip r:embed="rId3"/>
          <a:stretch>
            <a:fillRect/>
          </a:stretch>
        </p:blipFill>
        <p:spPr>
          <a:xfrm>
            <a:off x="2021205" y="2293620"/>
            <a:ext cx="2274570" cy="2252345"/>
          </a:xfrm>
          <a:prstGeom prst="rect">
            <a:avLst/>
          </a:prstGeom>
          <a:noFill/>
          <a:ln w="9525">
            <a:noFill/>
          </a:ln>
        </p:spPr>
      </p:pic>
      <p:pic>
        <p:nvPicPr>
          <p:cNvPr id="117763" name="图片 248953" descr="H1"/>
          <p:cNvPicPr>
            <a:picLocks noChangeAspect="1"/>
          </p:cNvPicPr>
          <p:nvPr/>
        </p:nvPicPr>
        <p:blipFill>
          <a:blip r:embed="rId4"/>
          <a:stretch>
            <a:fillRect/>
          </a:stretch>
        </p:blipFill>
        <p:spPr>
          <a:xfrm>
            <a:off x="4341495" y="2293620"/>
            <a:ext cx="2327910" cy="2249805"/>
          </a:xfrm>
          <a:prstGeom prst="rect">
            <a:avLst/>
          </a:prstGeom>
          <a:noFill/>
          <a:ln w="9525">
            <a:noFill/>
          </a:ln>
        </p:spPr>
      </p:pic>
      <p:pic>
        <p:nvPicPr>
          <p:cNvPr id="117764" name="图片 248954" descr="H2"/>
          <p:cNvPicPr>
            <a:picLocks noChangeAspect="1"/>
          </p:cNvPicPr>
          <p:nvPr/>
        </p:nvPicPr>
        <p:blipFill>
          <a:blip r:embed="rId5"/>
          <a:stretch>
            <a:fillRect/>
          </a:stretch>
        </p:blipFill>
        <p:spPr>
          <a:xfrm>
            <a:off x="6735445" y="2293620"/>
            <a:ext cx="2327910" cy="2249805"/>
          </a:xfrm>
          <a:prstGeom prst="rect">
            <a:avLst/>
          </a:prstGeom>
          <a:noFill/>
          <a:ln w="9525">
            <a:noFill/>
          </a:ln>
        </p:spPr>
      </p:pic>
      <p:sp>
        <p:nvSpPr>
          <p:cNvPr id="117766" name="矩形 248959"/>
          <p:cNvSpPr/>
          <p:nvPr/>
        </p:nvSpPr>
        <p:spPr>
          <a:xfrm>
            <a:off x="2532151" y="4714048"/>
            <a:ext cx="6602730" cy="396240"/>
          </a:xfrm>
          <a:prstGeom prst="rect">
            <a:avLst/>
          </a:prstGeom>
          <a:noFill/>
          <a:ln w="9525">
            <a:noFill/>
          </a:ln>
        </p:spPr>
        <p:txBody>
          <a:bodyPr wrap="none" anchor="ctr">
            <a:spAutoFit/>
          </a:bodyPr>
          <a:lstStyle/>
          <a:p>
            <a:pPr lvl="0" indent="0" algn="l"/>
            <a:r>
              <a:rPr lang="zh-CN" altLang="en-US" sz="2000" b="1" dirty="0">
                <a:latin typeface="Times New Roman" panose="02020603050405020304" charset="0"/>
                <a:ea typeface="黑体" panose="02010609060101010101" pitchFamily="2" charset="-122"/>
              </a:rPr>
              <a:t>(</a:t>
            </a:r>
            <a:r>
              <a:rPr lang="en-US" altLang="zh-CN" sz="2000" b="1">
                <a:latin typeface="Times New Roman" panose="02020603050405020304" charset="0"/>
                <a:ea typeface="黑体" panose="02010609060101010101" pitchFamily="2" charset="-122"/>
              </a:rPr>
              <a:t>a</a:t>
            </a:r>
            <a:r>
              <a:rPr lang="zh-CN" altLang="en-US" sz="2000" b="1" dirty="0">
                <a:latin typeface="Times New Roman" panose="02020603050405020304" charset="0"/>
                <a:ea typeface="黑体" panose="02010609060101010101" pitchFamily="2" charset="-122"/>
              </a:rPr>
              <a:t>)原图像            </a:t>
            </a:r>
            <a:r>
              <a:rPr lang="en-US" altLang="zh-CN" sz="2000" b="1">
                <a:latin typeface="Times New Roman" panose="02020603050405020304" charset="0"/>
                <a:ea typeface="黑体" panose="02010609060101010101" pitchFamily="2" charset="-122"/>
              </a:rPr>
              <a:t>(b)</a:t>
            </a:r>
            <a:r>
              <a:rPr lang="zh-CN" altLang="en-US" sz="2000" b="1" dirty="0">
                <a:latin typeface="Times New Roman" panose="02020603050405020304" charset="0"/>
                <a:ea typeface="黑体" panose="02010609060101010101" pitchFamily="2" charset="-122"/>
              </a:rPr>
              <a:t>用</a:t>
            </a:r>
            <a:r>
              <a:rPr lang="en-US" altLang="zh-CN" sz="2000" b="1">
                <a:latin typeface="Times New Roman" panose="02020603050405020304" charset="0"/>
                <a:ea typeface="黑体" panose="02010609060101010101" pitchFamily="2" charset="-122"/>
              </a:rPr>
              <a:t>H</a:t>
            </a:r>
            <a:r>
              <a:rPr lang="en-US" altLang="zh-CN" sz="2000" b="1" baseline="-25000">
                <a:latin typeface="Times New Roman" panose="02020603050405020304" charset="0"/>
                <a:ea typeface="黑体" panose="02010609060101010101" pitchFamily="2" charset="-122"/>
              </a:rPr>
              <a:t>1</a:t>
            </a:r>
            <a:r>
              <a:rPr lang="zh-CN" altLang="en-US" sz="2000" b="1" dirty="0">
                <a:latin typeface="Times New Roman" panose="02020603050405020304" charset="0"/>
                <a:ea typeface="黑体" panose="02010609060101010101" pitchFamily="2" charset="-122"/>
              </a:rPr>
              <a:t>锐化的图像      </a:t>
            </a:r>
            <a:r>
              <a:rPr lang="en-US" altLang="zh-CN" sz="2000" b="1">
                <a:latin typeface="Times New Roman" panose="02020603050405020304" charset="0"/>
                <a:ea typeface="黑体" panose="02010609060101010101" pitchFamily="2" charset="-122"/>
              </a:rPr>
              <a:t>(c)</a:t>
            </a:r>
            <a:r>
              <a:rPr lang="zh-CN" altLang="en-US" sz="2000" b="1" dirty="0">
                <a:latin typeface="Times New Roman" panose="02020603050405020304" charset="0"/>
                <a:ea typeface="宋体" panose="02010600030101010101" pitchFamily="2" charset="-122"/>
              </a:rPr>
              <a:t>用</a:t>
            </a:r>
            <a:r>
              <a:rPr lang="en-US" altLang="zh-CN" sz="2000" b="1">
                <a:latin typeface="Times New Roman" panose="02020603050405020304" charset="0"/>
                <a:ea typeface="宋体" panose="02010600030101010101" pitchFamily="2" charset="-122"/>
              </a:rPr>
              <a:t>H</a:t>
            </a:r>
            <a:r>
              <a:rPr lang="en-US" altLang="zh-CN" sz="2000" b="1" baseline="-25000">
                <a:latin typeface="Times New Roman" panose="02020603050405020304" charset="0"/>
                <a:ea typeface="宋体" panose="02010600030101010101" pitchFamily="2" charset="-122"/>
              </a:rPr>
              <a:t>2</a:t>
            </a:r>
            <a:r>
              <a:rPr lang="zh-CN" altLang="en-US" sz="2000" b="1" dirty="0">
                <a:latin typeface="Times New Roman" panose="02020603050405020304" charset="0"/>
                <a:ea typeface="宋体" panose="02010600030101010101" pitchFamily="2" charset="-122"/>
              </a:rPr>
              <a:t>锐化的图像</a:t>
            </a:r>
          </a:p>
        </p:txBody>
      </p:sp>
      <p:grpSp>
        <p:nvGrpSpPr>
          <p:cNvPr id="117767" name="组合 1"/>
          <p:cNvGrpSpPr/>
          <p:nvPr/>
        </p:nvGrpSpPr>
        <p:grpSpPr>
          <a:xfrm>
            <a:off x="4279440" y="5417320"/>
            <a:ext cx="5242119" cy="1541997"/>
            <a:chOff x="6266" y="6987"/>
            <a:chExt cx="7485" cy="2201"/>
          </a:xfrm>
        </p:grpSpPr>
        <p:graphicFrame>
          <p:nvGraphicFramePr>
            <p:cNvPr id="117768" name="对象 248961"/>
            <p:cNvGraphicFramePr/>
            <p:nvPr>
              <p:extLst>
                <p:ext uri="{D42A27DB-BD31-4B8C-83A1-F6EECF244321}">
                  <p14:modId xmlns:p14="http://schemas.microsoft.com/office/powerpoint/2010/main" val="2742491880"/>
                </p:ext>
              </p:extLst>
            </p:nvPr>
          </p:nvGraphicFramePr>
          <p:xfrm>
            <a:off x="7153" y="7033"/>
            <a:ext cx="2385" cy="2155"/>
          </p:xfrm>
          <a:graphic>
            <a:graphicData uri="http://schemas.openxmlformats.org/presentationml/2006/ole">
              <mc:AlternateContent xmlns:mc="http://schemas.openxmlformats.org/markup-compatibility/2006">
                <mc:Choice xmlns:v="urn:schemas-microsoft-com:vml" Requires="v">
                  <p:oleObj spid="_x0000_s39605" r:id="rId6" imgW="889635" imgH="721995" progId="Equation.3">
                    <p:embed/>
                  </p:oleObj>
                </mc:Choice>
                <mc:Fallback>
                  <p:oleObj r:id="rId6" imgW="889635" imgH="721995" progId="Equation.3">
                    <p:embed/>
                    <p:pic>
                      <p:nvPicPr>
                        <p:cNvPr id="0" name="图片 3225"/>
                        <p:cNvPicPr/>
                        <p:nvPr/>
                      </p:nvPicPr>
                      <p:blipFill>
                        <a:blip r:embed="rId7"/>
                        <a:stretch>
                          <a:fillRect/>
                        </a:stretch>
                      </p:blipFill>
                      <p:spPr>
                        <a:xfrm>
                          <a:off x="7153" y="7033"/>
                          <a:ext cx="2385" cy="2155"/>
                        </a:xfrm>
                        <a:prstGeom prst="rect">
                          <a:avLst/>
                        </a:prstGeom>
                        <a:noFill/>
                        <a:ln w="38100">
                          <a:noFill/>
                          <a:miter/>
                        </a:ln>
                      </p:spPr>
                    </p:pic>
                  </p:oleObj>
                </mc:Fallback>
              </mc:AlternateContent>
            </a:graphicData>
          </a:graphic>
        </p:graphicFrame>
        <p:graphicFrame>
          <p:nvGraphicFramePr>
            <p:cNvPr id="117769" name="对象 248962"/>
            <p:cNvGraphicFramePr/>
            <p:nvPr>
              <p:extLst>
                <p:ext uri="{D42A27DB-BD31-4B8C-83A1-F6EECF244321}">
                  <p14:modId xmlns:p14="http://schemas.microsoft.com/office/powerpoint/2010/main" val="2818172245"/>
                </p:ext>
              </p:extLst>
            </p:nvPr>
          </p:nvGraphicFramePr>
          <p:xfrm>
            <a:off x="10836" y="6987"/>
            <a:ext cx="2915" cy="2030"/>
          </p:xfrm>
          <a:graphic>
            <a:graphicData uri="http://schemas.openxmlformats.org/presentationml/2006/ole">
              <mc:AlternateContent xmlns:mc="http://schemas.openxmlformats.org/markup-compatibility/2006">
                <mc:Choice xmlns:v="urn:schemas-microsoft-com:vml" Requires="v">
                  <p:oleObj spid="_x0000_s39606" r:id="rId8" imgW="1043940" imgH="721995" progId="Equation.3">
                    <p:embed/>
                  </p:oleObj>
                </mc:Choice>
                <mc:Fallback>
                  <p:oleObj r:id="rId8" imgW="1043940" imgH="721995" progId="Equation.3">
                    <p:embed/>
                    <p:pic>
                      <p:nvPicPr>
                        <p:cNvPr id="0" name="图片 3226"/>
                        <p:cNvPicPr/>
                        <p:nvPr/>
                      </p:nvPicPr>
                      <p:blipFill>
                        <a:blip r:embed="rId9"/>
                        <a:stretch>
                          <a:fillRect/>
                        </a:stretch>
                      </p:blipFill>
                      <p:spPr>
                        <a:xfrm>
                          <a:off x="10836" y="6987"/>
                          <a:ext cx="2915" cy="2030"/>
                        </a:xfrm>
                        <a:prstGeom prst="rect">
                          <a:avLst/>
                        </a:prstGeom>
                        <a:noFill/>
                        <a:ln w="38100">
                          <a:noFill/>
                          <a:miter/>
                        </a:ln>
                      </p:spPr>
                    </p:pic>
                  </p:oleObj>
                </mc:Fallback>
              </mc:AlternateContent>
            </a:graphicData>
          </a:graphic>
        </p:graphicFrame>
        <p:graphicFrame>
          <p:nvGraphicFramePr>
            <p:cNvPr id="117770" name="对象 248963"/>
            <p:cNvGraphicFramePr/>
            <p:nvPr>
              <p:extLst>
                <p:ext uri="{D42A27DB-BD31-4B8C-83A1-F6EECF244321}">
                  <p14:modId xmlns:p14="http://schemas.microsoft.com/office/powerpoint/2010/main" val="231035866"/>
                </p:ext>
              </p:extLst>
            </p:nvPr>
          </p:nvGraphicFramePr>
          <p:xfrm>
            <a:off x="6266" y="7692"/>
            <a:ext cx="887" cy="695"/>
          </p:xfrm>
          <a:graphic>
            <a:graphicData uri="http://schemas.openxmlformats.org/presentationml/2006/ole">
              <mc:AlternateContent xmlns:mc="http://schemas.openxmlformats.org/markup-compatibility/2006">
                <mc:Choice xmlns:v="urn:schemas-microsoft-com:vml" Requires="v">
                  <p:oleObj spid="_x0000_s39607" r:id="rId10" imgW="353060" imgH="222250" progId="Equation.3">
                    <p:embed/>
                  </p:oleObj>
                </mc:Choice>
                <mc:Fallback>
                  <p:oleObj r:id="rId10" imgW="353060" imgH="222250" progId="Equation.3">
                    <p:embed/>
                    <p:pic>
                      <p:nvPicPr>
                        <p:cNvPr id="0" name="图片 3227"/>
                        <p:cNvPicPr/>
                        <p:nvPr/>
                      </p:nvPicPr>
                      <p:blipFill>
                        <a:blip r:embed="rId11"/>
                        <a:stretch>
                          <a:fillRect/>
                        </a:stretch>
                      </p:blipFill>
                      <p:spPr>
                        <a:xfrm>
                          <a:off x="6266" y="7692"/>
                          <a:ext cx="887" cy="695"/>
                        </a:xfrm>
                        <a:prstGeom prst="rect">
                          <a:avLst/>
                        </a:prstGeom>
                        <a:noFill/>
                        <a:ln w="38100">
                          <a:noFill/>
                          <a:miter/>
                        </a:ln>
                      </p:spPr>
                    </p:pic>
                  </p:oleObj>
                </mc:Fallback>
              </mc:AlternateContent>
            </a:graphicData>
          </a:graphic>
        </p:graphicFrame>
        <p:graphicFrame>
          <p:nvGraphicFramePr>
            <p:cNvPr id="117771" name="对象 248964"/>
            <p:cNvGraphicFramePr/>
            <p:nvPr>
              <p:extLst>
                <p:ext uri="{D42A27DB-BD31-4B8C-83A1-F6EECF244321}">
                  <p14:modId xmlns:p14="http://schemas.microsoft.com/office/powerpoint/2010/main" val="1831564671"/>
                </p:ext>
              </p:extLst>
            </p:nvPr>
          </p:nvGraphicFramePr>
          <p:xfrm>
            <a:off x="9872" y="7692"/>
            <a:ext cx="922" cy="695"/>
          </p:xfrm>
          <a:graphic>
            <a:graphicData uri="http://schemas.openxmlformats.org/presentationml/2006/ole">
              <mc:AlternateContent xmlns:mc="http://schemas.openxmlformats.org/markup-compatibility/2006">
                <mc:Choice xmlns:v="urn:schemas-microsoft-com:vml" Requires="v">
                  <p:oleObj spid="_x0000_s39608" r:id="rId12" imgW="366395" imgH="222250" progId="Equation.3">
                    <p:embed/>
                  </p:oleObj>
                </mc:Choice>
                <mc:Fallback>
                  <p:oleObj r:id="rId12" imgW="366395" imgH="222250" progId="Equation.3">
                    <p:embed/>
                    <p:pic>
                      <p:nvPicPr>
                        <p:cNvPr id="0" name="图片 3228"/>
                        <p:cNvPicPr/>
                        <p:nvPr/>
                      </p:nvPicPr>
                      <p:blipFill>
                        <a:blip r:embed="rId13"/>
                        <a:stretch>
                          <a:fillRect/>
                        </a:stretch>
                      </p:blipFill>
                      <p:spPr>
                        <a:xfrm>
                          <a:off x="9872" y="7692"/>
                          <a:ext cx="922" cy="695"/>
                        </a:xfrm>
                        <a:prstGeom prst="rect">
                          <a:avLst/>
                        </a:prstGeom>
                        <a:noFill/>
                        <a:ln w="38100">
                          <a:noFill/>
                          <a:miter/>
                        </a:ln>
                      </p:spPr>
                    </p:pic>
                  </p:oleObj>
                </mc:Fallback>
              </mc:AlternateContent>
            </a:graphicData>
          </a:graphic>
        </p:graphicFrame>
      </p:grpSp>
      <p:sp>
        <p:nvSpPr>
          <p:cNvPr id="8"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4" name="文本框 13"/>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图片 347143" descr="H3"/>
          <p:cNvPicPr>
            <a:picLocks noChangeAspect="1"/>
          </p:cNvPicPr>
          <p:nvPr/>
        </p:nvPicPr>
        <p:blipFill>
          <a:blip r:embed="rId3"/>
          <a:stretch>
            <a:fillRect/>
          </a:stretch>
        </p:blipFill>
        <p:spPr>
          <a:xfrm>
            <a:off x="2643505" y="2414905"/>
            <a:ext cx="2169160" cy="2212975"/>
          </a:xfrm>
          <a:prstGeom prst="rect">
            <a:avLst/>
          </a:prstGeom>
          <a:noFill/>
          <a:ln w="9525">
            <a:noFill/>
          </a:ln>
        </p:spPr>
      </p:pic>
      <p:pic>
        <p:nvPicPr>
          <p:cNvPr id="118787" name="图片 347144" descr="H4"/>
          <p:cNvPicPr>
            <a:picLocks noChangeAspect="1"/>
          </p:cNvPicPr>
          <p:nvPr/>
        </p:nvPicPr>
        <p:blipFill>
          <a:blip r:embed="rId4"/>
          <a:stretch>
            <a:fillRect/>
          </a:stretch>
        </p:blipFill>
        <p:spPr>
          <a:xfrm>
            <a:off x="4992370" y="2414905"/>
            <a:ext cx="2169160" cy="2212975"/>
          </a:xfrm>
          <a:prstGeom prst="rect">
            <a:avLst/>
          </a:prstGeom>
          <a:noFill/>
          <a:ln w="9525">
            <a:noFill/>
          </a:ln>
        </p:spPr>
      </p:pic>
      <p:pic>
        <p:nvPicPr>
          <p:cNvPr id="118788" name="图片 347145" descr="H5"/>
          <p:cNvPicPr>
            <a:picLocks noChangeAspect="1"/>
          </p:cNvPicPr>
          <p:nvPr/>
        </p:nvPicPr>
        <p:blipFill>
          <a:blip r:embed="rId5"/>
          <a:stretch>
            <a:fillRect/>
          </a:stretch>
        </p:blipFill>
        <p:spPr>
          <a:xfrm>
            <a:off x="7310755" y="2414905"/>
            <a:ext cx="2169160" cy="2212975"/>
          </a:xfrm>
          <a:prstGeom prst="rect">
            <a:avLst/>
          </a:prstGeom>
          <a:noFill/>
          <a:ln w="9525">
            <a:noFill/>
          </a:ln>
        </p:spPr>
      </p:pic>
      <p:sp>
        <p:nvSpPr>
          <p:cNvPr id="118790" name="矩形 347148"/>
          <p:cNvSpPr/>
          <p:nvPr/>
        </p:nvSpPr>
        <p:spPr>
          <a:xfrm>
            <a:off x="2683122" y="4726166"/>
            <a:ext cx="6907530" cy="396240"/>
          </a:xfrm>
          <a:prstGeom prst="rect">
            <a:avLst/>
          </a:prstGeom>
          <a:noFill/>
          <a:ln w="9525">
            <a:noFill/>
          </a:ln>
        </p:spPr>
        <p:txBody>
          <a:bodyPr wrap="none" anchor="ctr">
            <a:spAutoFit/>
          </a:bodyPr>
          <a:lstStyle/>
          <a:p>
            <a:pPr lvl="0" indent="0"/>
            <a:r>
              <a:rPr lang="en-US" altLang="zh-CN" sz="2000" b="1">
                <a:latin typeface="Times New Roman" panose="02020603050405020304" charset="0"/>
                <a:ea typeface="宋体" panose="02010600030101010101" pitchFamily="2" charset="-122"/>
              </a:rPr>
              <a:t>(d)</a:t>
            </a:r>
            <a:r>
              <a:rPr lang="zh-CN" altLang="en-US" sz="2000" b="1" dirty="0">
                <a:latin typeface="Times New Roman" panose="02020603050405020304" charset="0"/>
                <a:ea typeface="宋体" panose="02010600030101010101" pitchFamily="2" charset="-122"/>
              </a:rPr>
              <a:t>用</a:t>
            </a:r>
            <a:r>
              <a:rPr lang="en-US" altLang="zh-CN" sz="2000" b="1">
                <a:latin typeface="Times New Roman" panose="02020603050405020304" charset="0"/>
                <a:ea typeface="宋体" panose="02010600030101010101" pitchFamily="2" charset="-122"/>
              </a:rPr>
              <a:t>H</a:t>
            </a:r>
            <a:r>
              <a:rPr lang="en-US" altLang="zh-CN" sz="2000" b="1" baseline="-25000">
                <a:latin typeface="Times New Roman" panose="02020603050405020304" charset="0"/>
                <a:ea typeface="宋体" panose="02010600030101010101" pitchFamily="2" charset="-122"/>
              </a:rPr>
              <a:t>3</a:t>
            </a:r>
            <a:r>
              <a:rPr lang="zh-CN" altLang="en-US" sz="2000" b="1" dirty="0">
                <a:latin typeface="Times New Roman" panose="02020603050405020304" charset="0"/>
                <a:ea typeface="宋体" panose="02010600030101010101" pitchFamily="2" charset="-122"/>
              </a:rPr>
              <a:t>锐化的图像    </a:t>
            </a:r>
            <a:r>
              <a:rPr lang="en-US" altLang="zh-CN" sz="2000" b="1">
                <a:latin typeface="Times New Roman" panose="02020603050405020304" charset="0"/>
                <a:ea typeface="黑体" panose="02010609060101010101" pitchFamily="2" charset="-122"/>
              </a:rPr>
              <a:t>(e)</a:t>
            </a:r>
            <a:r>
              <a:rPr lang="zh-CN" altLang="en-US" sz="2000" b="1" dirty="0">
                <a:latin typeface="Times New Roman" panose="02020603050405020304" charset="0"/>
                <a:ea typeface="黑体" panose="02010609060101010101" pitchFamily="2" charset="-122"/>
              </a:rPr>
              <a:t>用</a:t>
            </a:r>
            <a:r>
              <a:rPr lang="en-US" altLang="zh-CN" sz="2000" b="1">
                <a:latin typeface="Times New Roman" panose="02020603050405020304" charset="0"/>
                <a:ea typeface="黑体" panose="02010609060101010101" pitchFamily="2" charset="-122"/>
              </a:rPr>
              <a:t>H</a:t>
            </a:r>
            <a:r>
              <a:rPr lang="en-US" altLang="zh-CN" sz="2000" b="1" baseline="-25000">
                <a:latin typeface="Times New Roman" panose="02020603050405020304" charset="0"/>
                <a:ea typeface="黑体" panose="02010609060101010101" pitchFamily="2" charset="-122"/>
              </a:rPr>
              <a:t>4</a:t>
            </a:r>
            <a:r>
              <a:rPr lang="zh-CN" altLang="en-US" sz="2000" b="1" dirty="0">
                <a:latin typeface="Times New Roman" panose="02020603050405020304" charset="0"/>
                <a:ea typeface="黑体" panose="02010609060101010101" pitchFamily="2" charset="-122"/>
              </a:rPr>
              <a:t>锐化的图像   </a:t>
            </a:r>
            <a:r>
              <a:rPr lang="en-US" altLang="zh-CN" sz="2000" b="1">
                <a:latin typeface="Times New Roman" panose="02020603050405020304" charset="0"/>
                <a:ea typeface="黑体" panose="02010609060101010101" pitchFamily="2" charset="-122"/>
              </a:rPr>
              <a:t>(f)</a:t>
            </a:r>
            <a:r>
              <a:rPr lang="zh-CN" altLang="en-US" sz="2000" b="1" dirty="0">
                <a:latin typeface="Times New Roman" panose="02020603050405020304" charset="0"/>
                <a:ea typeface="宋体" panose="02010600030101010101" pitchFamily="2" charset="-122"/>
              </a:rPr>
              <a:t>用</a:t>
            </a:r>
            <a:r>
              <a:rPr lang="en-US" altLang="zh-CN" sz="2000" b="1">
                <a:latin typeface="Times New Roman" panose="02020603050405020304" charset="0"/>
                <a:ea typeface="宋体" panose="02010600030101010101" pitchFamily="2" charset="-122"/>
              </a:rPr>
              <a:t>H</a:t>
            </a:r>
            <a:r>
              <a:rPr lang="en-US" altLang="zh-CN" sz="2000" b="1" baseline="-25000">
                <a:latin typeface="Times New Roman" panose="02020603050405020304" charset="0"/>
                <a:ea typeface="宋体" panose="02010600030101010101" pitchFamily="2" charset="-122"/>
              </a:rPr>
              <a:t>5</a:t>
            </a:r>
            <a:r>
              <a:rPr lang="zh-CN" altLang="en-US" sz="2000" b="1" dirty="0">
                <a:latin typeface="Times New Roman" panose="02020603050405020304" charset="0"/>
                <a:ea typeface="宋体" panose="02010600030101010101" pitchFamily="2" charset="-122"/>
              </a:rPr>
              <a:t>锐化的图像</a:t>
            </a:r>
          </a:p>
        </p:txBody>
      </p:sp>
      <p:graphicFrame>
        <p:nvGraphicFramePr>
          <p:cNvPr id="118791" name="对象 347149"/>
          <p:cNvGraphicFramePr/>
          <p:nvPr/>
        </p:nvGraphicFramePr>
        <p:xfrm>
          <a:off x="7897844" y="5721805"/>
          <a:ext cx="2074531" cy="1430288"/>
        </p:xfrm>
        <a:graphic>
          <a:graphicData uri="http://schemas.openxmlformats.org/presentationml/2006/ole">
            <mc:AlternateContent xmlns:mc="http://schemas.openxmlformats.org/markup-compatibility/2006">
              <mc:Choice xmlns:v="urn:schemas-microsoft-com:vml" Requires="v">
                <p:oleObj spid="_x0000_s60431" r:id="rId6" imgW="1392555" imgH="721995" progId="Equation.3">
                  <p:embed/>
                </p:oleObj>
              </mc:Choice>
              <mc:Fallback>
                <p:oleObj r:id="rId6" imgW="1392555" imgH="721995" progId="Equation.3">
                  <p:embed/>
                  <p:pic>
                    <p:nvPicPr>
                      <p:cNvPr id="0" name="图片 3229"/>
                      <p:cNvPicPr/>
                      <p:nvPr/>
                    </p:nvPicPr>
                    <p:blipFill>
                      <a:blip r:embed="rId7"/>
                      <a:stretch>
                        <a:fillRect/>
                      </a:stretch>
                    </p:blipFill>
                    <p:spPr>
                      <a:xfrm>
                        <a:off x="7897844" y="5721805"/>
                        <a:ext cx="2074531" cy="1430288"/>
                      </a:xfrm>
                      <a:prstGeom prst="rect">
                        <a:avLst/>
                      </a:prstGeom>
                      <a:noFill/>
                      <a:ln w="38100">
                        <a:noFill/>
                        <a:miter/>
                      </a:ln>
                    </p:spPr>
                  </p:pic>
                </p:oleObj>
              </mc:Fallback>
            </mc:AlternateContent>
          </a:graphicData>
        </a:graphic>
      </p:graphicFrame>
      <p:graphicFrame>
        <p:nvGraphicFramePr>
          <p:cNvPr id="118792" name="对象 347150"/>
          <p:cNvGraphicFramePr/>
          <p:nvPr/>
        </p:nvGraphicFramePr>
        <p:xfrm>
          <a:off x="5039995" y="5721985"/>
          <a:ext cx="2078355" cy="1421765"/>
        </p:xfrm>
        <a:graphic>
          <a:graphicData uri="http://schemas.openxmlformats.org/presentationml/2006/ole">
            <mc:AlternateContent xmlns:mc="http://schemas.openxmlformats.org/markup-compatibility/2006">
              <mc:Choice xmlns:v="urn:schemas-microsoft-com:vml" Requires="v">
                <p:oleObj spid="_x0000_s60432" r:id="rId8" imgW="1302385" imgH="721995" progId="Equation.3">
                  <p:embed/>
                </p:oleObj>
              </mc:Choice>
              <mc:Fallback>
                <p:oleObj r:id="rId8" imgW="1302385" imgH="721995" progId="Equation.3">
                  <p:embed/>
                  <p:pic>
                    <p:nvPicPr>
                      <p:cNvPr id="0" name="图片 3230"/>
                      <p:cNvPicPr/>
                      <p:nvPr/>
                    </p:nvPicPr>
                    <p:blipFill>
                      <a:blip r:embed="rId9"/>
                      <a:stretch>
                        <a:fillRect/>
                      </a:stretch>
                    </p:blipFill>
                    <p:spPr>
                      <a:xfrm>
                        <a:off x="5039995" y="5721985"/>
                        <a:ext cx="2078355" cy="1421765"/>
                      </a:xfrm>
                      <a:prstGeom prst="rect">
                        <a:avLst/>
                      </a:prstGeom>
                      <a:noFill/>
                      <a:ln w="38100">
                        <a:noFill/>
                        <a:miter/>
                      </a:ln>
                    </p:spPr>
                  </p:pic>
                </p:oleObj>
              </mc:Fallback>
            </mc:AlternateContent>
          </a:graphicData>
        </a:graphic>
      </p:graphicFrame>
      <p:graphicFrame>
        <p:nvGraphicFramePr>
          <p:cNvPr id="118793" name="对象 347151"/>
          <p:cNvGraphicFramePr/>
          <p:nvPr/>
        </p:nvGraphicFramePr>
        <p:xfrm>
          <a:off x="7272858" y="6119204"/>
          <a:ext cx="645994" cy="514694"/>
        </p:xfrm>
        <a:graphic>
          <a:graphicData uri="http://schemas.openxmlformats.org/presentationml/2006/ole">
            <mc:AlternateContent xmlns:mc="http://schemas.openxmlformats.org/markup-compatibility/2006">
              <mc:Choice xmlns:v="urn:schemas-microsoft-com:vml" Requires="v">
                <p:oleObj spid="_x0000_s60433" r:id="rId10" imgW="372110" imgH="239395" progId="Equation.3">
                  <p:embed/>
                </p:oleObj>
              </mc:Choice>
              <mc:Fallback>
                <p:oleObj r:id="rId10" imgW="372110" imgH="239395" progId="Equation.3">
                  <p:embed/>
                  <p:pic>
                    <p:nvPicPr>
                      <p:cNvPr id="0" name="图片 3231"/>
                      <p:cNvPicPr/>
                      <p:nvPr/>
                    </p:nvPicPr>
                    <p:blipFill>
                      <a:blip r:embed="rId11"/>
                      <a:stretch>
                        <a:fillRect/>
                      </a:stretch>
                    </p:blipFill>
                    <p:spPr>
                      <a:xfrm>
                        <a:off x="7272858" y="6119204"/>
                        <a:ext cx="645994" cy="514694"/>
                      </a:xfrm>
                      <a:prstGeom prst="rect">
                        <a:avLst/>
                      </a:prstGeom>
                      <a:noFill/>
                      <a:ln w="38100">
                        <a:noFill/>
                        <a:miter/>
                      </a:ln>
                    </p:spPr>
                  </p:pic>
                </p:oleObj>
              </mc:Fallback>
            </mc:AlternateContent>
          </a:graphicData>
        </a:graphic>
      </p:graphicFrame>
      <p:graphicFrame>
        <p:nvGraphicFramePr>
          <p:cNvPr id="118794" name="对象 347152"/>
          <p:cNvGraphicFramePr/>
          <p:nvPr/>
        </p:nvGraphicFramePr>
        <p:xfrm>
          <a:off x="4413793" y="6119751"/>
          <a:ext cx="645993" cy="486683"/>
        </p:xfrm>
        <a:graphic>
          <a:graphicData uri="http://schemas.openxmlformats.org/presentationml/2006/ole">
            <mc:AlternateContent xmlns:mc="http://schemas.openxmlformats.org/markup-compatibility/2006">
              <mc:Choice xmlns:v="urn:schemas-microsoft-com:vml" Requires="v">
                <p:oleObj spid="_x0000_s60434" r:id="rId12" imgW="366395" imgH="222250" progId="Equation.3">
                  <p:embed/>
                </p:oleObj>
              </mc:Choice>
              <mc:Fallback>
                <p:oleObj r:id="rId12" imgW="366395" imgH="222250" progId="Equation.3">
                  <p:embed/>
                  <p:pic>
                    <p:nvPicPr>
                      <p:cNvPr id="0" name="图片 3232"/>
                      <p:cNvPicPr/>
                      <p:nvPr/>
                    </p:nvPicPr>
                    <p:blipFill>
                      <a:blip r:embed="rId13"/>
                      <a:stretch>
                        <a:fillRect/>
                      </a:stretch>
                    </p:blipFill>
                    <p:spPr>
                      <a:xfrm>
                        <a:off x="4413793" y="6119751"/>
                        <a:ext cx="645993" cy="486683"/>
                      </a:xfrm>
                      <a:prstGeom prst="rect">
                        <a:avLst/>
                      </a:prstGeom>
                      <a:noFill/>
                      <a:ln w="38100">
                        <a:noFill/>
                        <a:miter/>
                      </a:ln>
                    </p:spPr>
                  </p:pic>
                </p:oleObj>
              </mc:Fallback>
            </mc:AlternateContent>
          </a:graphicData>
        </a:graphic>
      </p:graphicFrame>
      <p:graphicFrame>
        <p:nvGraphicFramePr>
          <p:cNvPr id="118795" name="对象 347153"/>
          <p:cNvGraphicFramePr/>
          <p:nvPr/>
        </p:nvGraphicFramePr>
        <p:xfrm>
          <a:off x="2587824" y="5699734"/>
          <a:ext cx="1871455" cy="1430290"/>
        </p:xfrm>
        <a:graphic>
          <a:graphicData uri="http://schemas.openxmlformats.org/presentationml/2006/ole">
            <mc:AlternateContent xmlns:mc="http://schemas.openxmlformats.org/markup-compatibility/2006">
              <mc:Choice xmlns:v="urn:schemas-microsoft-com:vml" Requires="v">
                <p:oleObj spid="_x0000_s60435" r:id="rId14" imgW="1367155" imgH="721995" progId="Equation.3">
                  <p:embed/>
                </p:oleObj>
              </mc:Choice>
              <mc:Fallback>
                <p:oleObj r:id="rId14" imgW="1367155" imgH="721995" progId="Equation.3">
                  <p:embed/>
                  <p:pic>
                    <p:nvPicPr>
                      <p:cNvPr id="0" name="图片 3233"/>
                      <p:cNvPicPr/>
                      <p:nvPr/>
                    </p:nvPicPr>
                    <p:blipFill>
                      <a:blip r:embed="rId15"/>
                      <a:stretch>
                        <a:fillRect/>
                      </a:stretch>
                    </p:blipFill>
                    <p:spPr>
                      <a:xfrm>
                        <a:off x="2587824" y="5699734"/>
                        <a:ext cx="1871455" cy="1430290"/>
                      </a:xfrm>
                      <a:prstGeom prst="rect">
                        <a:avLst/>
                      </a:prstGeom>
                      <a:noFill/>
                      <a:ln w="38100">
                        <a:noFill/>
                        <a:miter/>
                      </a:ln>
                    </p:spPr>
                  </p:pic>
                </p:oleObj>
              </mc:Fallback>
            </mc:AlternateContent>
          </a:graphicData>
        </a:graphic>
      </p:graphicFrame>
      <p:graphicFrame>
        <p:nvGraphicFramePr>
          <p:cNvPr id="118796" name="对象 347154"/>
          <p:cNvGraphicFramePr/>
          <p:nvPr/>
        </p:nvGraphicFramePr>
        <p:xfrm>
          <a:off x="1942135" y="6090749"/>
          <a:ext cx="645993" cy="514694"/>
        </p:xfrm>
        <a:graphic>
          <a:graphicData uri="http://schemas.openxmlformats.org/presentationml/2006/ole">
            <mc:AlternateContent xmlns:mc="http://schemas.openxmlformats.org/markup-compatibility/2006">
              <mc:Choice xmlns:v="urn:schemas-microsoft-com:vml" Requires="v">
                <p:oleObj spid="_x0000_s60436" r:id="rId16" imgW="366395" imgH="235585" progId="Equation.3">
                  <p:embed/>
                </p:oleObj>
              </mc:Choice>
              <mc:Fallback>
                <p:oleObj r:id="rId16" imgW="366395" imgH="235585" progId="Equation.3">
                  <p:embed/>
                  <p:pic>
                    <p:nvPicPr>
                      <p:cNvPr id="0" name="图片 3234"/>
                      <p:cNvPicPr/>
                      <p:nvPr/>
                    </p:nvPicPr>
                    <p:blipFill>
                      <a:blip r:embed="rId17"/>
                      <a:stretch>
                        <a:fillRect/>
                      </a:stretch>
                    </p:blipFill>
                    <p:spPr>
                      <a:xfrm>
                        <a:off x="1942135" y="6090749"/>
                        <a:ext cx="645993" cy="514694"/>
                      </a:xfrm>
                      <a:prstGeom prst="rect">
                        <a:avLst/>
                      </a:prstGeom>
                      <a:noFill/>
                      <a:ln w="38100">
                        <a:noFill/>
                        <a:miter/>
                      </a:ln>
                    </p:spPr>
                  </p:pic>
                </p:oleObj>
              </mc:Fallback>
            </mc:AlternateContent>
          </a:graphicData>
        </a:graphic>
      </p:graphicFrame>
      <p:sp>
        <p:nvSpPr>
          <p:cNvPr id="6"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5" name="文本框 14"/>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269320"/>
          <p:cNvSpPr txBox="1"/>
          <p:nvPr/>
        </p:nvSpPr>
        <p:spPr>
          <a:xfrm>
            <a:off x="1030605" y="2103755"/>
            <a:ext cx="8552815" cy="573042"/>
          </a:xfrm>
          <a:prstGeom prst="rect">
            <a:avLst/>
          </a:prstGeom>
          <a:noFill/>
          <a:ln w="9525">
            <a:noFill/>
          </a:ln>
        </p:spPr>
        <p:txBody>
          <a:bodyPr wrap="square" anchor="t">
            <a:spAutoFit/>
          </a:bodyPr>
          <a:lstStyle/>
          <a:p>
            <a:pPr lvl="0" indent="0">
              <a:lnSpc>
                <a:spcPct val="130000"/>
              </a:lnSpc>
            </a:pPr>
            <a:r>
              <a:rPr lang="zh-CN" altLang="en-US" sz="2800" dirty="0">
                <a:latin typeface="+mn-ea"/>
              </a:rPr>
              <a:t>简单情况下的拉普拉斯</a:t>
            </a:r>
            <a:r>
              <a:rPr lang="zh-CN" altLang="en-US" sz="2800" b="1" dirty="0">
                <a:solidFill>
                  <a:srgbClr val="FF0000"/>
                </a:solidFill>
                <a:latin typeface="+mn-ea"/>
              </a:rPr>
              <a:t>锐化</a:t>
            </a:r>
            <a:r>
              <a:rPr lang="zh-CN" altLang="en-US" sz="2800" dirty="0">
                <a:latin typeface="+mn-ea"/>
              </a:rPr>
              <a:t>结果图像： </a:t>
            </a:r>
          </a:p>
        </p:txBody>
      </p:sp>
      <p:graphicFrame>
        <p:nvGraphicFramePr>
          <p:cNvPr id="120834" name="对象 269321"/>
          <p:cNvGraphicFramePr/>
          <p:nvPr>
            <p:extLst>
              <p:ext uri="{D42A27DB-BD31-4B8C-83A1-F6EECF244321}">
                <p14:modId xmlns:p14="http://schemas.microsoft.com/office/powerpoint/2010/main" val="2597569106"/>
              </p:ext>
            </p:extLst>
          </p:nvPr>
        </p:nvGraphicFramePr>
        <p:xfrm>
          <a:off x="1079500" y="2742007"/>
          <a:ext cx="3255005" cy="577069"/>
        </p:xfrm>
        <a:graphic>
          <a:graphicData uri="http://schemas.openxmlformats.org/presentationml/2006/ole">
            <mc:AlternateContent xmlns:mc="http://schemas.openxmlformats.org/markup-compatibility/2006">
              <mc:Choice xmlns:v="urn:schemas-microsoft-com:vml" Requires="v">
                <p:oleObj spid="_x0000_s61461" r:id="rId3" imgW="1689100" imgH="228600" progId="Equation.3">
                  <p:embed/>
                </p:oleObj>
              </mc:Choice>
              <mc:Fallback>
                <p:oleObj r:id="rId3" imgW="1689100" imgH="228600" progId="Equation.3">
                  <p:embed/>
                  <p:pic>
                    <p:nvPicPr>
                      <p:cNvPr id="0" name="图片 3235"/>
                      <p:cNvPicPr/>
                      <p:nvPr/>
                    </p:nvPicPr>
                    <p:blipFill>
                      <a:blip r:embed="rId4"/>
                      <a:stretch>
                        <a:fillRect/>
                      </a:stretch>
                    </p:blipFill>
                    <p:spPr>
                      <a:xfrm>
                        <a:off x="1079500" y="2742007"/>
                        <a:ext cx="3255005" cy="577069"/>
                      </a:xfrm>
                      <a:prstGeom prst="rect">
                        <a:avLst/>
                      </a:prstGeom>
                      <a:noFill/>
                      <a:ln w="12700" cap="flat" cmpd="sng">
                        <a:solidFill>
                          <a:srgbClr val="FF0000"/>
                        </a:solidFill>
                        <a:prstDash val="solid"/>
                        <a:miter/>
                        <a:headEnd type="none" w="med" len="med"/>
                        <a:tailEnd type="none" w="med" len="med"/>
                      </a:ln>
                    </p:spPr>
                  </p:pic>
                </p:oleObj>
              </mc:Fallback>
            </mc:AlternateContent>
          </a:graphicData>
        </a:graphic>
      </p:graphicFrame>
      <p:grpSp>
        <p:nvGrpSpPr>
          <p:cNvPr id="2" name="组合 1"/>
          <p:cNvGrpSpPr/>
          <p:nvPr/>
        </p:nvGrpSpPr>
        <p:grpSpPr>
          <a:xfrm>
            <a:off x="1953260" y="4220845"/>
            <a:ext cx="6824345" cy="2480945"/>
            <a:chOff x="2550" y="5055"/>
            <a:chExt cx="10545" cy="3730"/>
          </a:xfrm>
        </p:grpSpPr>
        <p:graphicFrame>
          <p:nvGraphicFramePr>
            <p:cNvPr id="120836" name="对象 269323"/>
            <p:cNvGraphicFramePr/>
            <p:nvPr/>
          </p:nvGraphicFramePr>
          <p:xfrm>
            <a:off x="2550" y="5087"/>
            <a:ext cx="7257" cy="2350"/>
          </p:xfrm>
          <a:graphic>
            <a:graphicData uri="http://schemas.openxmlformats.org/presentationml/2006/ole">
              <mc:AlternateContent xmlns:mc="http://schemas.openxmlformats.org/markup-compatibility/2006">
                <mc:Choice xmlns:v="urn:schemas-microsoft-com:vml" Requires="v">
                  <p:oleObj spid="_x0000_s61462" r:id="rId5" imgW="2754630" imgH="711200" progId="Equation.3">
                    <p:embed/>
                  </p:oleObj>
                </mc:Choice>
                <mc:Fallback>
                  <p:oleObj r:id="rId5" imgW="2754630" imgH="711200" progId="Equation.3">
                    <p:embed/>
                    <p:pic>
                      <p:nvPicPr>
                        <p:cNvPr id="0" name="图片 3236"/>
                        <p:cNvPicPr/>
                        <p:nvPr/>
                      </p:nvPicPr>
                      <p:blipFill>
                        <a:blip r:embed="rId6"/>
                        <a:stretch>
                          <a:fillRect/>
                        </a:stretch>
                      </p:blipFill>
                      <p:spPr>
                        <a:xfrm>
                          <a:off x="2550" y="5087"/>
                          <a:ext cx="7257" cy="2350"/>
                        </a:xfrm>
                        <a:prstGeom prst="rect">
                          <a:avLst/>
                        </a:prstGeom>
                        <a:noFill/>
                        <a:ln w="38100">
                          <a:noFill/>
                          <a:miter/>
                        </a:ln>
                      </p:spPr>
                    </p:pic>
                  </p:oleObj>
                </mc:Fallback>
              </mc:AlternateContent>
            </a:graphicData>
          </a:graphic>
        </p:graphicFrame>
        <p:graphicFrame>
          <p:nvGraphicFramePr>
            <p:cNvPr id="120837" name="对象 269324"/>
            <p:cNvGraphicFramePr/>
            <p:nvPr/>
          </p:nvGraphicFramePr>
          <p:xfrm>
            <a:off x="9955" y="5055"/>
            <a:ext cx="3140" cy="2382"/>
          </p:xfrm>
          <a:graphic>
            <a:graphicData uri="http://schemas.openxmlformats.org/presentationml/2006/ole">
              <mc:AlternateContent xmlns:mc="http://schemas.openxmlformats.org/markup-compatibility/2006">
                <mc:Choice xmlns:v="urn:schemas-microsoft-com:vml" Requires="v">
                  <p:oleObj spid="_x0000_s61463" r:id="rId7" imgW="1298575" imgH="727075" progId="Equation.3">
                    <p:embed/>
                  </p:oleObj>
                </mc:Choice>
                <mc:Fallback>
                  <p:oleObj r:id="rId7" imgW="1298575" imgH="727075" progId="Equation.3">
                    <p:embed/>
                    <p:pic>
                      <p:nvPicPr>
                        <p:cNvPr id="0" name="图片 3237"/>
                        <p:cNvPicPr/>
                        <p:nvPr/>
                      </p:nvPicPr>
                      <p:blipFill>
                        <a:blip r:embed="rId8"/>
                        <a:stretch>
                          <a:fillRect/>
                        </a:stretch>
                      </p:blipFill>
                      <p:spPr>
                        <a:xfrm>
                          <a:off x="9955" y="5055"/>
                          <a:ext cx="3140" cy="2382"/>
                        </a:xfrm>
                        <a:prstGeom prst="rect">
                          <a:avLst/>
                        </a:prstGeom>
                        <a:noFill/>
                        <a:ln w="38100">
                          <a:noFill/>
                          <a:miter/>
                        </a:ln>
                      </p:spPr>
                    </p:pic>
                  </p:oleObj>
                </mc:Fallback>
              </mc:AlternateContent>
            </a:graphicData>
          </a:graphic>
        </p:graphicFrame>
        <p:graphicFrame>
          <p:nvGraphicFramePr>
            <p:cNvPr id="120838" name="对象 269325"/>
            <p:cNvGraphicFramePr/>
            <p:nvPr/>
          </p:nvGraphicFramePr>
          <p:xfrm>
            <a:off x="2550" y="7325"/>
            <a:ext cx="6402" cy="1460"/>
          </p:xfrm>
          <a:graphic>
            <a:graphicData uri="http://schemas.openxmlformats.org/presentationml/2006/ole">
              <mc:AlternateContent xmlns:mc="http://schemas.openxmlformats.org/markup-compatibility/2006">
                <mc:Choice xmlns:v="urn:schemas-microsoft-com:vml" Requires="v">
                  <p:oleObj spid="_x0000_s61464" r:id="rId9" imgW="1765300" imgH="431800" progId="Equation.3">
                    <p:embed/>
                  </p:oleObj>
                </mc:Choice>
                <mc:Fallback>
                  <p:oleObj r:id="rId9" imgW="1765300" imgH="431800" progId="Equation.3">
                    <p:embed/>
                    <p:pic>
                      <p:nvPicPr>
                        <p:cNvPr id="0" name="图片 3238"/>
                        <p:cNvPicPr/>
                        <p:nvPr/>
                      </p:nvPicPr>
                      <p:blipFill>
                        <a:blip r:embed="rId10"/>
                        <a:stretch>
                          <a:fillRect/>
                        </a:stretch>
                      </p:blipFill>
                      <p:spPr>
                        <a:xfrm>
                          <a:off x="2550" y="7325"/>
                          <a:ext cx="6402" cy="1460"/>
                        </a:xfrm>
                        <a:prstGeom prst="rect">
                          <a:avLst/>
                        </a:prstGeom>
                        <a:noFill/>
                        <a:ln w="38100">
                          <a:noFill/>
                          <a:miter/>
                        </a:ln>
                      </p:spPr>
                    </p:pic>
                  </p:oleObj>
                </mc:Fallback>
              </mc:AlternateContent>
            </a:graphicData>
          </a:graphic>
        </p:graphicFrame>
      </p:grpSp>
      <p:grpSp>
        <p:nvGrpSpPr>
          <p:cNvPr id="120841" name="组合 1"/>
          <p:cNvGrpSpPr/>
          <p:nvPr/>
        </p:nvGrpSpPr>
        <p:grpSpPr>
          <a:xfrm>
            <a:off x="1923583" y="3531658"/>
            <a:ext cx="7963752" cy="497187"/>
            <a:chOff x="2210" y="3410"/>
            <a:chExt cx="11371" cy="708"/>
          </a:xfrm>
        </p:grpSpPr>
        <p:graphicFrame>
          <p:nvGraphicFramePr>
            <p:cNvPr id="120842" name="对象 269328"/>
            <p:cNvGraphicFramePr/>
            <p:nvPr/>
          </p:nvGraphicFramePr>
          <p:xfrm>
            <a:off x="2210" y="3410"/>
            <a:ext cx="1767" cy="709"/>
          </p:xfrm>
          <a:graphic>
            <a:graphicData uri="http://schemas.openxmlformats.org/presentationml/2006/ole">
              <mc:AlternateContent xmlns:mc="http://schemas.openxmlformats.org/markup-compatibility/2006">
                <mc:Choice xmlns:v="urn:schemas-microsoft-com:vml" Requires="v">
                  <p:oleObj spid="_x0000_s61465" r:id="rId11" imgW="675005" imgH="207645" progId="Equation.3">
                    <p:embed/>
                  </p:oleObj>
                </mc:Choice>
                <mc:Fallback>
                  <p:oleObj r:id="rId11" imgW="675005" imgH="207645" progId="Equation.3">
                    <p:embed/>
                    <p:pic>
                      <p:nvPicPr>
                        <p:cNvPr id="0" name="图片 3239"/>
                        <p:cNvPicPr/>
                        <p:nvPr/>
                      </p:nvPicPr>
                      <p:blipFill>
                        <a:blip r:embed="rId12"/>
                        <a:stretch>
                          <a:fillRect/>
                        </a:stretch>
                      </p:blipFill>
                      <p:spPr>
                        <a:xfrm>
                          <a:off x="2210" y="3410"/>
                          <a:ext cx="1767" cy="709"/>
                        </a:xfrm>
                        <a:prstGeom prst="rect">
                          <a:avLst/>
                        </a:prstGeom>
                        <a:noFill/>
                        <a:ln w="38100">
                          <a:noFill/>
                          <a:miter/>
                        </a:ln>
                      </p:spPr>
                    </p:pic>
                  </p:oleObj>
                </mc:Fallback>
              </mc:AlternateContent>
            </a:graphicData>
          </a:graphic>
        </p:graphicFrame>
        <p:graphicFrame>
          <p:nvGraphicFramePr>
            <p:cNvPr id="120843" name="对象 269329"/>
            <p:cNvGraphicFramePr/>
            <p:nvPr/>
          </p:nvGraphicFramePr>
          <p:xfrm>
            <a:off x="4139" y="3444"/>
            <a:ext cx="9442" cy="645"/>
          </p:xfrm>
          <a:graphic>
            <a:graphicData uri="http://schemas.openxmlformats.org/presentationml/2006/ole">
              <mc:AlternateContent xmlns:mc="http://schemas.openxmlformats.org/markup-compatibility/2006">
                <mc:Choice xmlns:v="urn:schemas-microsoft-com:vml" Requires="v">
                  <p:oleObj spid="_x0000_s61466" r:id="rId13" imgW="3425825" imgH="203200" progId="Equation.3">
                    <p:embed/>
                  </p:oleObj>
                </mc:Choice>
                <mc:Fallback>
                  <p:oleObj r:id="rId13" imgW="3425825" imgH="203200" progId="Equation.3">
                    <p:embed/>
                    <p:pic>
                      <p:nvPicPr>
                        <p:cNvPr id="0" name="图片 3240"/>
                        <p:cNvPicPr/>
                        <p:nvPr/>
                      </p:nvPicPr>
                      <p:blipFill>
                        <a:blip r:embed="rId14"/>
                        <a:stretch>
                          <a:fillRect/>
                        </a:stretch>
                      </p:blipFill>
                      <p:spPr>
                        <a:xfrm>
                          <a:off x="4139" y="3444"/>
                          <a:ext cx="9442" cy="645"/>
                        </a:xfrm>
                        <a:prstGeom prst="rect">
                          <a:avLst/>
                        </a:prstGeom>
                        <a:noFill/>
                        <a:ln w="38100">
                          <a:noFill/>
                          <a:miter/>
                        </a:ln>
                      </p:spPr>
                    </p:pic>
                  </p:oleObj>
                </mc:Fallback>
              </mc:AlternateContent>
            </a:graphicData>
          </a:graphic>
        </p:graphicFrame>
      </p:grp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4" name="文本框 13"/>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59" name="组合 2"/>
          <p:cNvGrpSpPr/>
          <p:nvPr/>
        </p:nvGrpSpPr>
        <p:grpSpPr>
          <a:xfrm>
            <a:off x="1351765" y="3023425"/>
            <a:ext cx="7951496" cy="3126678"/>
            <a:chOff x="1515" y="2559"/>
            <a:chExt cx="11354" cy="4464"/>
          </a:xfrm>
        </p:grpSpPr>
        <p:graphicFrame>
          <p:nvGraphicFramePr>
            <p:cNvPr id="121860" name="对象 270346"/>
            <p:cNvGraphicFramePr/>
            <p:nvPr/>
          </p:nvGraphicFramePr>
          <p:xfrm>
            <a:off x="2550" y="2559"/>
            <a:ext cx="3016" cy="2155"/>
          </p:xfrm>
          <a:graphic>
            <a:graphicData uri="http://schemas.openxmlformats.org/presentationml/2006/ole">
              <mc:AlternateContent xmlns:mc="http://schemas.openxmlformats.org/markup-compatibility/2006">
                <mc:Choice xmlns:v="urn:schemas-microsoft-com:vml" Requires="v">
                  <p:oleObj spid="_x0000_s57705" r:id="rId3" imgW="1312545" imgH="727710" progId="Equation.3">
                    <p:embed/>
                  </p:oleObj>
                </mc:Choice>
                <mc:Fallback>
                  <p:oleObj r:id="rId3" imgW="1312545" imgH="727710" progId="Equation.3">
                    <p:embed/>
                    <p:pic>
                      <p:nvPicPr>
                        <p:cNvPr id="0" name="图片 3241"/>
                        <p:cNvPicPr/>
                        <p:nvPr/>
                      </p:nvPicPr>
                      <p:blipFill>
                        <a:blip r:embed="rId4"/>
                        <a:stretch>
                          <a:fillRect/>
                        </a:stretch>
                      </p:blipFill>
                      <p:spPr>
                        <a:xfrm>
                          <a:off x="2550" y="2559"/>
                          <a:ext cx="3016" cy="2155"/>
                        </a:xfrm>
                        <a:prstGeom prst="rect">
                          <a:avLst/>
                        </a:prstGeom>
                        <a:noFill/>
                        <a:ln w="38100">
                          <a:noFill/>
                          <a:miter/>
                        </a:ln>
                      </p:spPr>
                    </p:pic>
                  </p:oleObj>
                </mc:Fallback>
              </mc:AlternateContent>
            </a:graphicData>
          </a:graphic>
        </p:graphicFrame>
        <p:graphicFrame>
          <p:nvGraphicFramePr>
            <p:cNvPr id="121861" name="对象 270348"/>
            <p:cNvGraphicFramePr/>
            <p:nvPr/>
          </p:nvGraphicFramePr>
          <p:xfrm>
            <a:off x="9355" y="2677"/>
            <a:ext cx="3515" cy="1927"/>
          </p:xfrm>
          <a:graphic>
            <a:graphicData uri="http://schemas.openxmlformats.org/presentationml/2006/ole">
              <mc:AlternateContent xmlns:mc="http://schemas.openxmlformats.org/markup-compatibility/2006">
                <mc:Choice xmlns:v="urn:schemas-microsoft-com:vml" Requires="v">
                  <p:oleObj spid="_x0000_s57706" r:id="rId5" imgW="1403350" imgH="727710" progId="Equation.3">
                    <p:embed/>
                  </p:oleObj>
                </mc:Choice>
                <mc:Fallback>
                  <p:oleObj r:id="rId5" imgW="1403350" imgH="727710" progId="Equation.3">
                    <p:embed/>
                    <p:pic>
                      <p:nvPicPr>
                        <p:cNvPr id="0" name="图片 3242"/>
                        <p:cNvPicPr/>
                        <p:nvPr/>
                      </p:nvPicPr>
                      <p:blipFill>
                        <a:blip r:embed="rId6"/>
                        <a:stretch>
                          <a:fillRect/>
                        </a:stretch>
                      </p:blipFill>
                      <p:spPr>
                        <a:xfrm>
                          <a:off x="9355" y="2677"/>
                          <a:ext cx="3515" cy="1927"/>
                        </a:xfrm>
                        <a:prstGeom prst="rect">
                          <a:avLst/>
                        </a:prstGeom>
                        <a:noFill/>
                        <a:ln w="38100">
                          <a:noFill/>
                          <a:miter/>
                        </a:ln>
                      </p:spPr>
                    </p:pic>
                  </p:oleObj>
                </mc:Fallback>
              </mc:AlternateContent>
            </a:graphicData>
          </a:graphic>
        </p:graphicFrame>
        <p:graphicFrame>
          <p:nvGraphicFramePr>
            <p:cNvPr id="121862" name="对象 270350"/>
            <p:cNvGraphicFramePr/>
            <p:nvPr/>
          </p:nvGraphicFramePr>
          <p:xfrm>
            <a:off x="2438" y="4827"/>
            <a:ext cx="3271" cy="2197"/>
          </p:xfrm>
          <a:graphic>
            <a:graphicData uri="http://schemas.openxmlformats.org/presentationml/2006/ole">
              <mc:AlternateContent xmlns:mc="http://schemas.openxmlformats.org/markup-compatibility/2006">
                <mc:Choice xmlns:v="urn:schemas-microsoft-com:vml" Requires="v">
                  <p:oleObj spid="_x0000_s57707" r:id="rId7" imgW="895985" imgH="727075" progId="Equation.3">
                    <p:embed/>
                  </p:oleObj>
                </mc:Choice>
                <mc:Fallback>
                  <p:oleObj r:id="rId7" imgW="895985" imgH="727075" progId="Equation.3">
                    <p:embed/>
                    <p:pic>
                      <p:nvPicPr>
                        <p:cNvPr id="0" name="图片 3243"/>
                        <p:cNvPicPr/>
                        <p:nvPr/>
                      </p:nvPicPr>
                      <p:blipFill>
                        <a:blip r:embed="rId8"/>
                        <a:stretch>
                          <a:fillRect/>
                        </a:stretch>
                      </p:blipFill>
                      <p:spPr>
                        <a:xfrm>
                          <a:off x="2438" y="4827"/>
                          <a:ext cx="3271" cy="2197"/>
                        </a:xfrm>
                        <a:prstGeom prst="rect">
                          <a:avLst/>
                        </a:prstGeom>
                        <a:noFill/>
                        <a:ln w="38100">
                          <a:noFill/>
                          <a:miter/>
                        </a:ln>
                      </p:spPr>
                    </p:pic>
                  </p:oleObj>
                </mc:Fallback>
              </mc:AlternateContent>
            </a:graphicData>
          </a:graphic>
        </p:graphicFrame>
        <p:graphicFrame>
          <p:nvGraphicFramePr>
            <p:cNvPr id="121863" name="对象 270352"/>
            <p:cNvGraphicFramePr/>
            <p:nvPr/>
          </p:nvGraphicFramePr>
          <p:xfrm>
            <a:off x="9355" y="4948"/>
            <a:ext cx="3514" cy="1955"/>
          </p:xfrm>
          <a:graphic>
            <a:graphicData uri="http://schemas.openxmlformats.org/presentationml/2006/ole">
              <mc:AlternateContent xmlns:mc="http://schemas.openxmlformats.org/markup-compatibility/2006">
                <mc:Choice xmlns:v="urn:schemas-microsoft-com:vml" Requires="v">
                  <p:oleObj spid="_x0000_s57708" r:id="rId9" imgW="1064895" imgH="727075" progId="Equation.3">
                    <p:embed/>
                  </p:oleObj>
                </mc:Choice>
                <mc:Fallback>
                  <p:oleObj r:id="rId9" imgW="1064895" imgH="727075" progId="Equation.3">
                    <p:embed/>
                    <p:pic>
                      <p:nvPicPr>
                        <p:cNvPr id="0" name="图片 3244"/>
                        <p:cNvPicPr/>
                        <p:nvPr/>
                      </p:nvPicPr>
                      <p:blipFill>
                        <a:blip r:embed="rId10"/>
                        <a:stretch>
                          <a:fillRect/>
                        </a:stretch>
                      </p:blipFill>
                      <p:spPr>
                        <a:xfrm>
                          <a:off x="9355" y="4948"/>
                          <a:ext cx="3514" cy="1955"/>
                        </a:xfrm>
                        <a:prstGeom prst="rect">
                          <a:avLst/>
                        </a:prstGeom>
                        <a:noFill/>
                        <a:ln w="38100">
                          <a:noFill/>
                          <a:miter/>
                        </a:ln>
                      </p:spPr>
                    </p:pic>
                  </p:oleObj>
                </mc:Fallback>
              </mc:AlternateContent>
            </a:graphicData>
          </a:graphic>
        </p:graphicFrame>
        <p:graphicFrame>
          <p:nvGraphicFramePr>
            <p:cNvPr id="121864" name="对象 270356"/>
            <p:cNvGraphicFramePr/>
            <p:nvPr/>
          </p:nvGraphicFramePr>
          <p:xfrm>
            <a:off x="8447" y="5627"/>
            <a:ext cx="922" cy="735"/>
          </p:xfrm>
          <a:graphic>
            <a:graphicData uri="http://schemas.openxmlformats.org/presentationml/2006/ole">
              <mc:AlternateContent xmlns:mc="http://schemas.openxmlformats.org/markup-compatibility/2006">
                <mc:Choice xmlns:v="urn:schemas-microsoft-com:vml" Requires="v">
                  <p:oleObj spid="_x0000_s57709" r:id="rId11" imgW="372110" imgH="239395" progId="Equation.3">
                    <p:embed/>
                  </p:oleObj>
                </mc:Choice>
                <mc:Fallback>
                  <p:oleObj r:id="rId11" imgW="372110" imgH="239395" progId="Equation.3">
                    <p:embed/>
                    <p:pic>
                      <p:nvPicPr>
                        <p:cNvPr id="0" name="图片 3245"/>
                        <p:cNvPicPr/>
                        <p:nvPr/>
                      </p:nvPicPr>
                      <p:blipFill>
                        <a:blip r:embed="rId12"/>
                        <a:stretch>
                          <a:fillRect/>
                        </a:stretch>
                      </p:blipFill>
                      <p:spPr>
                        <a:xfrm>
                          <a:off x="8447" y="5627"/>
                          <a:ext cx="922" cy="735"/>
                        </a:xfrm>
                        <a:prstGeom prst="rect">
                          <a:avLst/>
                        </a:prstGeom>
                        <a:noFill/>
                        <a:ln w="38100">
                          <a:noFill/>
                          <a:miter/>
                        </a:ln>
                      </p:spPr>
                    </p:pic>
                  </p:oleObj>
                </mc:Fallback>
              </mc:AlternateContent>
            </a:graphicData>
          </a:graphic>
        </p:graphicFrame>
        <p:graphicFrame>
          <p:nvGraphicFramePr>
            <p:cNvPr id="121865" name="对象 270357"/>
            <p:cNvGraphicFramePr/>
            <p:nvPr/>
          </p:nvGraphicFramePr>
          <p:xfrm>
            <a:off x="1530" y="5512"/>
            <a:ext cx="922" cy="735"/>
          </p:xfrm>
          <a:graphic>
            <a:graphicData uri="http://schemas.openxmlformats.org/presentationml/2006/ole">
              <mc:AlternateContent xmlns:mc="http://schemas.openxmlformats.org/markup-compatibility/2006">
                <mc:Choice xmlns:v="urn:schemas-microsoft-com:vml" Requires="v">
                  <p:oleObj spid="_x0000_s57710" r:id="rId13" imgW="372110" imgH="239395" progId="Equation.3">
                    <p:embed/>
                  </p:oleObj>
                </mc:Choice>
                <mc:Fallback>
                  <p:oleObj r:id="rId13" imgW="372110" imgH="239395" progId="Equation.3">
                    <p:embed/>
                    <p:pic>
                      <p:nvPicPr>
                        <p:cNvPr id="0" name="图片 3246"/>
                        <p:cNvPicPr/>
                        <p:nvPr/>
                      </p:nvPicPr>
                      <p:blipFill>
                        <a:blip r:embed="rId14"/>
                        <a:stretch>
                          <a:fillRect/>
                        </a:stretch>
                      </p:blipFill>
                      <p:spPr>
                        <a:xfrm>
                          <a:off x="1530" y="5512"/>
                          <a:ext cx="922" cy="735"/>
                        </a:xfrm>
                        <a:prstGeom prst="rect">
                          <a:avLst/>
                        </a:prstGeom>
                        <a:noFill/>
                        <a:ln w="38100">
                          <a:noFill/>
                          <a:miter/>
                        </a:ln>
                      </p:spPr>
                    </p:pic>
                  </p:oleObj>
                </mc:Fallback>
              </mc:AlternateContent>
            </a:graphicData>
          </a:graphic>
        </p:graphicFrame>
        <p:graphicFrame>
          <p:nvGraphicFramePr>
            <p:cNvPr id="121866" name="对象 270358"/>
            <p:cNvGraphicFramePr/>
            <p:nvPr/>
          </p:nvGraphicFramePr>
          <p:xfrm>
            <a:off x="8335" y="3245"/>
            <a:ext cx="922" cy="735"/>
          </p:xfrm>
          <a:graphic>
            <a:graphicData uri="http://schemas.openxmlformats.org/presentationml/2006/ole">
              <mc:AlternateContent xmlns:mc="http://schemas.openxmlformats.org/markup-compatibility/2006">
                <mc:Choice xmlns:v="urn:schemas-microsoft-com:vml" Requires="v">
                  <p:oleObj spid="_x0000_s57711" r:id="rId15" imgW="372110" imgH="239395" progId="Equation.3">
                    <p:embed/>
                  </p:oleObj>
                </mc:Choice>
                <mc:Fallback>
                  <p:oleObj r:id="rId15" imgW="372110" imgH="239395" progId="Equation.3">
                    <p:embed/>
                    <p:pic>
                      <p:nvPicPr>
                        <p:cNvPr id="0" name="图片 3247"/>
                        <p:cNvPicPr/>
                        <p:nvPr/>
                      </p:nvPicPr>
                      <p:blipFill>
                        <a:blip r:embed="rId16"/>
                        <a:stretch>
                          <a:fillRect/>
                        </a:stretch>
                      </p:blipFill>
                      <p:spPr>
                        <a:xfrm>
                          <a:off x="8335" y="3245"/>
                          <a:ext cx="922" cy="735"/>
                        </a:xfrm>
                        <a:prstGeom prst="rect">
                          <a:avLst/>
                        </a:prstGeom>
                        <a:noFill/>
                        <a:ln w="38100">
                          <a:noFill/>
                          <a:miter/>
                        </a:ln>
                      </p:spPr>
                    </p:pic>
                  </p:oleObj>
                </mc:Fallback>
              </mc:AlternateContent>
            </a:graphicData>
          </a:graphic>
        </p:graphicFrame>
        <p:graphicFrame>
          <p:nvGraphicFramePr>
            <p:cNvPr id="121867" name="对象 270359"/>
            <p:cNvGraphicFramePr/>
            <p:nvPr/>
          </p:nvGraphicFramePr>
          <p:xfrm>
            <a:off x="1515" y="3360"/>
            <a:ext cx="922" cy="735"/>
          </p:xfrm>
          <a:graphic>
            <a:graphicData uri="http://schemas.openxmlformats.org/presentationml/2006/ole">
              <mc:AlternateContent xmlns:mc="http://schemas.openxmlformats.org/markup-compatibility/2006">
                <mc:Choice xmlns:v="urn:schemas-microsoft-com:vml" Requires="v">
                  <p:oleObj spid="_x0000_s57712" r:id="rId17" imgW="372110" imgH="239395" progId="Equation.3">
                    <p:embed/>
                  </p:oleObj>
                </mc:Choice>
                <mc:Fallback>
                  <p:oleObj r:id="rId17" imgW="372110" imgH="239395" progId="Equation.3">
                    <p:embed/>
                    <p:pic>
                      <p:nvPicPr>
                        <p:cNvPr id="0" name="图片 3248"/>
                        <p:cNvPicPr/>
                        <p:nvPr/>
                      </p:nvPicPr>
                      <p:blipFill>
                        <a:blip r:embed="rId18"/>
                        <a:stretch>
                          <a:fillRect/>
                        </a:stretch>
                      </p:blipFill>
                      <p:spPr>
                        <a:xfrm>
                          <a:off x="1515" y="3360"/>
                          <a:ext cx="922" cy="735"/>
                        </a:xfrm>
                        <a:prstGeom prst="rect">
                          <a:avLst/>
                        </a:prstGeom>
                        <a:noFill/>
                        <a:ln w="38100">
                          <a:noFill/>
                          <a:miter/>
                        </a:ln>
                      </p:spPr>
                    </p:pic>
                  </p:oleObj>
                </mc:Fallback>
              </mc:AlternateContent>
            </a:graphicData>
          </a:graphic>
        </p:graphicFrame>
      </p:grpSp>
      <p:sp>
        <p:nvSpPr>
          <p:cNvPr id="121868" name="文本框 1"/>
          <p:cNvSpPr txBox="1"/>
          <p:nvPr/>
        </p:nvSpPr>
        <p:spPr>
          <a:xfrm>
            <a:off x="1091565" y="2272030"/>
            <a:ext cx="4659630" cy="523220"/>
          </a:xfrm>
          <a:prstGeom prst="rect">
            <a:avLst/>
          </a:prstGeom>
          <a:noFill/>
          <a:ln w="9525">
            <a:noFill/>
          </a:ln>
        </p:spPr>
        <p:txBody>
          <a:bodyPr wrap="square" anchor="t">
            <a:spAutoFit/>
          </a:bodyPr>
          <a:lstStyle/>
          <a:p>
            <a:pPr lvl="0" indent="0"/>
            <a:r>
              <a:rPr lang="zh-CN" altLang="en-US" sz="2800" b="1" dirty="0">
                <a:solidFill>
                  <a:srgbClr val="FF0000"/>
                </a:solidFill>
                <a:latin typeface="+mn-ea"/>
              </a:rPr>
              <a:t>其它合成算子</a:t>
            </a:r>
          </a:p>
        </p:txBody>
      </p:sp>
      <p:sp>
        <p:nvSpPr>
          <p:cNvPr id="6"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5" name="文本框 14"/>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图片 271369" descr="lena原图"/>
          <p:cNvPicPr>
            <a:picLocks noChangeAspect="1"/>
          </p:cNvPicPr>
          <p:nvPr/>
        </p:nvPicPr>
        <p:blipFill>
          <a:blip r:embed="rId3"/>
          <a:stretch>
            <a:fillRect/>
          </a:stretch>
        </p:blipFill>
        <p:spPr>
          <a:xfrm>
            <a:off x="1673265" y="2860772"/>
            <a:ext cx="1923974" cy="1971243"/>
          </a:xfrm>
          <a:prstGeom prst="rect">
            <a:avLst/>
          </a:prstGeom>
          <a:noFill/>
          <a:ln w="9525">
            <a:noFill/>
          </a:ln>
        </p:spPr>
      </p:pic>
      <p:pic>
        <p:nvPicPr>
          <p:cNvPr id="122882" name="图片 271370" descr="H6"/>
          <p:cNvPicPr>
            <a:picLocks noChangeAspect="1"/>
          </p:cNvPicPr>
          <p:nvPr/>
        </p:nvPicPr>
        <p:blipFill>
          <a:blip r:embed="rId4"/>
          <a:stretch>
            <a:fillRect/>
          </a:stretch>
        </p:blipFill>
        <p:spPr>
          <a:xfrm>
            <a:off x="4304506" y="2860772"/>
            <a:ext cx="1972994" cy="1972993"/>
          </a:xfrm>
          <a:prstGeom prst="rect">
            <a:avLst/>
          </a:prstGeom>
          <a:noFill/>
          <a:ln w="9525">
            <a:noFill/>
          </a:ln>
        </p:spPr>
      </p:pic>
      <p:pic>
        <p:nvPicPr>
          <p:cNvPr id="122883" name="图片 271371" descr="H7"/>
          <p:cNvPicPr>
            <a:picLocks noChangeAspect="1"/>
          </p:cNvPicPr>
          <p:nvPr/>
        </p:nvPicPr>
        <p:blipFill>
          <a:blip r:embed="rId5"/>
          <a:stretch>
            <a:fillRect/>
          </a:stretch>
        </p:blipFill>
        <p:spPr>
          <a:xfrm>
            <a:off x="7005775" y="2873026"/>
            <a:ext cx="1972993" cy="1972994"/>
          </a:xfrm>
          <a:prstGeom prst="rect">
            <a:avLst/>
          </a:prstGeom>
          <a:noFill/>
          <a:ln w="9525">
            <a:noFill/>
          </a:ln>
        </p:spPr>
      </p:pic>
      <p:sp>
        <p:nvSpPr>
          <p:cNvPr id="122884" name="矩形 271377"/>
          <p:cNvSpPr/>
          <p:nvPr/>
        </p:nvSpPr>
        <p:spPr>
          <a:xfrm>
            <a:off x="1829073" y="5044305"/>
            <a:ext cx="8350647" cy="427990"/>
          </a:xfrm>
          <a:prstGeom prst="rect">
            <a:avLst/>
          </a:prstGeom>
          <a:noFill/>
          <a:ln w="9525">
            <a:noFill/>
          </a:ln>
        </p:spPr>
        <p:txBody>
          <a:bodyPr wrap="square" anchor="ctr">
            <a:spAutoFit/>
          </a:bodyPr>
          <a:lstStyle/>
          <a:p>
            <a:pPr lvl="0" indent="0"/>
            <a:r>
              <a:rPr lang="zh-CN" altLang="en-US" sz="2205" b="1" dirty="0">
                <a:latin typeface="Times New Roman" panose="02020603050405020304" charset="0"/>
                <a:ea typeface="宋体" panose="02010600030101010101" pitchFamily="2" charset="-122"/>
              </a:rPr>
              <a:t>(</a:t>
            </a:r>
            <a:r>
              <a:rPr lang="en-US" altLang="zh-CN" sz="2205" b="1">
                <a:latin typeface="Times New Roman" panose="02020603050405020304" charset="0"/>
                <a:ea typeface="宋体" panose="02010600030101010101" pitchFamily="2" charset="-122"/>
              </a:rPr>
              <a:t>a</a:t>
            </a:r>
            <a:r>
              <a:rPr lang="zh-CN" altLang="en-US" sz="2205" b="1" dirty="0">
                <a:latin typeface="Times New Roman" panose="02020603050405020304" charset="0"/>
                <a:ea typeface="宋体" panose="02010600030101010101" pitchFamily="2" charset="-122"/>
              </a:rPr>
              <a:t>)原图像                </a:t>
            </a:r>
            <a:r>
              <a:rPr lang="en-US" altLang="zh-CN" sz="2205" b="1">
                <a:latin typeface="Times New Roman" panose="02020603050405020304" charset="0"/>
                <a:ea typeface="宋体" panose="02010600030101010101" pitchFamily="2" charset="-122"/>
              </a:rPr>
              <a:t>(b)</a:t>
            </a:r>
            <a:r>
              <a:rPr lang="zh-CN" altLang="en-US" sz="2205" b="1" dirty="0">
                <a:latin typeface="Times New Roman" panose="02020603050405020304" charset="0"/>
                <a:ea typeface="宋体" panose="02010600030101010101" pitchFamily="2" charset="-122"/>
              </a:rPr>
              <a:t>合成算子</a:t>
            </a:r>
            <a:r>
              <a:rPr lang="en-US" altLang="zh-CN" sz="2205" b="1">
                <a:latin typeface="Times New Roman" panose="02020603050405020304" charset="0"/>
                <a:ea typeface="宋体" panose="02010600030101010101" pitchFamily="2" charset="-122"/>
              </a:rPr>
              <a:t>H</a:t>
            </a:r>
            <a:r>
              <a:rPr lang="en-US" altLang="zh-CN" sz="2205" b="1" baseline="-25000">
                <a:latin typeface="Times New Roman" panose="02020603050405020304" charset="0"/>
                <a:ea typeface="宋体" panose="02010600030101010101" pitchFamily="2" charset="-122"/>
              </a:rPr>
              <a:t>6</a:t>
            </a:r>
            <a:r>
              <a:rPr lang="zh-CN" altLang="en-US" sz="2205" b="1" dirty="0">
                <a:latin typeface="Times New Roman" panose="02020603050405020304" charset="0"/>
                <a:ea typeface="宋体" panose="02010600030101010101" pitchFamily="2" charset="-122"/>
              </a:rPr>
              <a:t>图像      </a:t>
            </a:r>
            <a:r>
              <a:rPr lang="en-US" altLang="zh-CN" sz="2205" b="1">
                <a:latin typeface="Times New Roman" panose="02020603050405020304" charset="0"/>
                <a:ea typeface="宋体" panose="02010600030101010101" pitchFamily="2" charset="-122"/>
              </a:rPr>
              <a:t>(c)</a:t>
            </a:r>
            <a:r>
              <a:rPr lang="zh-CN" altLang="en-US" sz="2205" b="1" dirty="0">
                <a:latin typeface="Times New Roman" panose="02020603050405020304" charset="0"/>
                <a:ea typeface="宋体" panose="02010600030101010101" pitchFamily="2" charset="-122"/>
              </a:rPr>
              <a:t>合成算子</a:t>
            </a:r>
            <a:r>
              <a:rPr lang="en-US" altLang="zh-CN" sz="2205" b="1">
                <a:latin typeface="Times New Roman" panose="02020603050405020304" charset="0"/>
                <a:ea typeface="宋体" panose="02010600030101010101" pitchFamily="2" charset="-122"/>
              </a:rPr>
              <a:t>H</a:t>
            </a:r>
            <a:r>
              <a:rPr lang="en-US" altLang="zh-CN" sz="2205" b="1" baseline="-25000">
                <a:latin typeface="Times New Roman" panose="02020603050405020304" charset="0"/>
                <a:ea typeface="宋体" panose="02010600030101010101" pitchFamily="2" charset="-122"/>
              </a:rPr>
              <a:t>7</a:t>
            </a:r>
            <a:r>
              <a:rPr lang="zh-CN" altLang="en-US" sz="2205" b="1" dirty="0">
                <a:latin typeface="Times New Roman" panose="02020603050405020304" charset="0"/>
                <a:ea typeface="宋体" panose="02010600030101010101" pitchFamily="2" charset="-122"/>
              </a:rPr>
              <a:t>图像</a:t>
            </a:r>
          </a:p>
        </p:txBody>
      </p:sp>
      <p:grpSp>
        <p:nvGrpSpPr>
          <p:cNvPr id="122886" name="组合 1"/>
          <p:cNvGrpSpPr/>
          <p:nvPr/>
        </p:nvGrpSpPr>
        <p:grpSpPr>
          <a:xfrm>
            <a:off x="3728540" y="5632066"/>
            <a:ext cx="5791182" cy="1349759"/>
            <a:chOff x="4578" y="8235"/>
            <a:chExt cx="9539" cy="2154"/>
          </a:xfrm>
        </p:grpSpPr>
        <p:graphicFrame>
          <p:nvGraphicFramePr>
            <p:cNvPr id="122887" name="对象 271380"/>
            <p:cNvGraphicFramePr/>
            <p:nvPr/>
          </p:nvGraphicFramePr>
          <p:xfrm>
            <a:off x="5612" y="8235"/>
            <a:ext cx="3402" cy="2155"/>
          </p:xfrm>
          <a:graphic>
            <a:graphicData uri="http://schemas.openxmlformats.org/presentationml/2006/ole">
              <mc:AlternateContent xmlns:mc="http://schemas.openxmlformats.org/markup-compatibility/2006">
                <mc:Choice xmlns:v="urn:schemas-microsoft-com:vml" Requires="v">
                  <p:oleObj spid="_x0000_s43701" r:id="rId6" imgW="1312545" imgH="727710" progId="Equation.3">
                    <p:embed/>
                  </p:oleObj>
                </mc:Choice>
                <mc:Fallback>
                  <p:oleObj r:id="rId6" imgW="1312545" imgH="727710" progId="Equation.3">
                    <p:embed/>
                    <p:pic>
                      <p:nvPicPr>
                        <p:cNvPr id="0" name="图片 3249"/>
                        <p:cNvPicPr/>
                        <p:nvPr/>
                      </p:nvPicPr>
                      <p:blipFill>
                        <a:blip r:embed="rId7"/>
                        <a:stretch>
                          <a:fillRect/>
                        </a:stretch>
                      </p:blipFill>
                      <p:spPr>
                        <a:xfrm>
                          <a:off x="5612" y="8235"/>
                          <a:ext cx="3402" cy="2155"/>
                        </a:xfrm>
                        <a:prstGeom prst="rect">
                          <a:avLst/>
                        </a:prstGeom>
                        <a:noFill/>
                        <a:ln w="38100">
                          <a:noFill/>
                          <a:miter/>
                        </a:ln>
                      </p:spPr>
                    </p:pic>
                  </p:oleObj>
                </mc:Fallback>
              </mc:AlternateContent>
            </a:graphicData>
          </a:graphic>
        </p:graphicFrame>
        <p:graphicFrame>
          <p:nvGraphicFramePr>
            <p:cNvPr id="122888" name="对象 271381"/>
            <p:cNvGraphicFramePr/>
            <p:nvPr/>
          </p:nvGraphicFramePr>
          <p:xfrm>
            <a:off x="10602" y="8347"/>
            <a:ext cx="3515" cy="1927"/>
          </p:xfrm>
          <a:graphic>
            <a:graphicData uri="http://schemas.openxmlformats.org/presentationml/2006/ole">
              <mc:AlternateContent xmlns:mc="http://schemas.openxmlformats.org/markup-compatibility/2006">
                <mc:Choice xmlns:v="urn:schemas-microsoft-com:vml" Requires="v">
                  <p:oleObj spid="_x0000_s43702" r:id="rId8" imgW="1403350" imgH="727710" progId="Equation.3">
                    <p:embed/>
                  </p:oleObj>
                </mc:Choice>
                <mc:Fallback>
                  <p:oleObj r:id="rId8" imgW="1403350" imgH="727710" progId="Equation.3">
                    <p:embed/>
                    <p:pic>
                      <p:nvPicPr>
                        <p:cNvPr id="0" name="图片 3250"/>
                        <p:cNvPicPr/>
                        <p:nvPr/>
                      </p:nvPicPr>
                      <p:blipFill>
                        <a:blip r:embed="rId9"/>
                        <a:stretch>
                          <a:fillRect/>
                        </a:stretch>
                      </p:blipFill>
                      <p:spPr>
                        <a:xfrm>
                          <a:off x="10602" y="8347"/>
                          <a:ext cx="3515" cy="1927"/>
                        </a:xfrm>
                        <a:prstGeom prst="rect">
                          <a:avLst/>
                        </a:prstGeom>
                        <a:noFill/>
                        <a:ln w="38100">
                          <a:noFill/>
                          <a:miter/>
                        </a:ln>
                      </p:spPr>
                    </p:pic>
                  </p:oleObj>
                </mc:Fallback>
              </mc:AlternateContent>
            </a:graphicData>
          </a:graphic>
        </p:graphicFrame>
        <p:graphicFrame>
          <p:nvGraphicFramePr>
            <p:cNvPr id="122889" name="对象 271382"/>
            <p:cNvGraphicFramePr/>
            <p:nvPr/>
          </p:nvGraphicFramePr>
          <p:xfrm>
            <a:off x="9582" y="8915"/>
            <a:ext cx="922" cy="735"/>
          </p:xfrm>
          <a:graphic>
            <a:graphicData uri="http://schemas.openxmlformats.org/presentationml/2006/ole">
              <mc:AlternateContent xmlns:mc="http://schemas.openxmlformats.org/markup-compatibility/2006">
                <mc:Choice xmlns:v="urn:schemas-microsoft-com:vml" Requires="v">
                  <p:oleObj spid="_x0000_s43703" r:id="rId10" imgW="372110" imgH="239395" progId="Equation.3">
                    <p:embed/>
                  </p:oleObj>
                </mc:Choice>
                <mc:Fallback>
                  <p:oleObj r:id="rId10" imgW="372110" imgH="239395" progId="Equation.3">
                    <p:embed/>
                    <p:pic>
                      <p:nvPicPr>
                        <p:cNvPr id="0" name="图片 3251"/>
                        <p:cNvPicPr/>
                        <p:nvPr/>
                      </p:nvPicPr>
                      <p:blipFill>
                        <a:blip r:embed="rId11"/>
                        <a:stretch>
                          <a:fillRect/>
                        </a:stretch>
                      </p:blipFill>
                      <p:spPr>
                        <a:xfrm>
                          <a:off x="9582" y="8915"/>
                          <a:ext cx="922" cy="735"/>
                        </a:xfrm>
                        <a:prstGeom prst="rect">
                          <a:avLst/>
                        </a:prstGeom>
                        <a:noFill/>
                        <a:ln w="38100">
                          <a:noFill/>
                          <a:miter/>
                        </a:ln>
                      </p:spPr>
                    </p:pic>
                  </p:oleObj>
                </mc:Fallback>
              </mc:AlternateContent>
            </a:graphicData>
          </a:graphic>
        </p:graphicFrame>
        <p:graphicFrame>
          <p:nvGraphicFramePr>
            <p:cNvPr id="122890" name="对象 271383"/>
            <p:cNvGraphicFramePr/>
            <p:nvPr/>
          </p:nvGraphicFramePr>
          <p:xfrm>
            <a:off x="4577" y="9030"/>
            <a:ext cx="922" cy="735"/>
          </p:xfrm>
          <a:graphic>
            <a:graphicData uri="http://schemas.openxmlformats.org/presentationml/2006/ole">
              <mc:AlternateContent xmlns:mc="http://schemas.openxmlformats.org/markup-compatibility/2006">
                <mc:Choice xmlns:v="urn:schemas-microsoft-com:vml" Requires="v">
                  <p:oleObj spid="_x0000_s43704" r:id="rId12" imgW="372110" imgH="239395" progId="Equation.3">
                    <p:embed/>
                  </p:oleObj>
                </mc:Choice>
                <mc:Fallback>
                  <p:oleObj r:id="rId12" imgW="372110" imgH="239395" progId="Equation.3">
                    <p:embed/>
                    <p:pic>
                      <p:nvPicPr>
                        <p:cNvPr id="0" name="图片 3252"/>
                        <p:cNvPicPr/>
                        <p:nvPr/>
                      </p:nvPicPr>
                      <p:blipFill>
                        <a:blip r:embed="rId13"/>
                        <a:stretch>
                          <a:fillRect/>
                        </a:stretch>
                      </p:blipFill>
                      <p:spPr>
                        <a:xfrm>
                          <a:off x="4577" y="9030"/>
                          <a:ext cx="922" cy="735"/>
                        </a:xfrm>
                        <a:prstGeom prst="rect">
                          <a:avLst/>
                        </a:prstGeom>
                        <a:noFill/>
                        <a:ln w="38100">
                          <a:noFill/>
                          <a:miter/>
                        </a:ln>
                      </p:spPr>
                    </p:pic>
                  </p:oleObj>
                </mc:Fallback>
              </mc:AlternateContent>
            </a:graphicData>
          </a:graphic>
        </p:graphicFrame>
      </p:grpSp>
      <p:sp>
        <p:nvSpPr>
          <p:cNvPr id="6"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3" name="文本框 1"/>
          <p:cNvSpPr txBox="1"/>
          <p:nvPr/>
        </p:nvSpPr>
        <p:spPr>
          <a:xfrm>
            <a:off x="1091565" y="2272030"/>
            <a:ext cx="4659630" cy="523220"/>
          </a:xfrm>
          <a:prstGeom prst="rect">
            <a:avLst/>
          </a:prstGeom>
          <a:noFill/>
          <a:ln w="9525">
            <a:noFill/>
          </a:ln>
        </p:spPr>
        <p:txBody>
          <a:bodyPr wrap="square" anchor="t">
            <a:spAutoFit/>
          </a:bodyPr>
          <a:lstStyle>
            <a:lvl1pPr lvl="0" indent="0">
              <a:defRPr sz="2800" b="1">
                <a:solidFill>
                  <a:srgbClr val="FF0000"/>
                </a:solidFill>
                <a:latin typeface="+mn-ea"/>
              </a:defRPr>
            </a:lvl1pPr>
          </a:lstStyle>
          <a:p>
            <a:r>
              <a:rPr lang="zh-CN" altLang="en-US" dirty="0"/>
              <a:t>其它合成算子</a:t>
            </a:r>
          </a:p>
        </p:txBody>
      </p:sp>
      <p:sp>
        <p:nvSpPr>
          <p:cNvPr id="15" name="文本框 14"/>
          <p:cNvSpPr txBox="1"/>
          <p:nvPr/>
        </p:nvSpPr>
        <p:spPr>
          <a:xfrm>
            <a:off x="469900" y="1556385"/>
            <a:ext cx="94881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二阶微分算子</a:t>
            </a:r>
            <a:r>
              <a:rPr lang="en-US" altLang="zh-CN" dirty="0">
                <a:sym typeface="+mn-ea"/>
              </a:rPr>
              <a:t>—Laplacian</a:t>
            </a:r>
            <a:r>
              <a:rPr lang="zh-CN" altLang="en-US" dirty="0">
                <a:sym typeface="+mn-ea"/>
              </a:rPr>
              <a:t>算子</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文本框 3"/>
          <p:cNvSpPr txBox="1"/>
          <p:nvPr/>
        </p:nvSpPr>
        <p:spPr>
          <a:xfrm>
            <a:off x="698501" y="2196465"/>
            <a:ext cx="9847580" cy="2323713"/>
          </a:xfrm>
          <a:prstGeom prst="rect">
            <a:avLst/>
          </a:prstGeom>
          <a:noFill/>
          <a:ln w="9525">
            <a:noFill/>
          </a:ln>
        </p:spPr>
        <p:txBody>
          <a:bodyPr wrap="square" anchor="t">
            <a:spAutoFit/>
          </a:bodyPr>
          <a:lstStyle/>
          <a:p>
            <a:pPr lvl="0" indent="0">
              <a:lnSpc>
                <a:spcPct val="125000"/>
              </a:lnSpc>
            </a:pPr>
            <a:r>
              <a:rPr lang="zh-CN" altLang="en-US" sz="2800" dirty="0">
                <a:latin typeface="+mn-ea"/>
              </a:rPr>
              <a:t>也是一种线性平滑滤波，适用于消除</a:t>
            </a:r>
            <a:r>
              <a:rPr lang="zh-CN" altLang="en-US" sz="2800" dirty="0">
                <a:solidFill>
                  <a:srgbClr val="FF0000"/>
                </a:solidFill>
                <a:latin typeface="+mn-ea"/>
              </a:rPr>
              <a:t>高斯噪声</a:t>
            </a:r>
            <a:r>
              <a:rPr lang="zh-CN" altLang="en-US" sz="2800" dirty="0">
                <a:latin typeface="+mn-ea"/>
              </a:rPr>
              <a:t>，特别是对抑制或消除服从</a:t>
            </a:r>
            <a:r>
              <a:rPr lang="zh-CN" altLang="en-US" sz="3200" b="1" dirty="0">
                <a:solidFill>
                  <a:srgbClr val="000099"/>
                </a:solidFill>
                <a:latin typeface="+mn-ea"/>
              </a:rPr>
              <a:t>正态分布</a:t>
            </a:r>
            <a:r>
              <a:rPr lang="zh-CN" altLang="en-US" sz="2800" dirty="0">
                <a:latin typeface="+mn-ea"/>
              </a:rPr>
              <a:t>的噪声非常有效。滤波可以消除或降低图像中噪声的影响，使用高斯滤波器主要是基于在滤波降噪的同时也可以最大限度保留边缘信息的考虑。</a:t>
            </a:r>
          </a:p>
        </p:txBody>
      </p:sp>
      <p:sp>
        <p:nvSpPr>
          <p:cNvPr id="4" name="线形标注 2 3"/>
          <p:cNvSpPr/>
          <p:nvPr/>
        </p:nvSpPr>
        <p:spPr>
          <a:xfrm>
            <a:off x="6804395" y="4818779"/>
            <a:ext cx="3497818" cy="530373"/>
          </a:xfrm>
          <a:prstGeom prst="borderCallout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zh-CN" altLang="en-US" sz="2000" b="1" strike="noStrike" noProof="1">
                <a:solidFill>
                  <a:srgbClr val="000099"/>
                </a:solidFill>
                <a:latin typeface="+mn-ea"/>
              </a:rPr>
              <a:t>位置参数</a:t>
            </a:r>
            <a:r>
              <a:rPr lang="en-US" altLang="zh-CN" sz="2000" b="1" strike="noStrike" noProof="1">
                <a:solidFill>
                  <a:srgbClr val="000099"/>
                </a:solidFill>
                <a:latin typeface="+mn-ea"/>
              </a:rPr>
              <a:t>/</a:t>
            </a:r>
            <a:r>
              <a:rPr lang="zh-CN" altLang="en-US" sz="2000" b="1" strike="noStrike" noProof="1">
                <a:solidFill>
                  <a:srgbClr val="000099"/>
                </a:solidFill>
                <a:latin typeface="+mn-ea"/>
              </a:rPr>
              <a:t>期望值</a:t>
            </a:r>
            <a:r>
              <a:rPr lang="en-US" altLang="zh-CN" sz="2000" b="1" strike="noStrike" noProof="1">
                <a:solidFill>
                  <a:srgbClr val="000099"/>
                </a:solidFill>
                <a:latin typeface="+mn-ea"/>
              </a:rPr>
              <a:t> </a:t>
            </a:r>
          </a:p>
        </p:txBody>
      </p:sp>
      <p:graphicFrame>
        <p:nvGraphicFramePr>
          <p:cNvPr id="124933" name="对象 1">
            <a:hlinkClick r:id="" action="ppaction://ole?verb=0"/>
          </p:cNvPr>
          <p:cNvGraphicFramePr>
            <a:graphicFrameLocks noChangeAspect="1"/>
          </p:cNvGraphicFramePr>
          <p:nvPr>
            <p:extLst>
              <p:ext uri="{D42A27DB-BD31-4B8C-83A1-F6EECF244321}">
                <p14:modId xmlns:p14="http://schemas.microsoft.com/office/powerpoint/2010/main" val="2499724274"/>
              </p:ext>
            </p:extLst>
          </p:nvPr>
        </p:nvGraphicFramePr>
        <p:xfrm>
          <a:off x="1765300" y="5351058"/>
          <a:ext cx="3505200" cy="1377508"/>
        </p:xfrm>
        <a:graphic>
          <a:graphicData uri="http://schemas.openxmlformats.org/presentationml/2006/ole">
            <mc:AlternateContent xmlns:mc="http://schemas.openxmlformats.org/markup-compatibility/2006">
              <mc:Choice xmlns:v="urn:schemas-microsoft-com:vml" Requires="v">
                <p:oleObj spid="_x0000_s44206" name="公式" r:id="rId3" imgW="1473120" imgH="520560" progId="Equation.3">
                  <p:embed/>
                </p:oleObj>
              </mc:Choice>
              <mc:Fallback>
                <p:oleObj name="公式" r:id="rId3" imgW="1473120" imgH="520560" progId="Equation.3">
                  <p:embed/>
                  <p:pic>
                    <p:nvPicPr>
                      <p:cNvPr id="0" name="图片 3253"/>
                      <p:cNvPicPr/>
                      <p:nvPr/>
                    </p:nvPicPr>
                    <p:blipFill>
                      <a:blip r:embed="rId4"/>
                      <a:stretch>
                        <a:fillRect/>
                      </a:stretch>
                    </p:blipFill>
                    <p:spPr>
                      <a:xfrm>
                        <a:off x="1765300" y="5351058"/>
                        <a:ext cx="3505200" cy="1377508"/>
                      </a:xfrm>
                      <a:prstGeom prst="rect">
                        <a:avLst/>
                      </a:prstGeom>
                      <a:noFill/>
                      <a:ln w="38100">
                        <a:noFill/>
                        <a:miter/>
                      </a:ln>
                    </p:spPr>
                  </p:pic>
                </p:oleObj>
              </mc:Fallback>
            </mc:AlternateContent>
          </a:graphicData>
        </a:graphic>
      </p:graphicFrame>
      <p:sp>
        <p:nvSpPr>
          <p:cNvPr id="124934" name="文本框 10"/>
          <p:cNvSpPr txBox="1"/>
          <p:nvPr/>
        </p:nvSpPr>
        <p:spPr>
          <a:xfrm>
            <a:off x="6935840" y="5717933"/>
            <a:ext cx="2816812" cy="400110"/>
          </a:xfrm>
          <a:prstGeom prst="rect">
            <a:avLst/>
          </a:prstGeom>
          <a:noFill/>
          <a:ln w="9525">
            <a:noFill/>
          </a:ln>
        </p:spPr>
        <p:txBody>
          <a:bodyPr wrap="square" anchor="t">
            <a:spAutoFit/>
          </a:bodyPr>
          <a:lstStyle/>
          <a:p>
            <a:pPr lvl="0" indent="0"/>
            <a:r>
              <a:rPr lang="zh-CN" altLang="en-US" sz="2000" b="1">
                <a:solidFill>
                  <a:srgbClr val="FF0000"/>
                </a:solidFill>
                <a:latin typeface="+mn-ea"/>
              </a:rPr>
              <a:t>一维高斯函数</a:t>
            </a:r>
          </a:p>
        </p:txBody>
      </p: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546100" y="1556385"/>
            <a:ext cx="94119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高斯滤波</a:t>
            </a:r>
          </a:p>
        </p:txBody>
      </p:sp>
      <p:sp>
        <p:nvSpPr>
          <p:cNvPr id="8" name="线形标注 2 7"/>
          <p:cNvSpPr/>
          <p:nvPr/>
        </p:nvSpPr>
        <p:spPr>
          <a:xfrm>
            <a:off x="5880100" y="6490703"/>
            <a:ext cx="3497818" cy="491122"/>
          </a:xfrm>
          <a:prstGeom prst="borderCallout2">
            <a:avLst>
              <a:gd name="adj1" fmla="val 18750"/>
              <a:gd name="adj2" fmla="val -8333"/>
              <a:gd name="adj3" fmla="val 18750"/>
              <a:gd name="adj4" fmla="val -16667"/>
              <a:gd name="adj5" fmla="val -64316"/>
              <a:gd name="adj6" fmla="val -303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zh-CN" altLang="en-US" sz="2000" b="1" strike="noStrike" noProof="1" smtClean="0">
                <a:solidFill>
                  <a:srgbClr val="000099"/>
                </a:solidFill>
                <a:latin typeface="+mn-ea"/>
              </a:rPr>
              <a:t>方差，一般取值为</a:t>
            </a:r>
            <a:r>
              <a:rPr lang="en-US" altLang="zh-CN" sz="2000" b="1" strike="noStrike" noProof="1" smtClean="0">
                <a:solidFill>
                  <a:srgbClr val="000099"/>
                </a:solidFill>
                <a:latin typeface="+mn-ea"/>
              </a:rPr>
              <a:t>1</a:t>
            </a:r>
            <a:endParaRPr lang="en-US" altLang="zh-CN" sz="2000" b="1" strike="noStrike" noProof="1">
              <a:solidFill>
                <a:srgbClr val="000099"/>
              </a:solidFill>
              <a:latin typeface="+mn-e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图片 1" descr="20160824235355117"/>
          <p:cNvPicPr>
            <a:picLocks noChangeAspect="1"/>
          </p:cNvPicPr>
          <p:nvPr/>
        </p:nvPicPr>
        <p:blipFill>
          <a:blip r:embed="rId2"/>
          <a:stretch>
            <a:fillRect/>
          </a:stretch>
        </p:blipFill>
        <p:spPr>
          <a:xfrm>
            <a:off x="1155700" y="2453752"/>
            <a:ext cx="7382510" cy="4303395"/>
          </a:xfrm>
          <a:prstGeom prst="rect">
            <a:avLst/>
          </a:prstGeom>
          <a:noFill/>
          <a:ln w="9525">
            <a:noFill/>
          </a:ln>
        </p:spPr>
      </p:pic>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7" name="文本框 6"/>
          <p:cNvSpPr txBox="1"/>
          <p:nvPr/>
        </p:nvSpPr>
        <p:spPr>
          <a:xfrm>
            <a:off x="546100" y="1556385"/>
            <a:ext cx="94119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高斯滤波</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pic>
        <p:nvPicPr>
          <p:cNvPr id="108545" name="图片 3" descr="20160824221535543"/>
          <p:cNvPicPr>
            <a:picLocks noChangeAspect="1"/>
          </p:cNvPicPr>
          <p:nvPr/>
        </p:nvPicPr>
        <p:blipFill>
          <a:blip r:embed="rId3"/>
          <a:srcRect t="7268" b="3648"/>
          <a:stretch>
            <a:fillRect/>
          </a:stretch>
        </p:blipFill>
        <p:spPr>
          <a:xfrm>
            <a:off x="1939925" y="3486150"/>
            <a:ext cx="5357813" cy="3575050"/>
          </a:xfrm>
          <a:prstGeom prst="rect">
            <a:avLst/>
          </a:prstGeom>
          <a:noFill/>
          <a:ln w="9525">
            <a:noFill/>
          </a:ln>
        </p:spPr>
      </p:pic>
      <p:graphicFrame>
        <p:nvGraphicFramePr>
          <p:cNvPr id="108546" name="对象 1">
            <a:hlinkClick r:id="" action="ppaction://ole?verb=0"/>
          </p:cNvPr>
          <p:cNvGraphicFramePr>
            <a:graphicFrameLocks noChangeAspect="1"/>
          </p:cNvGraphicFramePr>
          <p:nvPr/>
        </p:nvGraphicFramePr>
        <p:xfrm>
          <a:off x="1011555" y="2153285"/>
          <a:ext cx="4565650" cy="1182370"/>
        </p:xfrm>
        <a:graphic>
          <a:graphicData uri="http://schemas.openxmlformats.org/presentationml/2006/ole">
            <mc:AlternateContent xmlns:mc="http://schemas.openxmlformats.org/markup-compatibility/2006">
              <mc:Choice xmlns:v="urn:schemas-microsoft-com:vml" Requires="v">
                <p:oleObj spid="_x0000_s45403" r:id="rId4" imgW="2133600" imgH="495300" progId="Equation.KSEE3">
                  <p:embed/>
                </p:oleObj>
              </mc:Choice>
              <mc:Fallback>
                <p:oleObj r:id="rId4" imgW="2133600" imgH="495300" progId="Equation.KSEE3">
                  <p:embed/>
                  <p:pic>
                    <p:nvPicPr>
                      <p:cNvPr id="0" name="图片 3178"/>
                      <p:cNvPicPr/>
                      <p:nvPr/>
                    </p:nvPicPr>
                    <p:blipFill>
                      <a:blip r:embed="rId5"/>
                      <a:stretch>
                        <a:fillRect/>
                      </a:stretch>
                    </p:blipFill>
                    <p:spPr>
                      <a:xfrm>
                        <a:off x="1011555" y="2153285"/>
                        <a:ext cx="4565650" cy="1182370"/>
                      </a:xfrm>
                      <a:prstGeom prst="rect">
                        <a:avLst/>
                      </a:prstGeom>
                      <a:noFill/>
                      <a:ln w="38100">
                        <a:noFill/>
                        <a:miter/>
                      </a:ln>
                    </p:spPr>
                  </p:pic>
                </p:oleObj>
              </mc:Fallback>
            </mc:AlternateContent>
          </a:graphicData>
        </a:graphic>
      </p:graphicFrame>
      <p:sp>
        <p:nvSpPr>
          <p:cNvPr id="108547" name="文本框 10"/>
          <p:cNvSpPr txBox="1"/>
          <p:nvPr/>
        </p:nvSpPr>
        <p:spPr>
          <a:xfrm>
            <a:off x="4980305" y="2774950"/>
            <a:ext cx="5433060" cy="518160"/>
          </a:xfrm>
          <a:prstGeom prst="rect">
            <a:avLst/>
          </a:prstGeom>
          <a:noFill/>
          <a:ln w="9525">
            <a:noFill/>
          </a:ln>
        </p:spPr>
        <p:txBody>
          <a:bodyPr wrap="square" anchor="t">
            <a:spAutoFit/>
          </a:bodyPr>
          <a:lstStyle/>
          <a:p>
            <a:pPr lvl="0" indent="0"/>
            <a:r>
              <a:rPr lang="zh-CN" altLang="en-US" sz="2800" b="1" dirty="0">
                <a:solidFill>
                  <a:srgbClr val="FF0000"/>
                </a:solidFill>
                <a:latin typeface="+mn-ea"/>
              </a:rPr>
              <a:t>二维高斯函数</a:t>
            </a:r>
            <a:r>
              <a:rPr lang="en-US" altLang="zh-CN" sz="2800" b="1" dirty="0">
                <a:solidFill>
                  <a:srgbClr val="FF0000"/>
                </a:solidFill>
                <a:latin typeface="+mn-ea"/>
              </a:rPr>
              <a:t>(</a:t>
            </a:r>
            <a:r>
              <a:rPr lang="zh-CN" altLang="en-US" sz="2800" b="1" dirty="0">
                <a:latin typeface="+mn-ea"/>
              </a:rPr>
              <a:t>σ一般取值为</a:t>
            </a:r>
            <a:r>
              <a:rPr lang="en-US" altLang="zh-CN" sz="2800" b="1" dirty="0">
                <a:latin typeface="+mn-ea"/>
              </a:rPr>
              <a:t>1</a:t>
            </a:r>
            <a:r>
              <a:rPr lang="en-US" altLang="zh-CN" sz="2800" b="1" dirty="0">
                <a:solidFill>
                  <a:srgbClr val="FF0000"/>
                </a:solidFill>
                <a:latin typeface="+mn-ea"/>
              </a:rPr>
              <a:t>)</a:t>
            </a:r>
          </a:p>
        </p:txBody>
      </p:sp>
      <p:graphicFrame>
        <p:nvGraphicFramePr>
          <p:cNvPr id="108548" name="对象 3">
            <a:hlinkClick r:id="" action="ppaction://ole?verb=0"/>
          </p:cNvPr>
          <p:cNvGraphicFramePr>
            <a:graphicFrameLocks noChangeAspect="1"/>
          </p:cNvGraphicFramePr>
          <p:nvPr/>
        </p:nvGraphicFramePr>
        <p:xfrm>
          <a:off x="6908800" y="5372100"/>
          <a:ext cx="2074545" cy="891540"/>
        </p:xfrm>
        <a:graphic>
          <a:graphicData uri="http://schemas.openxmlformats.org/presentationml/2006/ole">
            <mc:AlternateContent xmlns:mc="http://schemas.openxmlformats.org/markup-compatibility/2006">
              <mc:Choice xmlns:v="urn:schemas-microsoft-com:vml" Requires="v">
                <p:oleObj spid="_x0000_s45404" r:id="rId6" imgW="896620" imgH="345440" progId="Equation.KSEE3">
                  <p:embed/>
                </p:oleObj>
              </mc:Choice>
              <mc:Fallback>
                <p:oleObj r:id="rId6" imgW="896620" imgH="345440" progId="Equation.KSEE3">
                  <p:embed/>
                  <p:pic>
                    <p:nvPicPr>
                      <p:cNvPr id="0" name="图片 3179"/>
                      <p:cNvPicPr/>
                      <p:nvPr/>
                    </p:nvPicPr>
                    <p:blipFill>
                      <a:blip r:embed="rId7"/>
                      <a:stretch>
                        <a:fillRect/>
                      </a:stretch>
                    </p:blipFill>
                    <p:spPr>
                      <a:xfrm>
                        <a:off x="6908800" y="5372100"/>
                        <a:ext cx="2074545" cy="891540"/>
                      </a:xfrm>
                      <a:prstGeom prst="rect">
                        <a:avLst/>
                      </a:prstGeom>
                      <a:noFill/>
                      <a:ln w="38100">
                        <a:noFill/>
                        <a:miter/>
                      </a:ln>
                    </p:spPr>
                  </p:pic>
                </p:oleObj>
              </mc:Fallback>
            </mc:AlternateContent>
          </a:graphicData>
        </a:graphic>
      </p:graphicFrame>
      <p:sp>
        <p:nvSpPr>
          <p:cNvPr id="10" name="文本框 9"/>
          <p:cNvSpPr txBox="1"/>
          <p:nvPr/>
        </p:nvSpPr>
        <p:spPr>
          <a:xfrm>
            <a:off x="546100" y="1556385"/>
            <a:ext cx="94119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高斯滤波</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pic>
        <p:nvPicPr>
          <p:cNvPr id="109571" name="图片 1"/>
          <p:cNvPicPr>
            <a:picLocks noChangeAspect="1"/>
          </p:cNvPicPr>
          <p:nvPr/>
        </p:nvPicPr>
        <p:blipFill rotWithShape="1">
          <a:blip r:embed="rId2"/>
          <a:srcRect l="907" t="1742" b="18504"/>
          <a:stretch/>
        </p:blipFill>
        <p:spPr>
          <a:xfrm>
            <a:off x="1460500" y="2333625"/>
            <a:ext cx="6140450" cy="1705322"/>
          </a:xfrm>
          <a:prstGeom prst="rect">
            <a:avLst/>
          </a:prstGeom>
          <a:noFill/>
          <a:ln w="9525">
            <a:noFill/>
          </a:ln>
        </p:spPr>
      </p:pic>
      <p:sp>
        <p:nvSpPr>
          <p:cNvPr id="7" name="文本框 6"/>
          <p:cNvSpPr txBox="1"/>
          <p:nvPr/>
        </p:nvSpPr>
        <p:spPr>
          <a:xfrm>
            <a:off x="546100" y="1556385"/>
            <a:ext cx="9411971"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高斯滤波</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7650568" y="4576225"/>
            <a:ext cx="2223338" cy="261898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111619" name="文本框 264200"/>
          <p:cNvSpPr txBox="1"/>
          <p:nvPr/>
        </p:nvSpPr>
        <p:spPr>
          <a:xfrm>
            <a:off x="926129" y="2210885"/>
            <a:ext cx="9734550" cy="1486817"/>
          </a:xfrm>
          <a:prstGeom prst="rect">
            <a:avLst/>
          </a:prstGeom>
          <a:noFill/>
          <a:ln w="9525">
            <a:noFill/>
          </a:ln>
        </p:spPr>
        <p:txBody>
          <a:bodyPr wrap="square" anchor="t">
            <a:spAutoFit/>
          </a:bodyPr>
          <a:lstStyle/>
          <a:p>
            <a:pPr lvl="0" indent="0">
              <a:lnSpc>
                <a:spcPct val="120000"/>
              </a:lnSpc>
            </a:pPr>
            <a:r>
              <a:rPr lang="en-US" altLang="zh-CN" sz="2600" dirty="0" err="1" smtClean="0">
                <a:latin typeface="Times New Roman" panose="02020603050405020304" pitchFamily="18" charset="0"/>
                <a:cs typeface="Times New Roman" panose="02020603050405020304" pitchFamily="18" charset="0"/>
              </a:rPr>
              <a:t>锚点</a:t>
            </a:r>
            <a:r>
              <a:rPr lang="en-US" altLang="zh-CN" sz="2600" dirty="0" smtClean="0">
                <a:latin typeface="Times New Roman" panose="02020603050405020304" pitchFamily="18" charset="0"/>
                <a:cs typeface="Times New Roman" panose="02020603050405020304" pitchFamily="18" charset="0"/>
              </a:rPr>
              <a:t>(</a:t>
            </a:r>
            <a:r>
              <a:rPr lang="zh-CN" altLang="en-US" sz="2600" dirty="0" smtClean="0">
                <a:solidFill>
                  <a:srgbClr val="7030A0"/>
                </a:solidFill>
                <a:latin typeface="Times New Roman" panose="02020603050405020304" pitchFamily="18" charset="0"/>
                <a:cs typeface="Times New Roman" panose="02020603050405020304" pitchFamily="18" charset="0"/>
              </a:rPr>
              <a:t>紫色</a:t>
            </a:r>
            <a:r>
              <a:rPr lang="en-US" altLang="zh-CN" sz="2600" dirty="0" smtClean="0">
                <a:solidFill>
                  <a:srgbClr val="7030A0"/>
                </a:solidFill>
                <a:latin typeface="Times New Roman" panose="02020603050405020304" pitchFamily="18" charset="0"/>
                <a:cs typeface="Times New Roman" panose="02020603050405020304" pitchFamily="18" charset="0"/>
              </a:rPr>
              <a:t>点</a:t>
            </a:r>
            <a:r>
              <a:rPr lang="en-US" altLang="zh-CN" sz="2600" dirty="0" smtClean="0">
                <a:latin typeface="Times New Roman" panose="02020603050405020304" pitchFamily="18" charset="0"/>
                <a:cs typeface="Times New Roman" panose="02020603050405020304" pitchFamily="18" charset="0"/>
              </a:rPr>
              <a:t>)与</a:t>
            </a:r>
            <a:r>
              <a:rPr lang="en-US" altLang="zh-CN" sz="2600" i="1" dirty="0" smtClean="0">
                <a:latin typeface="Times New Roman" panose="02020603050405020304" pitchFamily="18" charset="0"/>
                <a:cs typeface="Times New Roman" panose="02020603050405020304" pitchFamily="18" charset="0"/>
              </a:rPr>
              <a:t>a</a:t>
            </a:r>
            <a:r>
              <a:rPr lang="en-US" altLang="zh-CN" sz="2600" dirty="0" smtClean="0">
                <a:latin typeface="Times New Roman" panose="02020603050405020304" pitchFamily="18" charset="0"/>
                <a:cs typeface="Times New Roman" panose="02020603050405020304" pitchFamily="18" charset="0"/>
              </a:rPr>
              <a:t>点的位置更近，然而高斯滤波给</a:t>
            </a:r>
            <a:r>
              <a:rPr lang="en-US" altLang="zh-CN" sz="2600" i="1" dirty="0" smtClean="0">
                <a:latin typeface="Times New Roman" panose="02020603050405020304" pitchFamily="18" charset="0"/>
                <a:cs typeface="Times New Roman" panose="02020603050405020304" pitchFamily="18" charset="0"/>
              </a:rPr>
              <a:t>a</a:t>
            </a:r>
            <a:r>
              <a:rPr lang="en-US" altLang="zh-CN" sz="2600" dirty="0" smtClean="0">
                <a:latin typeface="Times New Roman" panose="02020603050405020304" pitchFamily="18" charset="0"/>
                <a:cs typeface="Times New Roman" panose="02020603050405020304" pitchFamily="18" charset="0"/>
              </a:rPr>
              <a:t>点更大的融合权重，则会导致锚点位置变得模糊。此外，虽然</a:t>
            </a:r>
            <a:r>
              <a:rPr lang="en-US" altLang="zh-CN" sz="2600" i="1" dirty="0" smtClean="0">
                <a:latin typeface="Times New Roman" panose="02020603050405020304" pitchFamily="18" charset="0"/>
                <a:cs typeface="Times New Roman" panose="02020603050405020304" pitchFamily="18" charset="0"/>
              </a:rPr>
              <a:t>b</a:t>
            </a:r>
            <a:r>
              <a:rPr lang="en-US" altLang="zh-CN" sz="2600" dirty="0" smtClean="0">
                <a:latin typeface="Times New Roman" panose="02020603050405020304" pitchFamily="18" charset="0"/>
                <a:cs typeface="Times New Roman" panose="02020603050405020304" pitchFamily="18" charset="0"/>
              </a:rPr>
              <a:t>点距离锚点较远，但是其和锚点的像素更加相似，因此应该给其更大的融合权重。</a:t>
            </a:r>
            <a:endParaRPr lang="en-US" altLang="zh-CN" sz="2600" dirty="0">
              <a:latin typeface="Times New Roman" panose="02020603050405020304" pitchFamily="18" charset="0"/>
              <a:cs typeface="Times New Roman" panose="02020603050405020304" pitchFamily="18" charset="0"/>
            </a:endParaRPr>
          </a:p>
        </p:txBody>
      </p:sp>
      <p:grpSp>
        <p:nvGrpSpPr>
          <p:cNvPr id="35" name="组合 34"/>
          <p:cNvGrpSpPr/>
          <p:nvPr/>
        </p:nvGrpSpPr>
        <p:grpSpPr>
          <a:xfrm>
            <a:off x="6466422" y="3996406"/>
            <a:ext cx="2773045" cy="2991527"/>
            <a:chOff x="2967" y="4039"/>
            <a:chExt cx="2268" cy="2484"/>
          </a:xfrm>
        </p:grpSpPr>
        <p:grpSp>
          <p:nvGrpSpPr>
            <p:cNvPr id="9" name="组合 8"/>
            <p:cNvGrpSpPr/>
            <p:nvPr/>
          </p:nvGrpSpPr>
          <p:grpSpPr>
            <a:xfrm>
              <a:off x="3005" y="4039"/>
              <a:ext cx="2230" cy="340"/>
              <a:chOff x="3231" y="4039"/>
              <a:chExt cx="2230" cy="340"/>
            </a:xfrm>
          </p:grpSpPr>
          <p:sp>
            <p:nvSpPr>
              <p:cNvPr id="3" name="椭圆 2"/>
              <p:cNvSpPr/>
              <p:nvPr/>
            </p:nvSpPr>
            <p:spPr>
              <a:xfrm>
                <a:off x="323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4" name="椭圆 3"/>
              <p:cNvSpPr/>
              <p:nvPr/>
            </p:nvSpPr>
            <p:spPr>
              <a:xfrm>
                <a:off x="3753"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5" name="椭圆 4"/>
              <p:cNvSpPr/>
              <p:nvPr/>
            </p:nvSpPr>
            <p:spPr>
              <a:xfrm>
                <a:off x="423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6" name="椭圆 5"/>
              <p:cNvSpPr/>
              <p:nvPr/>
            </p:nvSpPr>
            <p:spPr>
              <a:xfrm>
                <a:off x="4672"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7" name="椭圆 6"/>
              <p:cNvSpPr/>
              <p:nvPr/>
            </p:nvSpPr>
            <p:spPr>
              <a:xfrm>
                <a:off x="512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grpSp>
        <p:grpSp>
          <p:nvGrpSpPr>
            <p:cNvPr id="11" name="组合 10"/>
            <p:cNvGrpSpPr/>
            <p:nvPr/>
          </p:nvGrpSpPr>
          <p:grpSpPr>
            <a:xfrm>
              <a:off x="2979" y="4578"/>
              <a:ext cx="2230" cy="340"/>
              <a:chOff x="3231" y="4039"/>
              <a:chExt cx="2230" cy="340"/>
            </a:xfrm>
          </p:grpSpPr>
          <p:sp>
            <p:nvSpPr>
              <p:cNvPr id="12" name="椭圆 11"/>
              <p:cNvSpPr/>
              <p:nvPr/>
            </p:nvSpPr>
            <p:spPr>
              <a:xfrm>
                <a:off x="323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13" name="椭圆 12"/>
              <p:cNvSpPr/>
              <p:nvPr/>
            </p:nvSpPr>
            <p:spPr>
              <a:xfrm>
                <a:off x="3753"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14" name="椭圆 13"/>
              <p:cNvSpPr/>
              <p:nvPr/>
            </p:nvSpPr>
            <p:spPr>
              <a:xfrm>
                <a:off x="423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15" name="椭圆 14"/>
              <p:cNvSpPr/>
              <p:nvPr/>
            </p:nvSpPr>
            <p:spPr>
              <a:xfrm>
                <a:off x="4672"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16" name="椭圆 15"/>
              <p:cNvSpPr/>
              <p:nvPr/>
            </p:nvSpPr>
            <p:spPr>
              <a:xfrm>
                <a:off x="512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grpSp>
        <p:grpSp>
          <p:nvGrpSpPr>
            <p:cNvPr id="17" name="组合 16"/>
            <p:cNvGrpSpPr/>
            <p:nvPr/>
          </p:nvGrpSpPr>
          <p:grpSpPr>
            <a:xfrm>
              <a:off x="2979" y="5117"/>
              <a:ext cx="2230" cy="340"/>
              <a:chOff x="3231" y="4039"/>
              <a:chExt cx="2230" cy="340"/>
            </a:xfrm>
          </p:grpSpPr>
          <p:sp>
            <p:nvSpPr>
              <p:cNvPr id="18" name="椭圆 17"/>
              <p:cNvSpPr/>
              <p:nvPr/>
            </p:nvSpPr>
            <p:spPr>
              <a:xfrm>
                <a:off x="323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19" name="椭圆 18"/>
              <p:cNvSpPr/>
              <p:nvPr/>
            </p:nvSpPr>
            <p:spPr>
              <a:xfrm>
                <a:off x="3753" y="4039"/>
                <a:ext cx="340" cy="341"/>
              </a:xfrm>
              <a:prstGeom prst="ellipse">
                <a:avLst/>
              </a:prstGeom>
              <a:gradFill>
                <a:gsLst>
                  <a:gs pos="0">
                    <a:srgbClr val="FE4444"/>
                  </a:gs>
                  <a:gs pos="100000">
                    <a:srgbClr val="832B2B"/>
                  </a:gs>
                </a:gsLst>
                <a:lin ang="54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0" name="椭圆 19"/>
              <p:cNvSpPr/>
              <p:nvPr/>
            </p:nvSpPr>
            <p:spPr>
              <a:xfrm>
                <a:off x="4231" y="4039"/>
                <a:ext cx="340" cy="341"/>
              </a:xfrm>
              <a:prstGeom prst="ellipse">
                <a:avLst/>
              </a:prstGeom>
              <a:solidFill>
                <a:srgbClr val="7030A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1" name="椭圆 20"/>
              <p:cNvSpPr/>
              <p:nvPr/>
            </p:nvSpPr>
            <p:spPr>
              <a:xfrm>
                <a:off x="4672"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2" name="椭圆 21"/>
              <p:cNvSpPr/>
              <p:nvPr/>
            </p:nvSpPr>
            <p:spPr>
              <a:xfrm>
                <a:off x="512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grpSp>
        <p:grpSp>
          <p:nvGrpSpPr>
            <p:cNvPr id="23" name="组合 22"/>
            <p:cNvGrpSpPr/>
            <p:nvPr/>
          </p:nvGrpSpPr>
          <p:grpSpPr>
            <a:xfrm>
              <a:off x="2979" y="5656"/>
              <a:ext cx="2230" cy="340"/>
              <a:chOff x="3231" y="4039"/>
              <a:chExt cx="2230" cy="340"/>
            </a:xfrm>
          </p:grpSpPr>
          <p:sp>
            <p:nvSpPr>
              <p:cNvPr id="24" name="椭圆 23"/>
              <p:cNvSpPr/>
              <p:nvPr/>
            </p:nvSpPr>
            <p:spPr>
              <a:xfrm>
                <a:off x="323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5" name="椭圆 24"/>
              <p:cNvSpPr/>
              <p:nvPr/>
            </p:nvSpPr>
            <p:spPr>
              <a:xfrm>
                <a:off x="3753"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6" name="椭圆 25"/>
              <p:cNvSpPr/>
              <p:nvPr/>
            </p:nvSpPr>
            <p:spPr>
              <a:xfrm>
                <a:off x="423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7" name="椭圆 26"/>
              <p:cNvSpPr/>
              <p:nvPr/>
            </p:nvSpPr>
            <p:spPr>
              <a:xfrm>
                <a:off x="4672"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28" name="椭圆 27"/>
              <p:cNvSpPr/>
              <p:nvPr/>
            </p:nvSpPr>
            <p:spPr>
              <a:xfrm>
                <a:off x="512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grpSp>
        <p:grpSp>
          <p:nvGrpSpPr>
            <p:cNvPr id="29" name="组合 28"/>
            <p:cNvGrpSpPr/>
            <p:nvPr/>
          </p:nvGrpSpPr>
          <p:grpSpPr>
            <a:xfrm>
              <a:off x="2967" y="6183"/>
              <a:ext cx="2230" cy="340"/>
              <a:chOff x="3231" y="4039"/>
              <a:chExt cx="2230" cy="340"/>
            </a:xfrm>
          </p:grpSpPr>
          <p:sp>
            <p:nvSpPr>
              <p:cNvPr id="30" name="椭圆 29"/>
              <p:cNvSpPr/>
              <p:nvPr/>
            </p:nvSpPr>
            <p:spPr>
              <a:xfrm>
                <a:off x="323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31" name="椭圆 30"/>
              <p:cNvSpPr/>
              <p:nvPr/>
            </p:nvSpPr>
            <p:spPr>
              <a:xfrm>
                <a:off x="3753"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32" name="椭圆 31"/>
              <p:cNvSpPr/>
              <p:nvPr/>
            </p:nvSpPr>
            <p:spPr>
              <a:xfrm>
                <a:off x="4231"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33" name="椭圆 32"/>
              <p:cNvSpPr/>
              <p:nvPr/>
            </p:nvSpPr>
            <p:spPr>
              <a:xfrm>
                <a:off x="4672" y="4039"/>
                <a:ext cx="340" cy="341"/>
              </a:xfrm>
              <a:prstGeom prst="ellips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sp>
            <p:nvSpPr>
              <p:cNvPr id="34" name="椭圆 33"/>
              <p:cNvSpPr/>
              <p:nvPr/>
            </p:nvSpPr>
            <p:spPr>
              <a:xfrm>
                <a:off x="5121" y="4039"/>
                <a:ext cx="340" cy="341"/>
              </a:xfrm>
              <a:prstGeom prst="ellipse">
                <a:avLst/>
              </a:prstGeom>
              <a:solidFill>
                <a:schemeClr val="tx2">
                  <a:lumMod val="40000"/>
                  <a:lumOff val="6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985" strike="noStrike" noProof="1"/>
              </a:p>
            </p:txBody>
          </p:sp>
        </p:grpSp>
      </p:grpSp>
      <p:sp>
        <p:nvSpPr>
          <p:cNvPr id="111621" name="文本框 35"/>
          <p:cNvSpPr txBox="1"/>
          <p:nvPr/>
        </p:nvSpPr>
        <p:spPr>
          <a:xfrm>
            <a:off x="6882029" y="4966622"/>
            <a:ext cx="483182" cy="394335"/>
          </a:xfrm>
          <a:prstGeom prst="rect">
            <a:avLst/>
          </a:prstGeom>
          <a:noFill/>
          <a:ln w="9525">
            <a:noFill/>
          </a:ln>
        </p:spPr>
        <p:txBody>
          <a:bodyPr wrap="square" anchor="t">
            <a:spAutoFit/>
          </a:bodyPr>
          <a:lstStyle/>
          <a:p>
            <a:pPr lvl="0" indent="0"/>
            <a:r>
              <a:rPr lang="en-US" altLang="zh-CN" sz="1985" b="1" i="1">
                <a:latin typeface="Times New Roman" panose="02020603050405020304" charset="0"/>
                <a:ea typeface="宋体" panose="02010600030101010101" pitchFamily="2" charset="-122"/>
              </a:rPr>
              <a:t>a</a:t>
            </a:r>
          </a:p>
        </p:txBody>
      </p:sp>
      <p:sp>
        <p:nvSpPr>
          <p:cNvPr id="111622" name="文本框 36"/>
          <p:cNvSpPr txBox="1"/>
          <p:nvPr/>
        </p:nvSpPr>
        <p:spPr>
          <a:xfrm>
            <a:off x="9240167" y="6578979"/>
            <a:ext cx="481432" cy="394335"/>
          </a:xfrm>
          <a:prstGeom prst="rect">
            <a:avLst/>
          </a:prstGeom>
          <a:noFill/>
          <a:ln w="9525">
            <a:noFill/>
          </a:ln>
        </p:spPr>
        <p:txBody>
          <a:bodyPr wrap="square" anchor="t">
            <a:spAutoFit/>
          </a:bodyPr>
          <a:lstStyle/>
          <a:p>
            <a:pPr lvl="0" indent="0"/>
            <a:r>
              <a:rPr lang="en-US" altLang="zh-CN" sz="1985" b="1" i="1">
                <a:latin typeface="Times New Roman" panose="02020603050405020304" charset="0"/>
                <a:ea typeface="宋体" panose="02010600030101010101" pitchFamily="2" charset="-122"/>
              </a:rPr>
              <a:t>b</a:t>
            </a:r>
          </a:p>
        </p:txBody>
      </p:sp>
      <p:sp>
        <p:nvSpPr>
          <p:cNvPr id="111623" name="文本框 38"/>
          <p:cNvSpPr txBox="1"/>
          <p:nvPr/>
        </p:nvSpPr>
        <p:spPr>
          <a:xfrm>
            <a:off x="934795" y="4291617"/>
            <a:ext cx="5173905" cy="2160591"/>
          </a:xfrm>
          <a:prstGeom prst="rect">
            <a:avLst/>
          </a:prstGeom>
          <a:noFill/>
          <a:ln w="9525">
            <a:noFill/>
          </a:ln>
        </p:spPr>
        <p:txBody>
          <a:bodyPr wrap="square" anchor="t">
            <a:spAutoFit/>
          </a:bodyPr>
          <a:lstStyle/>
          <a:p>
            <a:pPr lvl="0" indent="0">
              <a:lnSpc>
                <a:spcPct val="140000"/>
              </a:lnSpc>
            </a:pPr>
            <a:r>
              <a:rPr lang="zh-CN" altLang="en-US" sz="2400" b="1" dirty="0">
                <a:solidFill>
                  <a:srgbClr val="000099"/>
                </a:solidFill>
                <a:latin typeface="Times New Roman" panose="02020603050405020304" charset="0"/>
              </a:rPr>
              <a:t>处理方法：</a:t>
            </a:r>
            <a:r>
              <a:rPr lang="en-US" altLang="zh-CN" sz="2400" dirty="0" err="1">
                <a:latin typeface="Times New Roman" panose="02020603050405020304" charset="0"/>
              </a:rPr>
              <a:t>如果存在空间位置上距离锚点较近，但像素值又和锚点处的像素相差较大，则应该减小空间高斯中该位置的融合权重</a:t>
            </a:r>
            <a:r>
              <a:rPr lang="zh-CN" altLang="en-US" sz="2400" dirty="0">
                <a:latin typeface="Times New Roman" panose="02020603050405020304" charset="0"/>
              </a:rPr>
              <a:t>。</a:t>
            </a:r>
          </a:p>
        </p:txBody>
      </p:sp>
      <p:sp>
        <p:nvSpPr>
          <p:cNvPr id="8"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0" name="文本框 39"/>
          <p:cNvSpPr txBox="1"/>
          <p:nvPr/>
        </p:nvSpPr>
        <p:spPr>
          <a:xfrm>
            <a:off x="546100" y="1556385"/>
            <a:ext cx="9411971" cy="593304"/>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smtClean="0">
                <a:sym typeface="+mn-ea"/>
              </a:rPr>
              <a:t>双边滤波</a:t>
            </a:r>
            <a:endParaRPr lang="zh-CN" altLang="en-US" dirty="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469900" y="1190625"/>
            <a:ext cx="8780145" cy="5593839"/>
          </a:xfrm>
          <a:prstGeom prst="rect">
            <a:avLst/>
          </a:prstGeom>
        </p:spPr>
        <p:txBody>
          <a:bodyPr vert="horz" wrap="square" lIns="0" tIns="0" rIns="0" bIns="0" rtlCol="0">
            <a:spAutoFit/>
          </a:bodyPr>
          <a:lstStyle/>
          <a:p>
            <a:pPr marR="3707130" algn="l" defTabSz="0">
              <a:lnSpc>
                <a:spcPct val="100000"/>
              </a:lnSpc>
              <a:tabLst>
                <a:tab pos="366395" algn="l"/>
              </a:tabLst>
            </a:pPr>
            <a:r>
              <a:rPr sz="2000" spc="675" dirty="0">
                <a:solidFill>
                  <a:srgbClr val="EE2B0A"/>
                </a:solidFill>
                <a:latin typeface="Times New Roman" panose="02020603050405020304" charset="0"/>
                <a:ea typeface="黑体" panose="02010609060101010101" pitchFamily="2" charset="-122"/>
                <a:cs typeface="Segoe UI Symbol" panose="020B0502040204020203"/>
              </a:rPr>
              <a:t>•	</a:t>
            </a:r>
            <a:r>
              <a:rPr sz="2800" b="1" spc="-15" dirty="0">
                <a:latin typeface="Times New Roman" panose="02020603050405020304" charset="0"/>
                <a:ea typeface="黑体" panose="02010609060101010101" pitchFamily="2" charset="-122"/>
                <a:cs typeface="新宋体" panose="02010609030101010101" charset="-122"/>
              </a:rPr>
              <a:t>算术运算</a:t>
            </a:r>
            <a:endParaRPr sz="2800">
              <a:latin typeface="Times New Roman" panose="02020603050405020304" charset="0"/>
              <a:ea typeface="黑体" panose="02010609060101010101" pitchFamily="2" charset="-122"/>
              <a:cs typeface="新宋体" panose="02010609030101010101" charset="-122"/>
            </a:endParaRPr>
          </a:p>
          <a:p>
            <a:pPr marL="469900" defTabSz="0">
              <a:lnSpc>
                <a:spcPct val="100000"/>
              </a:lnSpc>
              <a:spcBef>
                <a:spcPts val="1425"/>
              </a:spcBef>
              <a:tabLst>
                <a:tab pos="791845" algn="l"/>
              </a:tabLst>
            </a:pPr>
            <a:r>
              <a:rPr sz="1600" spc="55" dirty="0">
                <a:solidFill>
                  <a:srgbClr val="EE2B0A"/>
                </a:solidFill>
                <a:latin typeface="Times New Roman" panose="02020603050405020304" charset="0"/>
                <a:ea typeface="黑体" panose="02010609060101010101" pitchFamily="2" charset="-122"/>
                <a:cs typeface="Segoe UI Symbol" panose="020B0502040204020203"/>
              </a:rPr>
              <a:t>✓	</a:t>
            </a:r>
            <a:r>
              <a:rPr sz="2400" b="1" spc="-10" dirty="0">
                <a:latin typeface="Times New Roman" panose="02020603050405020304" charset="0"/>
                <a:ea typeface="黑体" panose="02010609060101010101" pitchFamily="2" charset="-122"/>
                <a:cs typeface="新宋体" panose="02010609030101010101" charset="-122"/>
              </a:rPr>
              <a:t>加</a:t>
            </a:r>
            <a:endParaRPr sz="2400">
              <a:latin typeface="Times New Roman" panose="02020603050405020304" charset="0"/>
              <a:ea typeface="黑体" panose="02010609060101010101" pitchFamily="2" charset="-122"/>
              <a:cs typeface="新宋体" panose="02010609030101010101" charset="-122"/>
            </a:endParaRPr>
          </a:p>
          <a:p>
            <a:pPr marL="469900" defTabSz="0">
              <a:lnSpc>
                <a:spcPct val="100000"/>
              </a:lnSpc>
              <a:spcBef>
                <a:spcPts val="1425"/>
              </a:spcBef>
              <a:tabLst>
                <a:tab pos="791845" algn="l"/>
              </a:tabLst>
            </a:pPr>
            <a:r>
              <a:rPr sz="1600" spc="55" dirty="0">
                <a:solidFill>
                  <a:srgbClr val="EE2B0A"/>
                </a:solidFill>
                <a:latin typeface="Times New Roman" panose="02020603050405020304" charset="0"/>
                <a:ea typeface="黑体" panose="02010609060101010101" pitchFamily="2" charset="-122"/>
                <a:cs typeface="Segoe UI Symbol" panose="020B0502040204020203"/>
              </a:rPr>
              <a:t>✓	</a:t>
            </a:r>
            <a:r>
              <a:rPr sz="2400" b="1" spc="-10" dirty="0">
                <a:latin typeface="Times New Roman" panose="02020603050405020304" charset="0"/>
                <a:ea typeface="黑体" panose="02010609060101010101" pitchFamily="2" charset="-122"/>
                <a:cs typeface="新宋体" panose="02010609030101010101" charset="-122"/>
              </a:rPr>
              <a:t>减</a:t>
            </a:r>
            <a:endParaRPr sz="2400">
              <a:latin typeface="Times New Roman" panose="02020603050405020304" charset="0"/>
              <a:ea typeface="黑体" panose="02010609060101010101" pitchFamily="2" charset="-122"/>
              <a:cs typeface="新宋体" panose="02010609030101010101" charset="-122"/>
            </a:endParaRPr>
          </a:p>
          <a:p>
            <a:pPr marL="469900" defTabSz="0">
              <a:lnSpc>
                <a:spcPct val="100000"/>
              </a:lnSpc>
              <a:spcBef>
                <a:spcPts val="1435"/>
              </a:spcBef>
              <a:tabLst>
                <a:tab pos="791845" algn="l"/>
              </a:tabLst>
            </a:pPr>
            <a:r>
              <a:rPr sz="1600" spc="55" dirty="0">
                <a:solidFill>
                  <a:srgbClr val="EE2B0A"/>
                </a:solidFill>
                <a:latin typeface="Times New Roman" panose="02020603050405020304" charset="0"/>
                <a:ea typeface="黑体" panose="02010609060101010101" pitchFamily="2" charset="-122"/>
                <a:cs typeface="Segoe UI Symbol" panose="020B0502040204020203"/>
              </a:rPr>
              <a:t>✓	</a:t>
            </a:r>
            <a:r>
              <a:rPr sz="2400" b="1" spc="-10" dirty="0">
                <a:latin typeface="Times New Roman" panose="02020603050405020304" charset="0"/>
                <a:ea typeface="黑体" panose="02010609060101010101" pitchFamily="2" charset="-122"/>
                <a:cs typeface="新宋体" panose="02010609030101010101" charset="-122"/>
              </a:rPr>
              <a:t>乘</a:t>
            </a:r>
            <a:endParaRPr sz="2400">
              <a:latin typeface="Times New Roman" panose="02020603050405020304" charset="0"/>
              <a:ea typeface="黑体" panose="02010609060101010101" pitchFamily="2" charset="-122"/>
              <a:cs typeface="新宋体" panose="02010609030101010101" charset="-122"/>
            </a:endParaRPr>
          </a:p>
          <a:p>
            <a:pPr marL="469900" defTabSz="0">
              <a:lnSpc>
                <a:spcPct val="100000"/>
              </a:lnSpc>
              <a:spcBef>
                <a:spcPts val="1430"/>
              </a:spcBef>
              <a:tabLst>
                <a:tab pos="791845" algn="l"/>
              </a:tabLst>
            </a:pPr>
            <a:r>
              <a:rPr sz="1600" spc="55" dirty="0">
                <a:solidFill>
                  <a:srgbClr val="EE2B0A"/>
                </a:solidFill>
                <a:latin typeface="Times New Roman" panose="02020603050405020304" charset="0"/>
                <a:ea typeface="黑体" panose="02010609060101010101" pitchFamily="2" charset="-122"/>
                <a:cs typeface="Segoe UI Symbol" panose="020B0502040204020203"/>
              </a:rPr>
              <a:t>✓	</a:t>
            </a:r>
            <a:r>
              <a:rPr sz="2400" b="1" spc="-10" dirty="0">
                <a:latin typeface="Times New Roman" panose="02020603050405020304" charset="0"/>
                <a:ea typeface="黑体" panose="02010609060101010101" pitchFamily="2" charset="-122"/>
                <a:cs typeface="新宋体" panose="02010609030101010101" charset="-122"/>
              </a:rPr>
              <a:t>除:一幅图像取反和另一幅图像相乘</a:t>
            </a:r>
            <a:endParaRPr sz="2400">
              <a:latin typeface="Times New Roman" panose="02020603050405020304" charset="0"/>
              <a:ea typeface="黑体" panose="02010609060101010101" pitchFamily="2" charset="-122"/>
              <a:cs typeface="新宋体" panose="02010609030101010101" charset="-122"/>
            </a:endParaRPr>
          </a:p>
          <a:p>
            <a:pPr marR="3707130" algn="l" defTabSz="0">
              <a:lnSpc>
                <a:spcPct val="100000"/>
              </a:lnSpc>
              <a:spcBef>
                <a:spcPts val="1700"/>
              </a:spcBef>
              <a:tabLst>
                <a:tab pos="366395" algn="l"/>
              </a:tabLst>
            </a:pPr>
            <a:r>
              <a:rPr sz="2000" spc="675" dirty="0">
                <a:solidFill>
                  <a:srgbClr val="EE2B0A"/>
                </a:solidFill>
                <a:latin typeface="Times New Roman" panose="02020603050405020304" charset="0"/>
                <a:ea typeface="黑体" panose="02010609060101010101" pitchFamily="2" charset="-122"/>
                <a:cs typeface="Segoe UI Symbol" panose="020B0502040204020203"/>
              </a:rPr>
              <a:t>•	</a:t>
            </a:r>
            <a:r>
              <a:rPr sz="2800" b="1" spc="-15" dirty="0">
                <a:latin typeface="Times New Roman" panose="02020603050405020304" charset="0"/>
                <a:ea typeface="黑体" panose="02010609060101010101" pitchFamily="2" charset="-122"/>
                <a:cs typeface="新宋体" panose="02010609030101010101" charset="-122"/>
              </a:rPr>
              <a:t>逻辑运算</a:t>
            </a:r>
            <a:endParaRPr sz="2800">
              <a:latin typeface="Times New Roman" panose="02020603050405020304" charset="0"/>
              <a:ea typeface="黑体" panose="02010609060101010101" pitchFamily="2" charset="-122"/>
              <a:cs typeface="新宋体" panose="02010609030101010101" charset="-122"/>
            </a:endParaRPr>
          </a:p>
          <a:p>
            <a:pPr marL="469900" defTabSz="0">
              <a:lnSpc>
                <a:spcPct val="100000"/>
              </a:lnSpc>
              <a:spcBef>
                <a:spcPts val="1420"/>
              </a:spcBef>
              <a:tabLst>
                <a:tab pos="791845" algn="l"/>
              </a:tabLst>
            </a:pPr>
            <a:r>
              <a:rPr sz="1600" spc="55" dirty="0">
                <a:solidFill>
                  <a:srgbClr val="EE2B0A"/>
                </a:solidFill>
                <a:latin typeface="Times New Roman" panose="02020603050405020304" charset="0"/>
                <a:ea typeface="黑体" panose="02010609060101010101" pitchFamily="2" charset="-122"/>
                <a:cs typeface="Segoe UI Symbol" panose="020B0502040204020203"/>
              </a:rPr>
              <a:t>✓	</a:t>
            </a:r>
            <a:r>
              <a:rPr sz="2400" b="1" spc="-10" dirty="0">
                <a:latin typeface="Times New Roman" panose="02020603050405020304" charset="0"/>
                <a:ea typeface="黑体" panose="02010609060101010101" pitchFamily="2" charset="-122"/>
                <a:cs typeface="新宋体" panose="02010609030101010101" charset="-122"/>
              </a:rPr>
              <a:t>非</a:t>
            </a:r>
            <a:endParaRPr sz="2400">
              <a:latin typeface="Times New Roman" panose="02020603050405020304" charset="0"/>
              <a:ea typeface="黑体" panose="02010609060101010101" pitchFamily="2" charset="-122"/>
              <a:cs typeface="新宋体" panose="02010609030101010101" charset="-122"/>
            </a:endParaRPr>
          </a:p>
          <a:p>
            <a:pPr marL="469900" defTabSz="0">
              <a:lnSpc>
                <a:spcPct val="100000"/>
              </a:lnSpc>
              <a:spcBef>
                <a:spcPts val="1430"/>
              </a:spcBef>
              <a:tabLst>
                <a:tab pos="791845" algn="l"/>
              </a:tabLst>
            </a:pPr>
            <a:r>
              <a:rPr sz="1600" spc="55" dirty="0">
                <a:solidFill>
                  <a:srgbClr val="EE2B0A"/>
                </a:solidFill>
                <a:latin typeface="Times New Roman" panose="02020603050405020304" charset="0"/>
                <a:ea typeface="黑体" panose="02010609060101010101" pitchFamily="2" charset="-122"/>
                <a:cs typeface="Segoe UI Symbol" panose="020B0502040204020203"/>
              </a:rPr>
              <a:t>✓	</a:t>
            </a:r>
            <a:r>
              <a:rPr sz="2400" b="1" spc="-10" dirty="0">
                <a:latin typeface="Times New Roman" panose="02020603050405020304" charset="0"/>
                <a:ea typeface="黑体" panose="02010609060101010101" pitchFamily="2" charset="-122"/>
                <a:cs typeface="新宋体" panose="02010609030101010101" charset="-122"/>
              </a:rPr>
              <a:t>与</a:t>
            </a:r>
            <a:endParaRPr sz="2400">
              <a:latin typeface="Times New Roman" panose="02020603050405020304" charset="0"/>
              <a:ea typeface="黑体" panose="02010609060101010101" pitchFamily="2" charset="-122"/>
              <a:cs typeface="新宋体" panose="02010609030101010101" charset="-122"/>
            </a:endParaRPr>
          </a:p>
          <a:p>
            <a:pPr marL="469900" defTabSz="0">
              <a:lnSpc>
                <a:spcPct val="100000"/>
              </a:lnSpc>
              <a:spcBef>
                <a:spcPts val="1430"/>
              </a:spcBef>
              <a:tabLst>
                <a:tab pos="791845" algn="l"/>
              </a:tabLst>
            </a:pPr>
            <a:r>
              <a:rPr sz="1600" spc="55" dirty="0">
                <a:solidFill>
                  <a:srgbClr val="EE2B0A"/>
                </a:solidFill>
                <a:latin typeface="Times New Roman" panose="02020603050405020304" charset="0"/>
                <a:ea typeface="黑体" panose="02010609060101010101" pitchFamily="2" charset="-122"/>
                <a:cs typeface="Segoe UI Symbol" panose="020B0502040204020203"/>
              </a:rPr>
              <a:t>✓	</a:t>
            </a:r>
            <a:r>
              <a:rPr sz="2400" b="1" spc="-10" dirty="0">
                <a:latin typeface="Times New Roman" panose="02020603050405020304" charset="0"/>
                <a:ea typeface="黑体" panose="02010609060101010101" pitchFamily="2" charset="-122"/>
                <a:cs typeface="新宋体" panose="02010609030101010101" charset="-122"/>
              </a:rPr>
              <a:t>或</a:t>
            </a:r>
            <a:endParaRPr sz="2400">
              <a:latin typeface="Times New Roman" panose="02020603050405020304" charset="0"/>
              <a:ea typeface="黑体" panose="02010609060101010101" pitchFamily="2" charset="-122"/>
              <a:cs typeface="新宋体" panose="02010609030101010101" charset="-122"/>
            </a:endParaRPr>
          </a:p>
          <a:p>
            <a:pPr marL="469900" defTabSz="0">
              <a:lnSpc>
                <a:spcPct val="100000"/>
              </a:lnSpc>
              <a:spcBef>
                <a:spcPts val="1430"/>
              </a:spcBef>
              <a:tabLst>
                <a:tab pos="791845" algn="l"/>
              </a:tabLst>
            </a:pPr>
            <a:r>
              <a:rPr sz="1600" spc="55" dirty="0">
                <a:solidFill>
                  <a:srgbClr val="EE2B0A"/>
                </a:solidFill>
                <a:latin typeface="Times New Roman" panose="02020603050405020304" charset="0"/>
                <a:ea typeface="黑体" panose="02010609060101010101" pitchFamily="2" charset="-122"/>
                <a:cs typeface="Segoe UI Symbol" panose="020B0502040204020203"/>
              </a:rPr>
              <a:t>✓	</a:t>
            </a:r>
            <a:r>
              <a:rPr sz="2400" b="1" spc="-10" dirty="0">
                <a:latin typeface="Times New Roman" panose="02020603050405020304" charset="0"/>
                <a:ea typeface="黑体" panose="02010609060101010101" pitchFamily="2" charset="-122"/>
                <a:cs typeface="新宋体" panose="02010609030101010101" charset="-122"/>
              </a:rPr>
              <a:t>异或</a:t>
            </a:r>
            <a:endParaRPr sz="2400">
              <a:latin typeface="Times New Roman" panose="02020603050405020304" charset="0"/>
              <a:ea typeface="黑体" panose="02010609060101010101" pitchFamily="2" charset="-122"/>
              <a:cs typeface="新宋体" panose="02010609030101010101" charset="-122"/>
            </a:endParaRPr>
          </a:p>
        </p:txBody>
      </p:sp>
      <p:sp>
        <p:nvSpPr>
          <p:cNvPr id="8" name="object 5"/>
          <p:cNvSpPr txBox="1">
            <a:spLocks noGrp="1"/>
          </p:cNvSpPr>
          <p:nvPr/>
        </p:nvSpPr>
        <p:spPr>
          <a:xfrm>
            <a:off x="88900" y="3151"/>
            <a:ext cx="8064500" cy="919390"/>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lang="zh-CN" altLang="en-US" sz="4000" spc="-5">
                <a:latin typeface="Times New Roman" panose="02020603050405020304" charset="0"/>
                <a:cs typeface="新宋体" panose="02010609030101010101" charset="-122"/>
              </a:rPr>
              <a:t>代数运算</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文本框 264200"/>
          <p:cNvSpPr txBox="1"/>
          <p:nvPr/>
        </p:nvSpPr>
        <p:spPr>
          <a:xfrm>
            <a:off x="850900" y="1325250"/>
            <a:ext cx="9564146" cy="5498465"/>
          </a:xfrm>
          <a:prstGeom prst="rect">
            <a:avLst/>
          </a:prstGeom>
          <a:noFill/>
          <a:ln w="9525">
            <a:noFill/>
          </a:ln>
        </p:spPr>
        <p:txBody>
          <a:bodyPr wrap="square" anchor="t">
            <a:spAutoFit/>
          </a:bodyPr>
          <a:lstStyle/>
          <a:p>
            <a:pPr lvl="0" indent="0">
              <a:lnSpc>
                <a:spcPct val="120000"/>
              </a:lnSpc>
            </a:pPr>
            <a:endParaRPr lang="zh-CN" altLang="en-US" sz="3090" b="1" dirty="0">
              <a:solidFill>
                <a:srgbClr val="FF0000"/>
              </a:solidFill>
              <a:latin typeface="+mn-ea"/>
            </a:endParaRPr>
          </a:p>
          <a:p>
            <a:pPr lvl="0" indent="0">
              <a:lnSpc>
                <a:spcPct val="120000"/>
              </a:lnSpc>
            </a:pPr>
            <a:endParaRPr lang="zh-CN" altLang="en-US" sz="2865" dirty="0">
              <a:solidFill>
                <a:srgbClr val="000066"/>
              </a:solidFill>
              <a:latin typeface="+mn-ea"/>
            </a:endParaRPr>
          </a:p>
          <a:p>
            <a:pPr lvl="0" indent="0">
              <a:lnSpc>
                <a:spcPct val="120000"/>
              </a:lnSpc>
            </a:pPr>
            <a:r>
              <a:rPr lang="zh-CN" altLang="en-US" sz="2865" dirty="0">
                <a:latin typeface="+mn-ea"/>
              </a:rPr>
              <a:t>设空间高斯卷积核</a:t>
            </a:r>
          </a:p>
          <a:p>
            <a:pPr lvl="0" indent="0">
              <a:lnSpc>
                <a:spcPct val="120000"/>
              </a:lnSpc>
            </a:pPr>
            <a:endParaRPr lang="zh-CN" altLang="en-US" sz="1765" dirty="0">
              <a:latin typeface="+mn-ea"/>
            </a:endParaRPr>
          </a:p>
          <a:p>
            <a:pPr lvl="0" indent="0">
              <a:lnSpc>
                <a:spcPct val="120000"/>
              </a:lnSpc>
            </a:pPr>
            <a:r>
              <a:rPr lang="zh-CN" altLang="en-US" sz="2865" dirty="0">
                <a:latin typeface="+mn-ea"/>
              </a:rPr>
              <a:t>尺度根据邻域位置的像素值与锚点位置像素值的相似程度确定权重值：</a:t>
            </a:r>
          </a:p>
          <a:p>
            <a:pPr lvl="0" indent="0">
              <a:lnSpc>
                <a:spcPct val="120000"/>
              </a:lnSpc>
            </a:pPr>
            <a:endParaRPr lang="zh-CN" altLang="en-US" sz="2865" dirty="0">
              <a:latin typeface="+mn-ea"/>
            </a:endParaRPr>
          </a:p>
          <a:p>
            <a:pPr lvl="0" indent="0">
              <a:lnSpc>
                <a:spcPct val="120000"/>
              </a:lnSpc>
            </a:pPr>
            <a:endParaRPr lang="zh-CN" altLang="en-US" sz="1765" dirty="0">
              <a:latin typeface="+mn-ea"/>
            </a:endParaRPr>
          </a:p>
          <a:p>
            <a:pPr lvl="0" indent="0">
              <a:lnSpc>
                <a:spcPct val="120000"/>
              </a:lnSpc>
            </a:pPr>
            <a:r>
              <a:rPr lang="zh-CN" altLang="en-US" sz="2865" dirty="0">
                <a:latin typeface="+mn-ea"/>
              </a:rPr>
              <a:t>最后形成的双边滤波卷积核是：</a:t>
            </a:r>
          </a:p>
          <a:p>
            <a:pPr lvl="0" indent="0">
              <a:lnSpc>
                <a:spcPct val="120000"/>
              </a:lnSpc>
            </a:pPr>
            <a:endParaRPr lang="zh-CN" altLang="en-US" sz="2865" dirty="0">
              <a:latin typeface="+mn-ea"/>
            </a:endParaRPr>
          </a:p>
          <a:p>
            <a:pPr lvl="0" indent="0">
              <a:lnSpc>
                <a:spcPct val="120000"/>
              </a:lnSpc>
            </a:pPr>
            <a:endParaRPr lang="en-US" altLang="zh-CN" sz="2865" dirty="0">
              <a:latin typeface="+mn-ea"/>
            </a:endParaRPr>
          </a:p>
        </p:txBody>
      </p:sp>
      <p:graphicFrame>
        <p:nvGraphicFramePr>
          <p:cNvPr id="112643" name="对象 1">
            <a:hlinkClick r:id="" action="ppaction://ole?verb=0"/>
          </p:cNvPr>
          <p:cNvGraphicFramePr>
            <a:graphicFrameLocks noChangeAspect="1"/>
          </p:cNvGraphicFramePr>
          <p:nvPr>
            <p:extLst>
              <p:ext uri="{D42A27DB-BD31-4B8C-83A1-F6EECF244321}">
                <p14:modId xmlns:p14="http://schemas.microsoft.com/office/powerpoint/2010/main" val="2210109311"/>
              </p:ext>
            </p:extLst>
          </p:nvPr>
        </p:nvGraphicFramePr>
        <p:xfrm>
          <a:off x="3898900" y="2197587"/>
          <a:ext cx="4719779" cy="1087160"/>
        </p:xfrm>
        <a:graphic>
          <a:graphicData uri="http://schemas.openxmlformats.org/presentationml/2006/ole">
            <mc:AlternateContent xmlns:mc="http://schemas.openxmlformats.org/markup-compatibility/2006">
              <mc:Choice xmlns:v="urn:schemas-microsoft-com:vml" Requires="v">
                <p:oleObj spid="_x0000_s46603" r:id="rId3" imgW="2400300" imgH="495300" progId="Equation.KSEE3">
                  <p:embed/>
                </p:oleObj>
              </mc:Choice>
              <mc:Fallback>
                <p:oleObj r:id="rId3" imgW="2400300" imgH="495300" progId="Equation.KSEE3">
                  <p:embed/>
                  <p:pic>
                    <p:nvPicPr>
                      <p:cNvPr id="0" name="图片 3180"/>
                      <p:cNvPicPr/>
                      <p:nvPr/>
                    </p:nvPicPr>
                    <p:blipFill>
                      <a:blip r:embed="rId4"/>
                      <a:stretch>
                        <a:fillRect/>
                      </a:stretch>
                    </p:blipFill>
                    <p:spPr>
                      <a:xfrm>
                        <a:off x="3898900" y="2197587"/>
                        <a:ext cx="4719779" cy="1087160"/>
                      </a:xfrm>
                      <a:prstGeom prst="rect">
                        <a:avLst/>
                      </a:prstGeom>
                      <a:noFill/>
                      <a:ln w="38100">
                        <a:noFill/>
                        <a:miter/>
                      </a:ln>
                    </p:spPr>
                  </p:pic>
                </p:oleObj>
              </mc:Fallback>
            </mc:AlternateContent>
          </a:graphicData>
        </a:graphic>
      </p:graphicFrame>
      <p:graphicFrame>
        <p:nvGraphicFramePr>
          <p:cNvPr id="112644" name="对象 1">
            <a:hlinkClick r:id="" action="ppaction://ole?verb=0"/>
          </p:cNvPr>
          <p:cNvGraphicFramePr>
            <a:graphicFrameLocks noChangeAspect="1"/>
          </p:cNvGraphicFramePr>
          <p:nvPr>
            <p:extLst>
              <p:ext uri="{D42A27DB-BD31-4B8C-83A1-F6EECF244321}">
                <p14:modId xmlns:p14="http://schemas.microsoft.com/office/powerpoint/2010/main" val="1418303765"/>
              </p:ext>
            </p:extLst>
          </p:nvPr>
        </p:nvGraphicFramePr>
        <p:xfrm>
          <a:off x="3134864" y="3857625"/>
          <a:ext cx="3459304" cy="950608"/>
        </p:xfrm>
        <a:graphic>
          <a:graphicData uri="http://schemas.openxmlformats.org/presentationml/2006/ole">
            <mc:AlternateContent xmlns:mc="http://schemas.openxmlformats.org/markup-compatibility/2006">
              <mc:Choice xmlns:v="urn:schemas-microsoft-com:vml" Requires="v">
                <p:oleObj spid="_x0000_s46604" name="公式" r:id="rId5" imgW="1605915" imgH="394970" progId="Equation.3">
                  <p:embed/>
                </p:oleObj>
              </mc:Choice>
              <mc:Fallback>
                <p:oleObj name="公式" r:id="rId5" imgW="1605915" imgH="394970" progId="Equation.3">
                  <p:embed/>
                  <p:pic>
                    <p:nvPicPr>
                      <p:cNvPr id="0" name="图片 3181"/>
                      <p:cNvPicPr/>
                      <p:nvPr/>
                    </p:nvPicPr>
                    <p:blipFill>
                      <a:blip r:embed="rId6"/>
                      <a:stretch>
                        <a:fillRect/>
                      </a:stretch>
                    </p:blipFill>
                    <p:spPr>
                      <a:xfrm>
                        <a:off x="3134864" y="3857625"/>
                        <a:ext cx="3459304" cy="950608"/>
                      </a:xfrm>
                      <a:prstGeom prst="rect">
                        <a:avLst/>
                      </a:prstGeom>
                      <a:noFill/>
                      <a:ln w="38100">
                        <a:noFill/>
                        <a:miter/>
                      </a:ln>
                    </p:spPr>
                  </p:pic>
                </p:oleObj>
              </mc:Fallback>
            </mc:AlternateContent>
          </a:graphicData>
        </a:graphic>
      </p:graphicFrame>
      <p:graphicFrame>
        <p:nvGraphicFramePr>
          <p:cNvPr id="112645" name="对象 1">
            <a:hlinkClick r:id="" action="ppaction://ole?verb=0"/>
          </p:cNvPr>
          <p:cNvGraphicFramePr>
            <a:graphicFrameLocks noChangeAspect="1"/>
          </p:cNvGraphicFramePr>
          <p:nvPr>
            <p:extLst>
              <p:ext uri="{D42A27DB-BD31-4B8C-83A1-F6EECF244321}">
                <p14:modId xmlns:p14="http://schemas.microsoft.com/office/powerpoint/2010/main" val="614050991"/>
              </p:ext>
            </p:extLst>
          </p:nvPr>
        </p:nvGraphicFramePr>
        <p:xfrm>
          <a:off x="997585" y="5864373"/>
          <a:ext cx="7797438" cy="1122173"/>
        </p:xfrm>
        <a:graphic>
          <a:graphicData uri="http://schemas.openxmlformats.org/presentationml/2006/ole">
            <mc:AlternateContent xmlns:mc="http://schemas.openxmlformats.org/markup-compatibility/2006">
              <mc:Choice xmlns:v="urn:schemas-microsoft-com:vml" Requires="v">
                <p:oleObj spid="_x0000_s46605" r:id="rId7" imgW="3848100" imgH="495300" progId="Equation.KSEE3">
                  <p:embed/>
                </p:oleObj>
              </mc:Choice>
              <mc:Fallback>
                <p:oleObj r:id="rId7" imgW="3848100" imgH="495300" progId="Equation.KSEE3">
                  <p:embed/>
                  <p:pic>
                    <p:nvPicPr>
                      <p:cNvPr id="0" name="图片 3182"/>
                      <p:cNvPicPr/>
                      <p:nvPr/>
                    </p:nvPicPr>
                    <p:blipFill>
                      <a:blip r:embed="rId8"/>
                      <a:stretch>
                        <a:fillRect/>
                      </a:stretch>
                    </p:blipFill>
                    <p:spPr>
                      <a:xfrm>
                        <a:off x="997585" y="5864373"/>
                        <a:ext cx="7797438" cy="1122173"/>
                      </a:xfrm>
                      <a:prstGeom prst="rect">
                        <a:avLst/>
                      </a:prstGeom>
                      <a:noFill/>
                      <a:ln w="38100">
                        <a:noFill/>
                        <a:miter/>
                      </a:ln>
                    </p:spPr>
                  </p:pic>
                </p:oleObj>
              </mc:Fallback>
            </mc:AlternateContent>
          </a:graphicData>
        </a:graphic>
      </p:graphicFrame>
      <p:sp>
        <p:nvSpPr>
          <p:cNvPr id="8"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0" name="文本框 9"/>
          <p:cNvSpPr txBox="1"/>
          <p:nvPr/>
        </p:nvSpPr>
        <p:spPr>
          <a:xfrm>
            <a:off x="546100" y="1556385"/>
            <a:ext cx="9411971" cy="593304"/>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smtClean="0">
                <a:sym typeface="+mn-ea"/>
              </a:rPr>
              <a:t>双边滤波</a:t>
            </a:r>
            <a:endParaRPr lang="zh-CN" altLang="en-US" dirty="0">
              <a:sym typeface="+mn-e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pic>
        <p:nvPicPr>
          <p:cNvPr id="6" name="图片 5" descr="lena256"/>
          <p:cNvPicPr>
            <a:picLocks noChangeAspect="1"/>
          </p:cNvPicPr>
          <p:nvPr/>
        </p:nvPicPr>
        <p:blipFill>
          <a:blip r:embed="rId2"/>
          <a:stretch>
            <a:fillRect/>
          </a:stretch>
        </p:blipFill>
        <p:spPr>
          <a:xfrm>
            <a:off x="1496060" y="2581910"/>
            <a:ext cx="2398395" cy="2398395"/>
          </a:xfrm>
          <a:prstGeom prst="rect">
            <a:avLst/>
          </a:prstGeom>
        </p:spPr>
      </p:pic>
      <p:sp>
        <p:nvSpPr>
          <p:cNvPr id="2" name="文本框 1"/>
          <p:cNvSpPr txBox="1"/>
          <p:nvPr/>
        </p:nvSpPr>
        <p:spPr>
          <a:xfrm>
            <a:off x="2131060" y="5194935"/>
            <a:ext cx="8375015" cy="365760"/>
          </a:xfrm>
          <a:prstGeom prst="rect">
            <a:avLst/>
          </a:prstGeom>
          <a:noFill/>
        </p:spPr>
        <p:txBody>
          <a:bodyPr wrap="square" rtlCol="0">
            <a:spAutoFit/>
          </a:bodyPr>
          <a:lstStyle/>
          <a:p>
            <a:r>
              <a:rPr lang="en-US" altLang="zh-CN" dirty="0" err="1"/>
              <a:t>lena</a:t>
            </a:r>
            <a:r>
              <a:rPr lang="zh-CN" altLang="en-US" dirty="0"/>
              <a:t>原始图像                </a:t>
            </a:r>
            <a:r>
              <a:rPr lang="en-US" altLang="zh-CN" dirty="0" smtClean="0"/>
              <a:t>5×5,sigma=0.65</a:t>
            </a:r>
            <a:r>
              <a:rPr lang="zh-CN" altLang="en-US" dirty="0" smtClean="0"/>
              <a:t>滤</a:t>
            </a:r>
            <a:r>
              <a:rPr lang="zh-CN" altLang="en-US" dirty="0"/>
              <a:t>波                 两幅图像减法</a:t>
            </a:r>
            <a:endParaRPr lang="en-US" altLang="zh-CN" dirty="0"/>
          </a:p>
        </p:txBody>
      </p:sp>
      <p:pic>
        <p:nvPicPr>
          <p:cNvPr id="4" name="图片 3" descr="Subs image_screenshot_19.03.2023"/>
          <p:cNvPicPr>
            <a:picLocks noChangeAspect="1"/>
          </p:cNvPicPr>
          <p:nvPr/>
        </p:nvPicPr>
        <p:blipFill>
          <a:blip r:embed="rId3"/>
          <a:stretch>
            <a:fillRect/>
          </a:stretch>
        </p:blipFill>
        <p:spPr>
          <a:xfrm>
            <a:off x="7774940" y="2581910"/>
            <a:ext cx="2499360" cy="2499360"/>
          </a:xfrm>
          <a:prstGeom prst="rect">
            <a:avLst/>
          </a:prstGeom>
        </p:spPr>
      </p:pic>
      <p:pic>
        <p:nvPicPr>
          <p:cNvPr id="5" name="图片 4" descr="My_BilaterFilter_screenshot_19.03.2023"/>
          <p:cNvPicPr>
            <a:picLocks noChangeAspect="1"/>
          </p:cNvPicPr>
          <p:nvPr/>
        </p:nvPicPr>
        <p:blipFill>
          <a:blip r:embed="rId4"/>
          <a:stretch>
            <a:fillRect/>
          </a:stretch>
        </p:blipFill>
        <p:spPr>
          <a:xfrm>
            <a:off x="4546600" y="2581910"/>
            <a:ext cx="2398395" cy="2398395"/>
          </a:xfrm>
          <a:prstGeom prst="rect">
            <a:avLst/>
          </a:prstGeom>
        </p:spPr>
      </p:pic>
      <p:sp>
        <p:nvSpPr>
          <p:cNvPr id="10" name="文本框 9"/>
          <p:cNvSpPr txBox="1"/>
          <p:nvPr/>
        </p:nvSpPr>
        <p:spPr>
          <a:xfrm>
            <a:off x="546100" y="1556385"/>
            <a:ext cx="9411971" cy="593304"/>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smtClean="0">
                <a:sym typeface="+mn-ea"/>
              </a:rPr>
              <a:t>双边滤波</a:t>
            </a:r>
            <a:endParaRPr lang="zh-CN" altLang="en-US" dirty="0">
              <a:sym typeface="+mn-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图片 3" descr="20160824221535543"/>
          <p:cNvPicPr>
            <a:picLocks noChangeAspect="1"/>
          </p:cNvPicPr>
          <p:nvPr/>
        </p:nvPicPr>
        <p:blipFill>
          <a:blip r:embed="rId3"/>
          <a:srcRect t="7268" b="3648"/>
          <a:stretch>
            <a:fillRect/>
          </a:stretch>
        </p:blipFill>
        <p:spPr>
          <a:xfrm>
            <a:off x="4157345" y="3665855"/>
            <a:ext cx="4970780" cy="3317240"/>
          </a:xfrm>
          <a:prstGeom prst="rect">
            <a:avLst/>
          </a:prstGeom>
          <a:noFill/>
          <a:ln w="9525">
            <a:noFill/>
          </a:ln>
        </p:spPr>
      </p:pic>
      <p:graphicFrame>
        <p:nvGraphicFramePr>
          <p:cNvPr id="126979" name="对象 1">
            <a:hlinkClick r:id="" action="ppaction://ole?verb=0"/>
          </p:cNvPr>
          <p:cNvGraphicFramePr>
            <a:graphicFrameLocks noChangeAspect="1"/>
          </p:cNvGraphicFramePr>
          <p:nvPr>
            <p:extLst>
              <p:ext uri="{D42A27DB-BD31-4B8C-83A1-F6EECF244321}">
                <p14:modId xmlns:p14="http://schemas.microsoft.com/office/powerpoint/2010/main" val="1286854619"/>
              </p:ext>
            </p:extLst>
          </p:nvPr>
        </p:nvGraphicFramePr>
        <p:xfrm>
          <a:off x="1155700" y="2623317"/>
          <a:ext cx="4289425" cy="1296035"/>
        </p:xfrm>
        <a:graphic>
          <a:graphicData uri="http://schemas.openxmlformats.org/presentationml/2006/ole">
            <mc:AlternateContent xmlns:mc="http://schemas.openxmlformats.org/markup-compatibility/2006">
              <mc:Choice xmlns:v="urn:schemas-microsoft-com:vml" Requires="v">
                <p:oleObj spid="_x0000_s47451" r:id="rId4" imgW="1828800" imgH="495300" progId="Equation.KSEE3">
                  <p:embed/>
                </p:oleObj>
              </mc:Choice>
              <mc:Fallback>
                <p:oleObj r:id="rId4" imgW="1828800" imgH="495300" progId="Equation.KSEE3">
                  <p:embed/>
                  <p:pic>
                    <p:nvPicPr>
                      <p:cNvPr id="0" name="图片 3254"/>
                      <p:cNvPicPr/>
                      <p:nvPr/>
                    </p:nvPicPr>
                    <p:blipFill>
                      <a:blip r:embed="rId5"/>
                      <a:stretch>
                        <a:fillRect/>
                      </a:stretch>
                    </p:blipFill>
                    <p:spPr>
                      <a:xfrm>
                        <a:off x="1155700" y="2623317"/>
                        <a:ext cx="4289425" cy="1296035"/>
                      </a:xfrm>
                      <a:prstGeom prst="rect">
                        <a:avLst/>
                      </a:prstGeom>
                      <a:noFill/>
                      <a:ln w="38100">
                        <a:noFill/>
                        <a:miter/>
                      </a:ln>
                    </p:spPr>
                  </p:pic>
                </p:oleObj>
              </mc:Fallback>
            </mc:AlternateContent>
          </a:graphicData>
        </a:graphic>
      </p:graphicFrame>
      <p:sp>
        <p:nvSpPr>
          <p:cNvPr id="126980" name="文本框 10"/>
          <p:cNvSpPr txBox="1"/>
          <p:nvPr/>
        </p:nvSpPr>
        <p:spPr>
          <a:xfrm>
            <a:off x="8721725" y="4231005"/>
            <a:ext cx="1800860" cy="394335"/>
          </a:xfrm>
          <a:prstGeom prst="rect">
            <a:avLst/>
          </a:prstGeom>
          <a:noFill/>
          <a:ln w="9525">
            <a:noFill/>
          </a:ln>
        </p:spPr>
        <p:txBody>
          <a:bodyPr wrap="square" anchor="t">
            <a:spAutoFit/>
          </a:bodyPr>
          <a:lstStyle/>
          <a:p>
            <a:pPr lvl="0" indent="0"/>
            <a:r>
              <a:rPr lang="zh-CN" altLang="en-US" sz="1985" b="1">
                <a:solidFill>
                  <a:srgbClr val="FF0000"/>
                </a:solidFill>
                <a:latin typeface="黑体" panose="02010609060101010101" pitchFamily="2" charset="-122"/>
                <a:ea typeface="黑体" panose="02010609060101010101" pitchFamily="2" charset="-122"/>
              </a:rPr>
              <a:t>二维高斯函数</a:t>
            </a:r>
          </a:p>
        </p:txBody>
      </p:sp>
      <p:graphicFrame>
        <p:nvGraphicFramePr>
          <p:cNvPr id="126981" name="对象 3">
            <a:hlinkClick r:id="" action="ppaction://ole?verb=0"/>
          </p:cNvPr>
          <p:cNvGraphicFramePr>
            <a:graphicFrameLocks noChangeAspect="1"/>
          </p:cNvGraphicFramePr>
          <p:nvPr/>
        </p:nvGraphicFramePr>
        <p:xfrm>
          <a:off x="7137118" y="3271335"/>
          <a:ext cx="1792676" cy="770290"/>
        </p:xfrm>
        <a:graphic>
          <a:graphicData uri="http://schemas.openxmlformats.org/presentationml/2006/ole">
            <mc:AlternateContent xmlns:mc="http://schemas.openxmlformats.org/markup-compatibility/2006">
              <mc:Choice xmlns:v="urn:schemas-microsoft-com:vml" Requires="v">
                <p:oleObj spid="_x0000_s47452" r:id="rId6" imgW="896620" imgH="345440" progId="Equation.KSEE3">
                  <p:embed/>
                </p:oleObj>
              </mc:Choice>
              <mc:Fallback>
                <p:oleObj r:id="rId6" imgW="896620" imgH="345440" progId="Equation.KSEE3">
                  <p:embed/>
                  <p:pic>
                    <p:nvPicPr>
                      <p:cNvPr id="0" name="图片 3255"/>
                      <p:cNvPicPr/>
                      <p:nvPr/>
                    </p:nvPicPr>
                    <p:blipFill>
                      <a:blip r:embed="rId7"/>
                      <a:stretch>
                        <a:fillRect/>
                      </a:stretch>
                    </p:blipFill>
                    <p:spPr>
                      <a:xfrm>
                        <a:off x="7137118" y="3271335"/>
                        <a:ext cx="1792676" cy="770290"/>
                      </a:xfrm>
                      <a:prstGeom prst="rect">
                        <a:avLst/>
                      </a:prstGeom>
                      <a:noFill/>
                      <a:ln w="38100">
                        <a:noFill/>
                        <a:miter/>
                      </a:ln>
                    </p:spPr>
                  </p:pic>
                </p:oleObj>
              </mc:Fallback>
            </mc:AlternateContent>
          </a:graphicData>
        </a:graphic>
      </p:graphicFrame>
      <p:sp>
        <p:nvSpPr>
          <p:cNvPr id="111617" name="文本框 243722"/>
          <p:cNvSpPr txBox="1"/>
          <p:nvPr/>
        </p:nvSpPr>
        <p:spPr>
          <a:xfrm>
            <a:off x="469900" y="1600835"/>
            <a:ext cx="69151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en-US" altLang="zh-CN" dirty="0">
                <a:sym typeface="+mn-ea"/>
              </a:rPr>
              <a:t>高斯拉普拉斯边缘检测(LOG)</a:t>
            </a:r>
            <a:r>
              <a:rPr lang="zh-CN" altLang="en-US" dirty="0">
                <a:sym typeface="+mn-ea"/>
              </a:rPr>
              <a:t>算子</a:t>
            </a:r>
          </a:p>
        </p:txBody>
      </p: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文本框 3"/>
          <p:cNvSpPr txBox="1"/>
          <p:nvPr/>
        </p:nvSpPr>
        <p:spPr>
          <a:xfrm>
            <a:off x="967740" y="2352134"/>
            <a:ext cx="9443805" cy="2222724"/>
          </a:xfrm>
          <a:prstGeom prst="rect">
            <a:avLst/>
          </a:prstGeom>
          <a:noFill/>
          <a:ln w="9525">
            <a:noFill/>
          </a:ln>
        </p:spPr>
        <p:txBody>
          <a:bodyPr wrap="square" anchor="t">
            <a:spAutoFit/>
          </a:bodyPr>
          <a:lstStyle/>
          <a:p>
            <a:pPr lvl="0" indent="0">
              <a:lnSpc>
                <a:spcPct val="125000"/>
              </a:lnSpc>
            </a:pPr>
            <a:r>
              <a:rPr lang="zh-CN" altLang="en-US" sz="2800" dirty="0">
                <a:latin typeface="Times New Roman" panose="02020603050405020304" charset="0"/>
              </a:rPr>
              <a:t>高斯滤波和拉普拉斯算子结合，形成高斯拉普拉斯算子，拉普拉斯算子和高斯模板进行</a:t>
            </a:r>
            <a:r>
              <a:rPr lang="zh-CN" altLang="en-US" sz="3200" b="1" dirty="0">
                <a:solidFill>
                  <a:srgbClr val="000099"/>
                </a:solidFill>
                <a:latin typeface="Times New Roman" panose="02020603050405020304" charset="0"/>
              </a:rPr>
              <a:t>卷积</a:t>
            </a:r>
            <a:r>
              <a:rPr lang="zh-CN" altLang="en-US" sz="2800" dirty="0">
                <a:latin typeface="Times New Roman" panose="02020603050405020304" charset="0"/>
              </a:rPr>
              <a:t>后求得：</a:t>
            </a:r>
          </a:p>
          <a:p>
            <a:pPr lvl="0" indent="0">
              <a:lnSpc>
                <a:spcPct val="125000"/>
              </a:lnSpc>
            </a:pPr>
            <a:endParaRPr lang="zh-CN" altLang="en-US" sz="3090" dirty="0">
              <a:latin typeface="Times New Roman" panose="02020603050405020304" charset="0"/>
            </a:endParaRPr>
          </a:p>
          <a:p>
            <a:pPr lvl="0" indent="0">
              <a:lnSpc>
                <a:spcPct val="125000"/>
              </a:lnSpc>
            </a:pPr>
            <a:r>
              <a:rPr lang="zh-CN" altLang="en-US" sz="1985" dirty="0">
                <a:solidFill>
                  <a:srgbClr val="FF0000"/>
                </a:solidFill>
                <a:latin typeface="Times New Roman" panose="02020603050405020304" charset="0"/>
              </a:rPr>
              <a:t>高斯卷积函数：</a:t>
            </a:r>
          </a:p>
        </p:txBody>
      </p:sp>
      <p:sp>
        <p:nvSpPr>
          <p:cNvPr id="128003" name="文本框 5"/>
          <p:cNvSpPr txBox="1"/>
          <p:nvPr/>
        </p:nvSpPr>
        <p:spPr>
          <a:xfrm>
            <a:off x="967740" y="5089997"/>
            <a:ext cx="6425667" cy="400110"/>
          </a:xfrm>
          <a:prstGeom prst="rect">
            <a:avLst/>
          </a:prstGeom>
          <a:noFill/>
          <a:ln w="9525">
            <a:noFill/>
          </a:ln>
        </p:spPr>
        <p:txBody>
          <a:bodyPr wrap="square" anchor="t">
            <a:spAutoFit/>
          </a:bodyPr>
          <a:lstStyle/>
          <a:p>
            <a:pPr lvl="0" indent="0"/>
            <a:r>
              <a:rPr lang="zh-CN" altLang="en-US" sz="2000" dirty="0">
                <a:solidFill>
                  <a:srgbClr val="FF0000"/>
                </a:solidFill>
                <a:latin typeface="黑体" panose="02010609060101010101" pitchFamily="2" charset="-122"/>
                <a:ea typeface="黑体" panose="02010609060101010101" pitchFamily="2" charset="-122"/>
              </a:rPr>
              <a:t>原始图像与高斯卷积定义为：</a:t>
            </a:r>
          </a:p>
        </p:txBody>
      </p:sp>
      <p:graphicFrame>
        <p:nvGraphicFramePr>
          <p:cNvPr id="128005" name="对象 1">
            <a:hlinkClick r:id="" action="ppaction://ole?verb=0"/>
          </p:cNvPr>
          <p:cNvGraphicFramePr>
            <a:graphicFrameLocks noChangeAspect="1"/>
          </p:cNvGraphicFramePr>
          <p:nvPr>
            <p:extLst>
              <p:ext uri="{D42A27DB-BD31-4B8C-83A1-F6EECF244321}">
                <p14:modId xmlns:p14="http://schemas.microsoft.com/office/powerpoint/2010/main" val="969822916"/>
              </p:ext>
            </p:extLst>
          </p:nvPr>
        </p:nvGraphicFramePr>
        <p:xfrm>
          <a:off x="2832100" y="3687572"/>
          <a:ext cx="4049275" cy="1242968"/>
        </p:xfrm>
        <a:graphic>
          <a:graphicData uri="http://schemas.openxmlformats.org/presentationml/2006/ole">
            <mc:AlternateContent xmlns:mc="http://schemas.openxmlformats.org/markup-compatibility/2006">
              <mc:Choice xmlns:v="urn:schemas-microsoft-com:vml" Requires="v">
                <p:oleObj spid="_x0000_s48475" r:id="rId3" imgW="1612900" imgH="495300" progId="Equation.KSEE3">
                  <p:embed/>
                </p:oleObj>
              </mc:Choice>
              <mc:Fallback>
                <p:oleObj r:id="rId3" imgW="1612900" imgH="495300" progId="Equation.KSEE3">
                  <p:embed/>
                  <p:pic>
                    <p:nvPicPr>
                      <p:cNvPr id="0" name="图片 3256"/>
                      <p:cNvPicPr/>
                      <p:nvPr/>
                    </p:nvPicPr>
                    <p:blipFill>
                      <a:blip r:embed="rId4"/>
                      <a:stretch>
                        <a:fillRect/>
                      </a:stretch>
                    </p:blipFill>
                    <p:spPr>
                      <a:xfrm>
                        <a:off x="2832100" y="3687572"/>
                        <a:ext cx="4049275" cy="1242968"/>
                      </a:xfrm>
                      <a:prstGeom prst="rect">
                        <a:avLst/>
                      </a:prstGeom>
                      <a:noFill/>
                      <a:ln w="38100">
                        <a:noFill/>
                        <a:miter/>
                      </a:ln>
                    </p:spPr>
                  </p:pic>
                </p:oleObj>
              </mc:Fallback>
            </mc:AlternateContent>
          </a:graphicData>
        </a:graphic>
      </p:graphicFrame>
      <p:graphicFrame>
        <p:nvGraphicFramePr>
          <p:cNvPr id="128006" name="对象 3">
            <a:hlinkClick r:id="" action="ppaction://ole?verb=0"/>
          </p:cNvPr>
          <p:cNvGraphicFramePr>
            <a:graphicFrameLocks noChangeAspect="1"/>
          </p:cNvGraphicFramePr>
          <p:nvPr>
            <p:extLst>
              <p:ext uri="{D42A27DB-BD31-4B8C-83A1-F6EECF244321}">
                <p14:modId xmlns:p14="http://schemas.microsoft.com/office/powerpoint/2010/main" val="927223315"/>
              </p:ext>
            </p:extLst>
          </p:nvPr>
        </p:nvGraphicFramePr>
        <p:xfrm>
          <a:off x="967740" y="5738160"/>
          <a:ext cx="9366251" cy="617505"/>
        </p:xfrm>
        <a:graphic>
          <a:graphicData uri="http://schemas.openxmlformats.org/presentationml/2006/ole">
            <mc:AlternateContent xmlns:mc="http://schemas.openxmlformats.org/markup-compatibility/2006">
              <mc:Choice xmlns:v="urn:schemas-microsoft-com:vml" Requires="v">
                <p:oleObj spid="_x0000_s48476" r:id="rId5" imgW="3657600" imgH="241300" progId="Equation.KSEE3">
                  <p:embed/>
                </p:oleObj>
              </mc:Choice>
              <mc:Fallback>
                <p:oleObj r:id="rId5" imgW="3657600" imgH="241300" progId="Equation.KSEE3">
                  <p:embed/>
                  <p:pic>
                    <p:nvPicPr>
                      <p:cNvPr id="0" name="图片 3257"/>
                      <p:cNvPicPr/>
                      <p:nvPr/>
                    </p:nvPicPr>
                    <p:blipFill>
                      <a:blip r:embed="rId6"/>
                      <a:stretch>
                        <a:fillRect/>
                      </a:stretch>
                    </p:blipFill>
                    <p:spPr>
                      <a:xfrm>
                        <a:off x="967740" y="5738160"/>
                        <a:ext cx="9366251" cy="617505"/>
                      </a:xfrm>
                      <a:prstGeom prst="rect">
                        <a:avLst/>
                      </a:prstGeom>
                      <a:noFill/>
                      <a:ln w="38100">
                        <a:noFill/>
                        <a:miter/>
                      </a:ln>
                    </p:spPr>
                  </p:pic>
                </p:oleObj>
              </mc:Fallback>
            </mc:AlternateContent>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0" name="文本框 243722"/>
          <p:cNvSpPr txBox="1"/>
          <p:nvPr/>
        </p:nvSpPr>
        <p:spPr>
          <a:xfrm>
            <a:off x="469900" y="1600835"/>
            <a:ext cx="69151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en-US" altLang="zh-CN" dirty="0">
                <a:sym typeface="+mn-ea"/>
              </a:rPr>
              <a:t>高斯拉普拉斯边缘检测(LOG)</a:t>
            </a:r>
            <a:r>
              <a:rPr lang="zh-CN" altLang="en-US" dirty="0">
                <a:sym typeface="+mn-ea"/>
              </a:rPr>
              <a:t>算子</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4701" y="2340266"/>
            <a:ext cx="9568754" cy="4524315"/>
          </a:xfrm>
          <a:prstGeom prst="rect">
            <a:avLst/>
          </a:prstGeom>
          <a:noFill/>
        </p:spPr>
        <p:txBody>
          <a:bodyPr wrap="square" rtlCol="0" anchor="t">
            <a:spAutoFit/>
          </a:bodyPr>
          <a:lstStyle/>
          <a:p>
            <a:pPr lvl="0" algn="l" fontAlgn="base"/>
            <a:r>
              <a:rPr lang="zh-CN" altLang="en-US" sz="2400" strike="noStrike" noProof="1">
                <a:latin typeface="Times New Roman" panose="02020603050405020304" charset="0"/>
                <a:cs typeface="+mn-ea"/>
                <a:sym typeface="+mn-ea"/>
              </a:rPr>
              <a:t>通过先对高斯函数进行偏导操作，然后进行卷积求解：</a:t>
            </a:r>
          </a:p>
          <a:p>
            <a:pPr lvl="0" algn="l" fontAlgn="base"/>
            <a:endParaRPr lang="zh-CN" altLang="en-US" sz="2400" strike="noStrike" noProof="1">
              <a:latin typeface="Times New Roman" panose="02020603050405020304" charset="0"/>
              <a:cs typeface="+mn-ea"/>
              <a:sym typeface="+mn-ea"/>
            </a:endParaRPr>
          </a:p>
          <a:p>
            <a:pPr lvl="0" algn="l" fontAlgn="base"/>
            <a:r>
              <a:rPr lang="en-US" altLang="zh-CN" sz="2400" strike="noStrike" noProof="1">
                <a:latin typeface="Times New Roman" panose="02020603050405020304" charset="0"/>
                <a:cs typeface="+mn-ea"/>
                <a:sym typeface="+mn-ea"/>
              </a:rPr>
              <a:t>1)</a:t>
            </a:r>
            <a:r>
              <a:rPr lang="zh-CN" altLang="en-US" sz="2400" strike="noStrike" noProof="1">
                <a:latin typeface="Times New Roman" panose="02020603050405020304" charset="0"/>
                <a:cs typeface="+mn-ea"/>
                <a:sym typeface="+mn-ea"/>
              </a:rPr>
              <a:t>在</a:t>
            </a:r>
            <a:r>
              <a:rPr lang="en-US" altLang="zh-CN" sz="2400" i="1" strike="noStrike" noProof="1">
                <a:latin typeface="Times New Roman" panose="02020603050405020304" charset="0"/>
                <a:cs typeface="+mn-ea"/>
                <a:sym typeface="+mn-ea"/>
              </a:rPr>
              <a:t>x</a:t>
            </a:r>
            <a:r>
              <a:rPr lang="zh-CN" altLang="en-US" sz="2400" strike="noStrike" noProof="1">
                <a:latin typeface="Times New Roman" panose="02020603050405020304" charset="0"/>
                <a:cs typeface="+mn-ea"/>
                <a:sym typeface="+mn-ea"/>
              </a:rPr>
              <a:t>方向上一阶求导：</a:t>
            </a:r>
          </a:p>
          <a:p>
            <a:pPr lvl="0" algn="l" fontAlgn="base"/>
            <a:endParaRPr lang="zh-CN" altLang="en-US" sz="2400" strike="noStrike" noProof="1">
              <a:latin typeface="Times New Roman" panose="02020603050405020304" charset="0"/>
              <a:cs typeface="+mn-ea"/>
              <a:sym typeface="+mn-ea"/>
            </a:endParaRPr>
          </a:p>
          <a:p>
            <a:pPr lvl="0" algn="l" fontAlgn="base"/>
            <a:endParaRPr lang="zh-CN" altLang="en-US" sz="2400" strike="noStrike" noProof="1">
              <a:latin typeface="Times New Roman" panose="02020603050405020304" charset="0"/>
              <a:cs typeface="+mn-ea"/>
              <a:sym typeface="+mn-ea"/>
            </a:endParaRPr>
          </a:p>
          <a:p>
            <a:pPr lvl="0" algn="l" fontAlgn="base"/>
            <a:endParaRPr lang="zh-CN" altLang="en-US" sz="2400" strike="noStrike" noProof="1">
              <a:latin typeface="Times New Roman" panose="02020603050405020304" charset="0"/>
              <a:cs typeface="+mn-ea"/>
              <a:sym typeface="+mn-ea"/>
            </a:endParaRPr>
          </a:p>
          <a:p>
            <a:pPr lvl="0" algn="l" fontAlgn="base"/>
            <a:r>
              <a:rPr lang="en-US" altLang="zh-CN" sz="2400" strike="noStrike" noProof="1">
                <a:latin typeface="Times New Roman" panose="02020603050405020304" charset="0"/>
                <a:cs typeface="+mn-ea"/>
                <a:sym typeface="+mn-ea"/>
              </a:rPr>
              <a:t>2)</a:t>
            </a:r>
            <a:r>
              <a:rPr lang="zh-CN" altLang="en-US" sz="2400" strike="noStrike" noProof="1">
                <a:latin typeface="Times New Roman" panose="02020603050405020304" charset="0"/>
                <a:cs typeface="+mn-ea"/>
                <a:sym typeface="+mn-ea"/>
              </a:rPr>
              <a:t>在</a:t>
            </a:r>
            <a:r>
              <a:rPr lang="en-US" altLang="zh-CN" sz="2400" i="1" strike="noStrike" noProof="1">
                <a:latin typeface="Times New Roman" panose="02020603050405020304" charset="0"/>
                <a:cs typeface="+mn-ea"/>
                <a:sym typeface="+mn-ea"/>
              </a:rPr>
              <a:t>x</a:t>
            </a:r>
            <a:r>
              <a:rPr lang="zh-CN" altLang="en-US" sz="2400" strike="noStrike" noProof="1">
                <a:latin typeface="Times New Roman" panose="02020603050405020304" charset="0"/>
                <a:cs typeface="+mn-ea"/>
                <a:sym typeface="+mn-ea"/>
              </a:rPr>
              <a:t>方向上二阶求导：</a:t>
            </a:r>
          </a:p>
          <a:p>
            <a:pPr lvl="0" algn="l" fontAlgn="base"/>
            <a:endParaRPr lang="zh-CN" altLang="en-US" sz="2400" strike="noStrike" noProof="1">
              <a:latin typeface="Times New Roman" panose="02020603050405020304" charset="0"/>
              <a:cs typeface="+mn-ea"/>
              <a:sym typeface="+mn-ea"/>
            </a:endParaRPr>
          </a:p>
          <a:p>
            <a:pPr lvl="0" algn="l" fontAlgn="base"/>
            <a:endParaRPr lang="zh-CN" altLang="en-US" sz="2400" strike="noStrike" noProof="1">
              <a:latin typeface="Times New Roman" panose="02020603050405020304" charset="0"/>
              <a:cs typeface="+mn-ea"/>
              <a:sym typeface="+mn-ea"/>
            </a:endParaRPr>
          </a:p>
          <a:p>
            <a:pPr lvl="0" algn="l" fontAlgn="base"/>
            <a:endParaRPr lang="zh-CN" altLang="en-US" sz="2400" strike="noStrike" noProof="1">
              <a:latin typeface="Times New Roman" panose="02020603050405020304" charset="0"/>
              <a:cs typeface="+mn-ea"/>
              <a:sym typeface="+mn-ea"/>
            </a:endParaRPr>
          </a:p>
          <a:p>
            <a:pPr marL="342900" lvl="0" indent="-342900" algn="l" fontAlgn="base">
              <a:buFont typeface="Arial" panose="020B0604020202020204" pitchFamily="34" charset="0"/>
              <a:buChar char="•"/>
            </a:pPr>
            <a:r>
              <a:rPr lang="zh-CN" altLang="en-US" sz="2400" b="1" strike="noStrike" noProof="1" smtClean="0">
                <a:latin typeface="Times New Roman" panose="02020603050405020304" charset="0"/>
                <a:cs typeface="+mn-ea"/>
                <a:sym typeface="+mn-ea"/>
              </a:rPr>
              <a:t>同</a:t>
            </a:r>
            <a:r>
              <a:rPr lang="zh-CN" altLang="en-US" sz="2400" b="1" strike="noStrike" noProof="1">
                <a:latin typeface="Times New Roman" panose="02020603050405020304" charset="0"/>
                <a:cs typeface="+mn-ea"/>
                <a:sym typeface="+mn-ea"/>
              </a:rPr>
              <a:t>理在</a:t>
            </a:r>
            <a:r>
              <a:rPr lang="en-US" altLang="zh-CN" sz="2400" b="1" i="1" strike="noStrike" noProof="1">
                <a:latin typeface="Times New Roman" panose="02020603050405020304" charset="0"/>
                <a:cs typeface="+mn-ea"/>
                <a:sym typeface="+mn-ea"/>
              </a:rPr>
              <a:t>y</a:t>
            </a:r>
            <a:r>
              <a:rPr lang="zh-CN" altLang="en-US" sz="2400" b="1" strike="noStrike" noProof="1">
                <a:latin typeface="Times New Roman" panose="02020603050405020304" charset="0"/>
                <a:cs typeface="+mn-ea"/>
                <a:sym typeface="+mn-ea"/>
              </a:rPr>
              <a:t>方向上依次进行一阶和二阶求导：</a:t>
            </a:r>
          </a:p>
          <a:p>
            <a:pPr marL="342900" lvl="0" indent="-342900" algn="l" fontAlgn="base">
              <a:buFont typeface="Arial" panose="020B0604020202020204" pitchFamily="34" charset="0"/>
              <a:buChar char="•"/>
            </a:pPr>
            <a:endParaRPr lang="zh-CN" altLang="en-US" sz="2400" strike="noStrike" noProof="1">
              <a:latin typeface="Times New Roman" panose="02020603050405020304" charset="0"/>
              <a:cs typeface="+mn-ea"/>
              <a:sym typeface="+mn-ea"/>
            </a:endParaRPr>
          </a:p>
        </p:txBody>
      </p:sp>
      <p:graphicFrame>
        <p:nvGraphicFramePr>
          <p:cNvPr id="129027" name="对象 2">
            <a:hlinkClick r:id="" action="ppaction://ole?verb=0"/>
          </p:cNvPr>
          <p:cNvGraphicFramePr>
            <a:graphicFrameLocks noChangeAspect="1"/>
          </p:cNvGraphicFramePr>
          <p:nvPr>
            <p:extLst>
              <p:ext uri="{D42A27DB-BD31-4B8C-83A1-F6EECF244321}">
                <p14:modId xmlns:p14="http://schemas.microsoft.com/office/powerpoint/2010/main" val="2080772667"/>
              </p:ext>
            </p:extLst>
          </p:nvPr>
        </p:nvGraphicFramePr>
        <p:xfrm>
          <a:off x="1875865" y="3505544"/>
          <a:ext cx="4781550" cy="910590"/>
        </p:xfrm>
        <a:graphic>
          <a:graphicData uri="http://schemas.openxmlformats.org/presentationml/2006/ole">
            <mc:AlternateContent xmlns:mc="http://schemas.openxmlformats.org/markup-compatibility/2006">
              <mc:Choice xmlns:v="urn:schemas-microsoft-com:vml" Requires="v">
                <p:oleObj spid="_x0000_s49845" r:id="rId4" imgW="2400300" imgH="457200" progId="Equation.KSEE3">
                  <p:embed/>
                </p:oleObj>
              </mc:Choice>
              <mc:Fallback>
                <p:oleObj r:id="rId4" imgW="2400300" imgH="457200" progId="Equation.KSEE3">
                  <p:embed/>
                  <p:pic>
                    <p:nvPicPr>
                      <p:cNvPr id="0" name="图片 3258"/>
                      <p:cNvPicPr/>
                      <p:nvPr/>
                    </p:nvPicPr>
                    <p:blipFill>
                      <a:blip r:embed="rId5"/>
                      <a:stretch>
                        <a:fillRect/>
                      </a:stretch>
                    </p:blipFill>
                    <p:spPr>
                      <a:xfrm>
                        <a:off x="1875865" y="3505544"/>
                        <a:ext cx="4781550" cy="910590"/>
                      </a:xfrm>
                      <a:prstGeom prst="rect">
                        <a:avLst/>
                      </a:prstGeom>
                      <a:noFill/>
                      <a:ln w="38100">
                        <a:noFill/>
                        <a:miter/>
                      </a:ln>
                    </p:spPr>
                  </p:pic>
                </p:oleObj>
              </mc:Fallback>
            </mc:AlternateContent>
          </a:graphicData>
        </a:graphic>
      </p:graphicFrame>
      <p:graphicFrame>
        <p:nvGraphicFramePr>
          <p:cNvPr id="129028" name="对象 5">
            <a:hlinkClick r:id="" action="ppaction://ole?verb=0"/>
          </p:cNvPr>
          <p:cNvGraphicFramePr>
            <a:graphicFrameLocks noChangeAspect="1"/>
          </p:cNvGraphicFramePr>
          <p:nvPr>
            <p:extLst>
              <p:ext uri="{D42A27DB-BD31-4B8C-83A1-F6EECF244321}">
                <p14:modId xmlns:p14="http://schemas.microsoft.com/office/powerpoint/2010/main" val="2699526438"/>
              </p:ext>
            </p:extLst>
          </p:nvPr>
        </p:nvGraphicFramePr>
        <p:xfrm>
          <a:off x="1635125" y="4973466"/>
          <a:ext cx="7225665" cy="935990"/>
        </p:xfrm>
        <a:graphic>
          <a:graphicData uri="http://schemas.openxmlformats.org/presentationml/2006/ole">
            <mc:AlternateContent xmlns:mc="http://schemas.openxmlformats.org/markup-compatibility/2006">
              <mc:Choice xmlns:v="urn:schemas-microsoft-com:vml" Requires="v">
                <p:oleObj spid="_x0000_s49846" r:id="rId6" imgW="3530600" imgH="457200" progId="Equation.KSEE3">
                  <p:embed/>
                </p:oleObj>
              </mc:Choice>
              <mc:Fallback>
                <p:oleObj r:id="rId6" imgW="3530600" imgH="457200" progId="Equation.KSEE3">
                  <p:embed/>
                  <p:pic>
                    <p:nvPicPr>
                      <p:cNvPr id="0" name="图片 3259"/>
                      <p:cNvPicPr/>
                      <p:nvPr/>
                    </p:nvPicPr>
                    <p:blipFill>
                      <a:blip r:embed="rId7"/>
                      <a:stretch>
                        <a:fillRect/>
                      </a:stretch>
                    </p:blipFill>
                    <p:spPr>
                      <a:xfrm>
                        <a:off x="1635125" y="4973466"/>
                        <a:ext cx="7225665" cy="935990"/>
                      </a:xfrm>
                      <a:prstGeom prst="rect">
                        <a:avLst/>
                      </a:prstGeom>
                      <a:noFill/>
                      <a:ln w="38100">
                        <a:noFill/>
                        <a:miter/>
                      </a:ln>
                    </p:spPr>
                  </p:pic>
                </p:oleObj>
              </mc:Fallback>
            </mc:AlternateContent>
          </a:graphicData>
        </a:graphic>
      </p:graphicFrame>
      <p:grpSp>
        <p:nvGrpSpPr>
          <p:cNvPr id="129029" name="组合 9"/>
          <p:cNvGrpSpPr/>
          <p:nvPr/>
        </p:nvGrpSpPr>
        <p:grpSpPr>
          <a:xfrm>
            <a:off x="1134028" y="6584976"/>
            <a:ext cx="8126500" cy="858514"/>
            <a:chOff x="-846" y="9297"/>
            <a:chExt cx="14547" cy="1544"/>
          </a:xfrm>
        </p:grpSpPr>
        <p:graphicFrame>
          <p:nvGraphicFramePr>
            <p:cNvPr id="129030" name="对象 7">
              <a:hlinkClick r:id="" action="ppaction://ole?verb=0"/>
            </p:cNvPr>
            <p:cNvGraphicFramePr>
              <a:graphicFrameLocks noChangeAspect="1"/>
            </p:cNvGraphicFramePr>
            <p:nvPr>
              <p:extLst>
                <p:ext uri="{D42A27DB-BD31-4B8C-83A1-F6EECF244321}">
                  <p14:modId xmlns:p14="http://schemas.microsoft.com/office/powerpoint/2010/main" val="60507707"/>
                </p:ext>
              </p:extLst>
            </p:nvPr>
          </p:nvGraphicFramePr>
          <p:xfrm>
            <a:off x="-846" y="9336"/>
            <a:ext cx="9887" cy="1505"/>
          </p:xfrm>
          <a:graphic>
            <a:graphicData uri="http://schemas.openxmlformats.org/presentationml/2006/ole">
              <mc:AlternateContent xmlns:mc="http://schemas.openxmlformats.org/markup-compatibility/2006">
                <mc:Choice xmlns:v="urn:schemas-microsoft-com:vml" Requires="v">
                  <p:oleObj spid="_x0000_s49847" r:id="rId8" imgW="2920365" imgH="444500" progId="Equation.KSEE3">
                    <p:embed/>
                  </p:oleObj>
                </mc:Choice>
                <mc:Fallback>
                  <p:oleObj r:id="rId8" imgW="2920365" imgH="444500" progId="Equation.KSEE3">
                    <p:embed/>
                    <p:pic>
                      <p:nvPicPr>
                        <p:cNvPr id="0" name="图片 3260"/>
                        <p:cNvPicPr/>
                        <p:nvPr/>
                      </p:nvPicPr>
                      <p:blipFill>
                        <a:blip r:embed="rId9"/>
                        <a:stretch>
                          <a:fillRect/>
                        </a:stretch>
                      </p:blipFill>
                      <p:spPr>
                        <a:xfrm>
                          <a:off x="-846" y="9336"/>
                          <a:ext cx="9887" cy="1505"/>
                        </a:xfrm>
                        <a:prstGeom prst="rect">
                          <a:avLst/>
                        </a:prstGeom>
                        <a:noFill/>
                        <a:ln w="38100">
                          <a:noFill/>
                          <a:miter/>
                        </a:ln>
                      </p:spPr>
                    </p:pic>
                  </p:oleObj>
                </mc:Fallback>
              </mc:AlternateContent>
            </a:graphicData>
          </a:graphic>
        </p:graphicFrame>
        <p:graphicFrame>
          <p:nvGraphicFramePr>
            <p:cNvPr id="129031" name="对象 8">
              <a:hlinkClick r:id="" action="ppaction://ole?verb=0"/>
            </p:cNvPr>
            <p:cNvGraphicFramePr>
              <a:graphicFrameLocks noChangeAspect="1"/>
            </p:cNvGraphicFramePr>
            <p:nvPr>
              <p:extLst>
                <p:ext uri="{D42A27DB-BD31-4B8C-83A1-F6EECF244321}">
                  <p14:modId xmlns:p14="http://schemas.microsoft.com/office/powerpoint/2010/main" val="1746259803"/>
                </p:ext>
              </p:extLst>
            </p:nvPr>
          </p:nvGraphicFramePr>
          <p:xfrm>
            <a:off x="9020" y="9297"/>
            <a:ext cx="4681" cy="1505"/>
          </p:xfrm>
          <a:graphic>
            <a:graphicData uri="http://schemas.openxmlformats.org/presentationml/2006/ole">
              <mc:AlternateContent xmlns:mc="http://schemas.openxmlformats.org/markup-compatibility/2006">
                <mc:Choice xmlns:v="urn:schemas-microsoft-com:vml" Requires="v">
                  <p:oleObj spid="_x0000_s49848" r:id="rId10" imgW="1426845" imgH="458470" progId="Equation.KSEE3">
                    <p:embed/>
                  </p:oleObj>
                </mc:Choice>
                <mc:Fallback>
                  <p:oleObj r:id="rId10" imgW="1426845" imgH="458470" progId="Equation.KSEE3">
                    <p:embed/>
                    <p:pic>
                      <p:nvPicPr>
                        <p:cNvPr id="0" name="图片 3261"/>
                        <p:cNvPicPr/>
                        <p:nvPr/>
                      </p:nvPicPr>
                      <p:blipFill>
                        <a:blip r:embed="rId11"/>
                        <a:stretch>
                          <a:fillRect/>
                        </a:stretch>
                      </p:blipFill>
                      <p:spPr>
                        <a:xfrm>
                          <a:off x="9020" y="9297"/>
                          <a:ext cx="4681" cy="1505"/>
                        </a:xfrm>
                        <a:prstGeom prst="rect">
                          <a:avLst/>
                        </a:prstGeom>
                        <a:noFill/>
                        <a:ln w="38100">
                          <a:noFill/>
                          <a:miter/>
                        </a:ln>
                      </p:spPr>
                    </p:pic>
                  </p:oleObj>
                </mc:Fallback>
              </mc:AlternateContent>
            </a:graphicData>
          </a:graphic>
        </p:graphicFrame>
      </p:grp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1" name="文本框 243722"/>
          <p:cNvSpPr txBox="1"/>
          <p:nvPr/>
        </p:nvSpPr>
        <p:spPr>
          <a:xfrm>
            <a:off x="469900" y="1600835"/>
            <a:ext cx="69151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en-US" altLang="zh-CN" dirty="0">
                <a:sym typeface="+mn-ea"/>
              </a:rPr>
              <a:t>高斯拉普拉斯边缘检测(LOG)</a:t>
            </a:r>
            <a:r>
              <a:rPr lang="zh-CN" altLang="en-US" dirty="0">
                <a:sym typeface="+mn-ea"/>
              </a:rPr>
              <a:t>算子</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文本框 2"/>
          <p:cNvSpPr txBox="1"/>
          <p:nvPr/>
        </p:nvSpPr>
        <p:spPr>
          <a:xfrm>
            <a:off x="1612901" y="4199255"/>
            <a:ext cx="9062720" cy="1912620"/>
          </a:xfrm>
          <a:prstGeom prst="rect">
            <a:avLst/>
          </a:prstGeom>
          <a:noFill/>
          <a:ln w="9525">
            <a:noFill/>
          </a:ln>
        </p:spPr>
        <p:txBody>
          <a:bodyPr wrap="square" anchor="t">
            <a:spAutoFit/>
          </a:bodyPr>
          <a:lstStyle/>
          <a:p>
            <a:pPr lvl="0" indent="0"/>
            <a:r>
              <a:rPr lang="en-US" altLang="zh-CN" sz="2000" i="1" dirty="0">
                <a:latin typeface="Times New Roman" panose="02020603050405020304" charset="0"/>
                <a:ea typeface="宋体" panose="02010600030101010101" pitchFamily="2" charset="-122"/>
              </a:rPr>
              <a:t>LOG</a:t>
            </a:r>
            <a:r>
              <a:rPr lang="zh-CN" altLang="en-US" sz="2000" dirty="0">
                <a:latin typeface="Times New Roman" panose="02020603050405020304" charset="0"/>
                <a:ea typeface="宋体" panose="02010600030101010101" pitchFamily="2" charset="-122"/>
              </a:rPr>
              <a:t>算子的零交叉处，定义了一个中心位于原点，半径为     的圆                      </a:t>
            </a:r>
          </a:p>
          <a:p>
            <a:pPr lvl="0" indent="0"/>
            <a:r>
              <a:rPr lang="zh-CN" altLang="en-US" sz="2000" dirty="0">
                <a:latin typeface="Times New Roman" panose="02020603050405020304" charset="0"/>
                <a:ea typeface="宋体" panose="02010600030101010101" pitchFamily="2" charset="-122"/>
              </a:rPr>
              <a:t>称为墨西哥草帽函数。</a:t>
            </a:r>
            <a:r>
              <a:rPr lang="zh-CN" altLang="en-US" sz="1985" dirty="0">
                <a:latin typeface="Times New Roman" panose="02020603050405020304" charset="0"/>
                <a:ea typeface="宋体" panose="02010600030101010101" pitchFamily="2" charset="-122"/>
              </a:rPr>
              <a:t>实际工程上便于整数计算采用下列几种不同的函数                </a:t>
            </a:r>
          </a:p>
          <a:p>
            <a:pPr lvl="0" indent="0"/>
            <a:endParaRPr lang="zh-CN" altLang="en-US" sz="1985" dirty="0">
              <a:latin typeface="Times New Roman" panose="02020603050405020304" charset="0"/>
              <a:ea typeface="宋体" panose="02010600030101010101" pitchFamily="2" charset="-122"/>
            </a:endParaRPr>
          </a:p>
          <a:p>
            <a:pPr lvl="0" indent="0"/>
            <a:endParaRPr lang="zh-CN" altLang="en-US" sz="1985" dirty="0">
              <a:latin typeface="Times New Roman" panose="02020603050405020304" charset="0"/>
              <a:ea typeface="宋体" panose="02010600030101010101" pitchFamily="2" charset="-122"/>
            </a:endParaRPr>
          </a:p>
          <a:p>
            <a:pPr lvl="0" indent="0"/>
            <a:endParaRPr lang="zh-CN" altLang="en-US" sz="1985" dirty="0">
              <a:latin typeface="Times New Roman" panose="02020603050405020304" charset="0"/>
              <a:ea typeface="宋体" panose="02010600030101010101" pitchFamily="2" charset="-122"/>
            </a:endParaRPr>
          </a:p>
          <a:p>
            <a:pPr lvl="0" indent="0"/>
            <a:r>
              <a:rPr lang="en-US" altLang="zh-CN" sz="1985" dirty="0">
                <a:latin typeface="Times New Roman" panose="02020603050405020304" charset="0"/>
                <a:ea typeface="宋体" panose="02010600030101010101" pitchFamily="2" charset="-122"/>
              </a:rPr>
              <a:t>		          </a:t>
            </a:r>
            <a:r>
              <a:rPr lang="zh-CN" altLang="en-US" sz="1985" dirty="0">
                <a:latin typeface="Times New Roman" panose="02020603050405020304" charset="0"/>
                <a:ea typeface="宋体" panose="02010600030101010101" pitchFamily="2" charset="-122"/>
              </a:rPr>
              <a:t> 或                                   或</a:t>
            </a:r>
            <a:endParaRPr lang="en-US" altLang="zh-CN" sz="1985" dirty="0">
              <a:latin typeface="Times New Roman" panose="02020603050405020304" charset="0"/>
              <a:ea typeface="宋体" panose="02010600030101010101" pitchFamily="2" charset="-122"/>
            </a:endParaRPr>
          </a:p>
        </p:txBody>
      </p:sp>
      <p:pic>
        <p:nvPicPr>
          <p:cNvPr id="131076" name="图片 5" descr="20160625104510892"/>
          <p:cNvPicPr>
            <a:picLocks noChangeAspect="1"/>
          </p:cNvPicPr>
          <p:nvPr/>
        </p:nvPicPr>
        <p:blipFill>
          <a:blip r:embed="rId4"/>
          <a:stretch>
            <a:fillRect/>
          </a:stretch>
        </p:blipFill>
        <p:spPr>
          <a:xfrm>
            <a:off x="1891494" y="5311948"/>
            <a:ext cx="2286362" cy="1330501"/>
          </a:xfrm>
          <a:prstGeom prst="rect">
            <a:avLst/>
          </a:prstGeom>
          <a:noFill/>
          <a:ln w="9525">
            <a:noFill/>
          </a:ln>
        </p:spPr>
      </p:pic>
      <p:graphicFrame>
        <p:nvGraphicFramePr>
          <p:cNvPr id="131077" name="对象 7">
            <a:hlinkClick r:id="" action="ppaction://ole?verb=0"/>
          </p:cNvPr>
          <p:cNvGraphicFramePr>
            <a:graphicFrameLocks noChangeAspect="1"/>
          </p:cNvGraphicFramePr>
          <p:nvPr/>
        </p:nvGraphicFramePr>
        <p:xfrm>
          <a:off x="916940" y="2341245"/>
          <a:ext cx="8636635" cy="1773555"/>
        </p:xfrm>
        <a:graphic>
          <a:graphicData uri="http://schemas.openxmlformats.org/presentationml/2006/ole">
            <mc:AlternateContent xmlns:mc="http://schemas.openxmlformats.org/markup-compatibility/2006">
              <mc:Choice xmlns:v="urn:schemas-microsoft-com:vml" Requires="v">
                <p:oleObj spid="_x0000_s51047" name="公式" r:id="rId5" imgW="4991100" imgH="1143000" progId="Equation.3">
                  <p:embed/>
                </p:oleObj>
              </mc:Choice>
              <mc:Fallback>
                <p:oleObj name="公式" r:id="rId5" imgW="4991100" imgH="1143000" progId="Equation.3">
                  <p:embed/>
                  <p:pic>
                    <p:nvPicPr>
                      <p:cNvPr id="0" name="图片 3262"/>
                      <p:cNvPicPr/>
                      <p:nvPr/>
                    </p:nvPicPr>
                    <p:blipFill>
                      <a:blip r:embed="rId6"/>
                      <a:stretch>
                        <a:fillRect/>
                      </a:stretch>
                    </p:blipFill>
                    <p:spPr>
                      <a:xfrm>
                        <a:off x="916940" y="2341245"/>
                        <a:ext cx="8636635" cy="1773555"/>
                      </a:xfrm>
                      <a:prstGeom prst="rect">
                        <a:avLst/>
                      </a:prstGeom>
                      <a:noFill/>
                      <a:ln w="38100">
                        <a:noFill/>
                        <a:miter/>
                      </a:ln>
                    </p:spPr>
                  </p:pic>
                </p:oleObj>
              </mc:Fallback>
            </mc:AlternateContent>
          </a:graphicData>
        </a:graphic>
      </p:graphicFrame>
      <p:graphicFrame>
        <p:nvGraphicFramePr>
          <p:cNvPr id="131079" name="对象 9">
            <a:hlinkClick r:id="" action="ppaction://ole?verb=0"/>
          </p:cNvPr>
          <p:cNvGraphicFramePr>
            <a:graphicFrameLocks noChangeAspect="1"/>
          </p:cNvGraphicFramePr>
          <p:nvPr/>
        </p:nvGraphicFramePr>
        <p:xfrm>
          <a:off x="8158480" y="4275455"/>
          <a:ext cx="302895" cy="220980"/>
        </p:xfrm>
        <a:graphic>
          <a:graphicData uri="http://schemas.openxmlformats.org/presentationml/2006/ole">
            <mc:AlternateContent xmlns:mc="http://schemas.openxmlformats.org/markup-compatibility/2006">
              <mc:Choice xmlns:v="urn:schemas-microsoft-com:vml" Requires="v">
                <p:oleObj spid="_x0000_s51048" r:id="rId7" imgW="163830" imgH="149860" progId="Equation.KSEE3">
                  <p:embed/>
                </p:oleObj>
              </mc:Choice>
              <mc:Fallback>
                <p:oleObj r:id="rId7" imgW="163830" imgH="149860" progId="Equation.KSEE3">
                  <p:embed/>
                  <p:pic>
                    <p:nvPicPr>
                      <p:cNvPr id="0" name="图片 3263"/>
                      <p:cNvPicPr/>
                      <p:nvPr/>
                    </p:nvPicPr>
                    <p:blipFill>
                      <a:blip r:embed="rId8"/>
                      <a:stretch>
                        <a:fillRect/>
                      </a:stretch>
                    </p:blipFill>
                    <p:spPr>
                      <a:xfrm>
                        <a:off x="8158480" y="4275455"/>
                        <a:ext cx="302895" cy="220980"/>
                      </a:xfrm>
                      <a:prstGeom prst="rect">
                        <a:avLst/>
                      </a:prstGeom>
                      <a:noFill/>
                      <a:ln w="38100">
                        <a:noFill/>
                        <a:miter/>
                      </a:ln>
                    </p:spPr>
                  </p:pic>
                </p:oleObj>
              </mc:Fallback>
            </mc:AlternateContent>
          </a:graphicData>
        </a:graphic>
      </p:graphicFrame>
      <p:graphicFrame>
        <p:nvGraphicFramePr>
          <p:cNvPr id="131080" name="对象 10">
            <a:hlinkClick r:id="" action="ppaction://ole?verb=0"/>
          </p:cNvPr>
          <p:cNvGraphicFramePr>
            <a:graphicFrameLocks noChangeAspect="1"/>
          </p:cNvGraphicFramePr>
          <p:nvPr/>
        </p:nvGraphicFramePr>
        <p:xfrm>
          <a:off x="9008110" y="4224020"/>
          <a:ext cx="1424305" cy="323215"/>
        </p:xfrm>
        <a:graphic>
          <a:graphicData uri="http://schemas.openxmlformats.org/presentationml/2006/ole">
            <mc:AlternateContent xmlns:mc="http://schemas.openxmlformats.org/markup-compatibility/2006">
              <mc:Choice xmlns:v="urn:schemas-microsoft-com:vml" Requires="v">
                <p:oleObj spid="_x0000_s51049" r:id="rId9" imgW="800100" imgH="228600" progId="Equation.KSEE3">
                  <p:embed/>
                </p:oleObj>
              </mc:Choice>
              <mc:Fallback>
                <p:oleObj r:id="rId9" imgW="800100" imgH="228600" progId="Equation.KSEE3">
                  <p:embed/>
                  <p:pic>
                    <p:nvPicPr>
                      <p:cNvPr id="0" name="图片 3264"/>
                      <p:cNvPicPr/>
                      <p:nvPr/>
                    </p:nvPicPr>
                    <p:blipFill>
                      <a:blip r:embed="rId10"/>
                      <a:stretch>
                        <a:fillRect/>
                      </a:stretch>
                    </p:blipFill>
                    <p:spPr>
                      <a:xfrm>
                        <a:off x="9008110" y="4224020"/>
                        <a:ext cx="1424305" cy="323215"/>
                      </a:xfrm>
                      <a:prstGeom prst="rect">
                        <a:avLst/>
                      </a:prstGeom>
                      <a:noFill/>
                      <a:ln w="38100">
                        <a:noFill/>
                        <a:miter/>
                      </a:ln>
                    </p:spPr>
                  </p:pic>
                </p:oleObj>
              </mc:Fallback>
            </mc:AlternateContent>
          </a:graphicData>
        </a:graphic>
      </p:graphicFrame>
      <p:graphicFrame>
        <p:nvGraphicFramePr>
          <p:cNvPr id="131081" name="对象 12"/>
          <p:cNvGraphicFramePr/>
          <p:nvPr/>
        </p:nvGraphicFramePr>
        <p:xfrm>
          <a:off x="4652645" y="5212080"/>
          <a:ext cx="1953260" cy="1386205"/>
        </p:xfrm>
        <a:graphic>
          <a:graphicData uri="http://schemas.openxmlformats.org/presentationml/2006/ole">
            <mc:AlternateContent xmlns:mc="http://schemas.openxmlformats.org/markup-compatibility/2006">
              <mc:Choice xmlns:v="urn:schemas-microsoft-com:vml" Requires="v">
                <p:oleObj spid="_x0000_s51050" r:id="rId11" imgW="2114550" imgH="1257300" progId="Paint.Picture">
                  <p:embed/>
                </p:oleObj>
              </mc:Choice>
              <mc:Fallback>
                <p:oleObj r:id="rId11" imgW="2114550" imgH="1257300" progId="Paint.Picture">
                  <p:embed/>
                  <p:pic>
                    <p:nvPicPr>
                      <p:cNvPr id="0" name="图片 3265"/>
                      <p:cNvPicPr/>
                      <p:nvPr/>
                    </p:nvPicPr>
                    <p:blipFill>
                      <a:blip r:embed="rId12"/>
                      <a:stretch>
                        <a:fillRect/>
                      </a:stretch>
                    </p:blipFill>
                    <p:spPr>
                      <a:xfrm>
                        <a:off x="4652645" y="5212080"/>
                        <a:ext cx="1953260" cy="1386205"/>
                      </a:xfrm>
                      <a:prstGeom prst="rect">
                        <a:avLst/>
                      </a:prstGeom>
                      <a:noFill/>
                      <a:ln w="38100">
                        <a:noFill/>
                        <a:miter/>
                      </a:ln>
                    </p:spPr>
                  </p:pic>
                </p:oleObj>
              </mc:Fallback>
            </mc:AlternateContent>
          </a:graphicData>
        </a:graphic>
      </p:graphicFrame>
      <p:graphicFrame>
        <p:nvGraphicFramePr>
          <p:cNvPr id="131082" name="对象 14"/>
          <p:cNvGraphicFramePr/>
          <p:nvPr/>
        </p:nvGraphicFramePr>
        <p:xfrm>
          <a:off x="7385050" y="5166360"/>
          <a:ext cx="1710055" cy="1475740"/>
        </p:xfrm>
        <a:graphic>
          <a:graphicData uri="http://schemas.openxmlformats.org/presentationml/2006/ole">
            <mc:AlternateContent xmlns:mc="http://schemas.openxmlformats.org/markup-compatibility/2006">
              <mc:Choice xmlns:v="urn:schemas-microsoft-com:vml" Requires="v">
                <p:oleObj spid="_x0000_s51051" r:id="rId13" imgW="1371600" imgH="1236345" progId="Paint.Picture">
                  <p:embed/>
                </p:oleObj>
              </mc:Choice>
              <mc:Fallback>
                <p:oleObj r:id="rId13" imgW="1371600" imgH="1236345" progId="Paint.Picture">
                  <p:embed/>
                  <p:pic>
                    <p:nvPicPr>
                      <p:cNvPr id="0" name="图片 3266"/>
                      <p:cNvPicPr/>
                      <p:nvPr/>
                    </p:nvPicPr>
                    <p:blipFill>
                      <a:blip r:embed="rId14"/>
                      <a:stretch>
                        <a:fillRect/>
                      </a:stretch>
                    </p:blipFill>
                    <p:spPr>
                      <a:xfrm>
                        <a:off x="7385050" y="5166360"/>
                        <a:ext cx="1710055" cy="1475740"/>
                      </a:xfrm>
                      <a:prstGeom prst="rect">
                        <a:avLst/>
                      </a:prstGeom>
                      <a:noFill/>
                      <a:ln w="38100">
                        <a:noFill/>
                        <a:miter/>
                      </a:ln>
                    </p:spPr>
                  </p:pic>
                </p:oleObj>
              </mc:Fallback>
            </mc:AlternateContent>
          </a:graphicData>
        </a:graphic>
      </p:graphicFrame>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2" name="文本框 243722"/>
          <p:cNvSpPr txBox="1"/>
          <p:nvPr/>
        </p:nvSpPr>
        <p:spPr>
          <a:xfrm>
            <a:off x="469900" y="1600835"/>
            <a:ext cx="69151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en-US" altLang="zh-CN" dirty="0">
                <a:sym typeface="+mn-ea"/>
              </a:rPr>
              <a:t>高斯拉普拉斯边缘检测(LOG)</a:t>
            </a:r>
            <a:r>
              <a:rPr lang="zh-CN" altLang="en-US" dirty="0">
                <a:sym typeface="+mn-ea"/>
              </a:rPr>
              <a:t>算子</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11617" name="文本框 243722"/>
          <p:cNvSpPr txBox="1"/>
          <p:nvPr/>
        </p:nvSpPr>
        <p:spPr>
          <a:xfrm>
            <a:off x="469900" y="1600835"/>
            <a:ext cx="69151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谐波滤波器与逆谐波滤波器</a:t>
            </a:r>
          </a:p>
        </p:txBody>
      </p:sp>
      <p:pic>
        <p:nvPicPr>
          <p:cNvPr id="2" name="图片 1"/>
          <p:cNvPicPr>
            <a:picLocks noChangeAspect="1"/>
          </p:cNvPicPr>
          <p:nvPr/>
        </p:nvPicPr>
        <p:blipFill>
          <a:blip r:embed="rId2"/>
          <a:srcRect l="21796" t="-167" r="33460" b="26589"/>
          <a:stretch>
            <a:fillRect/>
          </a:stretch>
        </p:blipFill>
        <p:spPr>
          <a:xfrm>
            <a:off x="2898140" y="2830195"/>
            <a:ext cx="3505200" cy="1676400"/>
          </a:xfrm>
          <a:prstGeom prst="rect">
            <a:avLst/>
          </a:prstGeom>
        </p:spPr>
      </p:pic>
      <p:sp>
        <p:nvSpPr>
          <p:cNvPr id="6" name="文本框 5"/>
          <p:cNvSpPr txBox="1"/>
          <p:nvPr/>
        </p:nvSpPr>
        <p:spPr>
          <a:xfrm>
            <a:off x="1030605" y="2312035"/>
            <a:ext cx="9421495" cy="3505200"/>
          </a:xfrm>
          <a:prstGeom prst="rect">
            <a:avLst/>
          </a:prstGeom>
          <a:noFill/>
        </p:spPr>
        <p:txBody>
          <a:bodyPr wrap="square" rtlCol="0" anchor="t">
            <a:spAutoFit/>
          </a:bodyPr>
          <a:lstStyle/>
          <a:p>
            <a:r>
              <a:rPr lang="zh-CN" altLang="en-US" sz="2800" dirty="0"/>
              <a:t>使用谐波均值滤波器的操作：</a:t>
            </a:r>
          </a:p>
          <a:p>
            <a:endParaRPr lang="zh-CN" altLang="en-US" sz="2800" dirty="0"/>
          </a:p>
          <a:p>
            <a:endParaRPr lang="zh-CN" altLang="en-US" sz="2800" dirty="0"/>
          </a:p>
          <a:p>
            <a:endParaRPr lang="zh-CN" altLang="en-US" sz="2800" dirty="0"/>
          </a:p>
          <a:p>
            <a:endParaRPr lang="zh-CN" altLang="en-US" sz="2800" dirty="0"/>
          </a:p>
          <a:p>
            <a:endParaRPr lang="zh-CN" altLang="en-US" sz="2800" dirty="0"/>
          </a:p>
          <a:p>
            <a:r>
              <a:rPr lang="zh-CN" altLang="en-US" sz="2800" dirty="0"/>
              <a:t>谐波均值滤波器对于“盐” 噪声效果较好，但不适于“椒”噪声。它善于处理高斯噪声。</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11617" name="文本框 243722"/>
          <p:cNvSpPr txBox="1"/>
          <p:nvPr/>
        </p:nvSpPr>
        <p:spPr>
          <a:xfrm>
            <a:off x="469900" y="1600835"/>
            <a:ext cx="69151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谐波滤波器与逆谐波滤波器</a:t>
            </a:r>
          </a:p>
        </p:txBody>
      </p:sp>
      <p:pic>
        <p:nvPicPr>
          <p:cNvPr id="4" name="图片 3"/>
          <p:cNvPicPr>
            <a:picLocks noChangeAspect="1"/>
          </p:cNvPicPr>
          <p:nvPr/>
        </p:nvPicPr>
        <p:blipFill>
          <a:blip r:embed="rId2"/>
          <a:srcRect l="22892" r="27166"/>
          <a:stretch>
            <a:fillRect/>
          </a:stretch>
        </p:blipFill>
        <p:spPr>
          <a:xfrm>
            <a:off x="2747645" y="2930525"/>
            <a:ext cx="3636010" cy="2242820"/>
          </a:xfrm>
          <a:prstGeom prst="rect">
            <a:avLst/>
          </a:prstGeom>
        </p:spPr>
      </p:pic>
      <p:sp>
        <p:nvSpPr>
          <p:cNvPr id="6" name="文本框 5"/>
          <p:cNvSpPr txBox="1"/>
          <p:nvPr/>
        </p:nvSpPr>
        <p:spPr>
          <a:xfrm>
            <a:off x="1030605" y="2312035"/>
            <a:ext cx="9285605" cy="4785360"/>
          </a:xfrm>
          <a:prstGeom prst="rect">
            <a:avLst/>
          </a:prstGeom>
          <a:noFill/>
        </p:spPr>
        <p:txBody>
          <a:bodyPr wrap="square" rtlCol="0" anchor="t">
            <a:spAutoFit/>
          </a:bodyPr>
          <a:lstStyle/>
          <a:p>
            <a:r>
              <a:rPr lang="zh-CN" altLang="en-US" sz="2800" dirty="0">
                <a:latin typeface="Times New Roman" panose="02020603050405020304" charset="0"/>
              </a:rPr>
              <a:t>使用逆谐波均值滤波器的操作</a:t>
            </a:r>
          </a:p>
          <a:p>
            <a:endParaRPr lang="zh-CN" altLang="en-US" sz="2800" dirty="0">
              <a:latin typeface="Times New Roman" panose="02020603050405020304" charset="0"/>
            </a:endParaRPr>
          </a:p>
          <a:p>
            <a:endParaRPr lang="zh-CN" altLang="en-US" sz="2800" dirty="0">
              <a:latin typeface="Times New Roman" panose="02020603050405020304" charset="0"/>
            </a:endParaRPr>
          </a:p>
          <a:p>
            <a:endParaRPr lang="zh-CN" altLang="en-US" sz="2800" dirty="0">
              <a:latin typeface="Times New Roman" panose="02020603050405020304" charset="0"/>
            </a:endParaRPr>
          </a:p>
          <a:p>
            <a:endParaRPr lang="zh-CN" altLang="en-US" sz="2800" dirty="0">
              <a:latin typeface="Times New Roman" panose="02020603050405020304" charset="0"/>
            </a:endParaRPr>
          </a:p>
          <a:p>
            <a:endParaRPr lang="zh-CN" altLang="en-US" sz="2800" dirty="0">
              <a:latin typeface="Times New Roman" panose="02020603050405020304" charset="0"/>
            </a:endParaRPr>
          </a:p>
          <a:p>
            <a:endParaRPr lang="zh-CN" altLang="en-US" sz="2800" dirty="0">
              <a:latin typeface="Times New Roman" panose="02020603050405020304" charset="0"/>
            </a:endParaRPr>
          </a:p>
          <a:p>
            <a:r>
              <a:rPr lang="zh-CN" altLang="en-US" sz="2800" dirty="0">
                <a:latin typeface="Times New Roman" panose="02020603050405020304" charset="0"/>
              </a:rPr>
              <a:t>其中</a:t>
            </a:r>
            <a:r>
              <a:rPr lang="zh-CN" altLang="en-US" sz="2800" i="1" dirty="0">
                <a:latin typeface="Times New Roman" panose="02020603050405020304" charset="0"/>
              </a:rPr>
              <a:t>Q</a:t>
            </a:r>
            <a:r>
              <a:rPr lang="zh-CN" altLang="en-US" sz="2800" dirty="0">
                <a:latin typeface="Times New Roman" panose="02020603050405020304" charset="0"/>
              </a:rPr>
              <a:t>称为滤波器的阶数。这种滤波器适合减少或是在实际中消除椒盐噪声的影响。当</a:t>
            </a:r>
            <a:r>
              <a:rPr lang="zh-CN" altLang="en-US" sz="2800" i="1" dirty="0">
                <a:latin typeface="Times New Roman" panose="02020603050405020304" charset="0"/>
              </a:rPr>
              <a:t>Q</a:t>
            </a:r>
            <a:r>
              <a:rPr lang="zh-CN" altLang="en-US" sz="2800" dirty="0">
                <a:latin typeface="Times New Roman" panose="02020603050405020304" charset="0"/>
              </a:rPr>
              <a:t>值为正数时，滤波器用于消除“胡椒”噪声;当Q值为负数时，滤波器用于消除“盐”噪声。但它不能同时消除这两种噪声。</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pic>
        <p:nvPicPr>
          <p:cNvPr id="4" name="图片 3"/>
          <p:cNvPicPr>
            <a:picLocks noChangeAspect="1"/>
          </p:cNvPicPr>
          <p:nvPr/>
        </p:nvPicPr>
        <p:blipFill>
          <a:blip r:embed="rId2"/>
          <a:srcRect l="22892" r="27166"/>
          <a:stretch>
            <a:fillRect/>
          </a:stretch>
        </p:blipFill>
        <p:spPr>
          <a:xfrm>
            <a:off x="2747645" y="2930525"/>
            <a:ext cx="3636010" cy="2242820"/>
          </a:xfrm>
          <a:prstGeom prst="rect">
            <a:avLst/>
          </a:prstGeom>
        </p:spPr>
      </p:pic>
      <p:sp>
        <p:nvSpPr>
          <p:cNvPr id="6" name="文本框 5"/>
          <p:cNvSpPr txBox="1"/>
          <p:nvPr/>
        </p:nvSpPr>
        <p:spPr>
          <a:xfrm>
            <a:off x="1030605" y="2312035"/>
            <a:ext cx="9285605" cy="4358640"/>
          </a:xfrm>
          <a:prstGeom prst="rect">
            <a:avLst/>
          </a:prstGeom>
          <a:noFill/>
        </p:spPr>
        <p:txBody>
          <a:bodyPr wrap="square" rtlCol="0" anchor="t">
            <a:spAutoFit/>
          </a:bodyPr>
          <a:lstStyle/>
          <a:p>
            <a:r>
              <a:rPr lang="zh-CN" altLang="en-US" sz="2800">
                <a:latin typeface="Times New Roman" panose="02020603050405020304" charset="0"/>
              </a:rPr>
              <a:t>使用谐波均值滤波器的操作</a:t>
            </a:r>
          </a:p>
          <a:p>
            <a:endParaRPr lang="zh-CN" altLang="en-US" sz="2800">
              <a:latin typeface="Times New Roman" panose="02020603050405020304" charset="0"/>
            </a:endParaRPr>
          </a:p>
          <a:p>
            <a:endParaRPr lang="zh-CN" altLang="en-US" sz="2800">
              <a:latin typeface="Times New Roman" panose="02020603050405020304" charset="0"/>
            </a:endParaRPr>
          </a:p>
          <a:p>
            <a:endParaRPr lang="zh-CN" altLang="en-US" sz="2800">
              <a:latin typeface="Times New Roman" panose="02020603050405020304" charset="0"/>
            </a:endParaRPr>
          </a:p>
          <a:p>
            <a:endParaRPr lang="zh-CN" altLang="en-US" sz="2800">
              <a:latin typeface="Times New Roman" panose="02020603050405020304" charset="0"/>
            </a:endParaRPr>
          </a:p>
          <a:p>
            <a:endParaRPr lang="zh-CN" altLang="en-US" sz="2800">
              <a:latin typeface="Times New Roman" panose="02020603050405020304" charset="0"/>
            </a:endParaRPr>
          </a:p>
          <a:p>
            <a:endParaRPr lang="zh-CN" altLang="en-US" sz="2800">
              <a:latin typeface="Times New Roman" panose="02020603050405020304" charset="0"/>
            </a:endParaRPr>
          </a:p>
          <a:p>
            <a:r>
              <a:rPr lang="zh-CN" altLang="en-US" sz="2800">
                <a:latin typeface="Times New Roman" panose="02020603050405020304" charset="0"/>
              </a:rPr>
              <a:t>Q=0时，逆谐波均值滤波器退变为算术均值滤波器;</a:t>
            </a:r>
          </a:p>
          <a:p>
            <a:r>
              <a:rPr lang="zh-CN" altLang="en-US" sz="2800">
                <a:latin typeface="Times New Roman" panose="02020603050405020304" charset="0"/>
              </a:rPr>
              <a:t>Q=-1时，逆谐波均值滤波器退变为谐波均值滤波器。</a:t>
            </a:r>
          </a:p>
          <a:p>
            <a:endParaRPr lang="zh-CN" altLang="en-US" sz="2800">
              <a:latin typeface="Times New Roman" panose="02020603050405020304" charset="0"/>
            </a:endParaRPr>
          </a:p>
        </p:txBody>
      </p:sp>
      <p:sp>
        <p:nvSpPr>
          <p:cNvPr id="8" name="文本框 243722"/>
          <p:cNvSpPr txBox="1"/>
          <p:nvPr/>
        </p:nvSpPr>
        <p:spPr>
          <a:xfrm>
            <a:off x="469900" y="1600835"/>
            <a:ext cx="69151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谐波滤波器与逆谐波滤波器</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pic>
        <p:nvPicPr>
          <p:cNvPr id="2" name="图片 1" descr="Origal image_screenshot_30.03.2023"/>
          <p:cNvPicPr>
            <a:picLocks noChangeAspect="1"/>
          </p:cNvPicPr>
          <p:nvPr/>
        </p:nvPicPr>
        <p:blipFill>
          <a:blip r:embed="rId2"/>
          <a:stretch>
            <a:fillRect/>
          </a:stretch>
        </p:blipFill>
        <p:spPr>
          <a:xfrm>
            <a:off x="1276350" y="2926715"/>
            <a:ext cx="2377440" cy="2377440"/>
          </a:xfrm>
          <a:prstGeom prst="rect">
            <a:avLst/>
          </a:prstGeom>
        </p:spPr>
      </p:pic>
      <p:pic>
        <p:nvPicPr>
          <p:cNvPr id="7" name="图片 6" descr="harmonic image_screenshot_30.03.2023"/>
          <p:cNvPicPr>
            <a:picLocks noChangeAspect="1"/>
          </p:cNvPicPr>
          <p:nvPr/>
        </p:nvPicPr>
        <p:blipFill>
          <a:blip r:embed="rId3"/>
          <a:stretch>
            <a:fillRect/>
          </a:stretch>
        </p:blipFill>
        <p:spPr>
          <a:xfrm>
            <a:off x="4502150" y="2926715"/>
            <a:ext cx="2377440" cy="2377440"/>
          </a:xfrm>
          <a:prstGeom prst="rect">
            <a:avLst/>
          </a:prstGeom>
        </p:spPr>
      </p:pic>
      <p:pic>
        <p:nvPicPr>
          <p:cNvPr id="8" name="图片 7" descr="Inverse_harmonic image_screenshot_30.03.2023"/>
          <p:cNvPicPr>
            <a:picLocks noChangeAspect="1"/>
          </p:cNvPicPr>
          <p:nvPr/>
        </p:nvPicPr>
        <p:blipFill>
          <a:blip r:embed="rId4"/>
          <a:stretch>
            <a:fillRect/>
          </a:stretch>
        </p:blipFill>
        <p:spPr>
          <a:xfrm>
            <a:off x="7777480" y="2926715"/>
            <a:ext cx="2377440" cy="2377440"/>
          </a:xfrm>
          <a:prstGeom prst="rect">
            <a:avLst/>
          </a:prstGeom>
        </p:spPr>
      </p:pic>
      <p:sp>
        <p:nvSpPr>
          <p:cNvPr id="9" name="文本框 8"/>
          <p:cNvSpPr txBox="1"/>
          <p:nvPr/>
        </p:nvSpPr>
        <p:spPr>
          <a:xfrm>
            <a:off x="1584325" y="5652770"/>
            <a:ext cx="8562975" cy="365760"/>
          </a:xfrm>
          <a:prstGeom prst="rect">
            <a:avLst/>
          </a:prstGeom>
          <a:noFill/>
        </p:spPr>
        <p:txBody>
          <a:bodyPr wrap="square" rtlCol="0">
            <a:spAutoFit/>
          </a:bodyPr>
          <a:lstStyle/>
          <a:p>
            <a:r>
              <a:rPr lang="zh-CN" altLang="en-US"/>
              <a:t>原始图像                                          谐波处理                                      逆谐波处理</a:t>
            </a:r>
          </a:p>
        </p:txBody>
      </p:sp>
      <p:sp>
        <p:nvSpPr>
          <p:cNvPr id="11" name="文本框 243722"/>
          <p:cNvSpPr txBox="1"/>
          <p:nvPr/>
        </p:nvSpPr>
        <p:spPr>
          <a:xfrm>
            <a:off x="469900" y="1600835"/>
            <a:ext cx="69151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sym typeface="+mn-ea"/>
              </a:rPr>
              <a:t>谐波滤波器与逆谐波滤波器</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69315" y="1647190"/>
            <a:ext cx="8508365" cy="2908489"/>
          </a:xfrm>
          <a:prstGeom prst="rect">
            <a:avLst/>
          </a:prstGeom>
        </p:spPr>
        <p:txBody>
          <a:bodyPr vert="horz" wrap="square" lIns="0" tIns="0" rIns="0" bIns="0" rtlCol="0">
            <a:spAutoFit/>
          </a:bodyPr>
          <a:lstStyle/>
          <a:p>
            <a:pPr marL="12700" defTabSz="0">
              <a:lnSpc>
                <a:spcPct val="100000"/>
              </a:lnSpc>
              <a:tabLst>
                <a:tab pos="354965" algn="l"/>
              </a:tabLst>
            </a:pPr>
            <a:r>
              <a:rPr sz="2000" spc="675" dirty="0">
                <a:solidFill>
                  <a:srgbClr val="EE2B0A"/>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加法运算的定义</a:t>
            </a:r>
            <a:endParaRPr sz="2800" dirty="0">
              <a:latin typeface="Times New Roman" panose="02020603050405020304" charset="0"/>
              <a:cs typeface="新宋体" panose="02010609030101010101" charset="-122"/>
            </a:endParaRPr>
          </a:p>
          <a:p>
            <a:pPr marL="469900">
              <a:lnSpc>
                <a:spcPct val="100000"/>
              </a:lnSpc>
              <a:spcBef>
                <a:spcPts val="675"/>
              </a:spcBef>
            </a:pPr>
            <a:r>
              <a:rPr sz="2800" i="1" spc="-5" dirty="0">
                <a:solidFill>
                  <a:srgbClr val="FF0000"/>
                </a:solidFill>
                <a:latin typeface="Times New Roman" panose="02020603050405020304" charset="0"/>
                <a:cs typeface="新宋体" panose="02010609030101010101" charset="-122"/>
              </a:rPr>
              <a:t>C</a:t>
            </a:r>
            <a:r>
              <a:rPr sz="2800" spc="-5" dirty="0">
                <a:solidFill>
                  <a:srgbClr val="FF0000"/>
                </a:solidFill>
                <a:latin typeface="Times New Roman" panose="02020603050405020304" charset="0"/>
                <a:cs typeface="新宋体" panose="02010609030101010101" charset="-122"/>
              </a:rPr>
              <a:t>(</a:t>
            </a:r>
            <a:r>
              <a:rPr sz="2800" i="1" spc="-5" dirty="0">
                <a:solidFill>
                  <a:srgbClr val="FF0000"/>
                </a:solidFill>
                <a:latin typeface="Times New Roman" panose="02020603050405020304" charset="0"/>
                <a:cs typeface="新宋体" panose="02010609030101010101" charset="-122"/>
              </a:rPr>
              <a:t>x</a:t>
            </a:r>
            <a:r>
              <a:rPr sz="2800" spc="-5" dirty="0">
                <a:solidFill>
                  <a:srgbClr val="FF0000"/>
                </a:solidFill>
                <a:latin typeface="Times New Roman" panose="02020603050405020304" charset="0"/>
                <a:cs typeface="新宋体" panose="02010609030101010101" charset="-122"/>
              </a:rPr>
              <a:t>,y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i="1" spc="-5" dirty="0">
                <a:solidFill>
                  <a:srgbClr val="FF0000"/>
                </a:solidFill>
                <a:latin typeface="Times New Roman" panose="02020603050405020304" charset="0"/>
                <a:cs typeface="新宋体" panose="02010609030101010101" charset="-122"/>
              </a:rPr>
              <a:t>A</a:t>
            </a:r>
            <a:r>
              <a:rPr sz="2800" spc="-5" dirty="0">
                <a:solidFill>
                  <a:srgbClr val="FF0000"/>
                </a:solidFill>
                <a:latin typeface="Times New Roman" panose="02020603050405020304" charset="0"/>
                <a:cs typeface="新宋体" panose="02010609030101010101" charset="-122"/>
              </a:rPr>
              <a:t>(</a:t>
            </a:r>
            <a:r>
              <a:rPr sz="2800" i="1" spc="-5" dirty="0">
                <a:solidFill>
                  <a:srgbClr val="FF0000"/>
                </a:solidFill>
                <a:latin typeface="Times New Roman" panose="02020603050405020304" charset="0"/>
                <a:cs typeface="新宋体" panose="02010609030101010101" charset="-122"/>
              </a:rPr>
              <a:t>x</a:t>
            </a:r>
            <a:r>
              <a:rPr sz="2800" spc="-5" dirty="0">
                <a:solidFill>
                  <a:srgbClr val="FF0000"/>
                </a:solidFill>
                <a:latin typeface="Times New Roman" panose="02020603050405020304" charset="0"/>
                <a:cs typeface="新宋体" panose="02010609030101010101" charset="-122"/>
              </a:rPr>
              <a:t>,</a:t>
            </a:r>
            <a:r>
              <a:rPr sz="2800" i="1" spc="-5" dirty="0">
                <a:solidFill>
                  <a:srgbClr val="FF0000"/>
                </a:solidFill>
                <a:latin typeface="Times New Roman" panose="02020603050405020304" charset="0"/>
                <a:cs typeface="新宋体" panose="02010609030101010101" charset="-122"/>
              </a:rPr>
              <a:t>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i="1" spc="-5" dirty="0">
                <a:solidFill>
                  <a:srgbClr val="FF0000"/>
                </a:solidFill>
                <a:latin typeface="Times New Roman" panose="02020603050405020304" charset="0"/>
                <a:cs typeface="新宋体" panose="02010609030101010101" charset="-122"/>
              </a:rPr>
              <a:t>B</a:t>
            </a:r>
            <a:r>
              <a:rPr sz="2800" spc="-5" dirty="0">
                <a:solidFill>
                  <a:srgbClr val="FF0000"/>
                </a:solidFill>
                <a:latin typeface="Times New Roman" panose="02020603050405020304" charset="0"/>
                <a:cs typeface="新宋体" panose="02010609030101010101" charset="-122"/>
              </a:rPr>
              <a:t>(</a:t>
            </a:r>
            <a:r>
              <a:rPr sz="2800" i="1" spc="-5" dirty="0">
                <a:solidFill>
                  <a:srgbClr val="FF0000"/>
                </a:solidFill>
                <a:latin typeface="Times New Roman" panose="02020603050405020304" charset="0"/>
                <a:cs typeface="新宋体" panose="02010609030101010101" charset="-122"/>
              </a:rPr>
              <a:t>x</a:t>
            </a:r>
            <a:r>
              <a:rPr sz="2800" spc="-5" dirty="0">
                <a:solidFill>
                  <a:srgbClr val="FF0000"/>
                </a:solidFill>
                <a:latin typeface="Times New Roman" panose="02020603050405020304" charset="0"/>
                <a:cs typeface="新宋体" panose="02010609030101010101" charset="-122"/>
              </a:rPr>
              <a:t>,</a:t>
            </a:r>
            <a:r>
              <a:rPr sz="2800" i="1" spc="-5" dirty="0">
                <a:solidFill>
                  <a:srgbClr val="FF0000"/>
                </a:solidFill>
                <a:latin typeface="Times New Roman" panose="02020603050405020304" charset="0"/>
                <a:cs typeface="新宋体" panose="02010609030101010101" charset="-122"/>
              </a:rPr>
              <a:t>y</a:t>
            </a:r>
            <a:r>
              <a:rPr sz="2800" spc="-5" dirty="0">
                <a:solidFill>
                  <a:srgbClr val="FF0000"/>
                </a:solidFill>
                <a:latin typeface="Times New Roman" panose="02020603050405020304" charset="0"/>
                <a:cs typeface="新宋体" panose="02010609030101010101" charset="-122"/>
              </a:rPr>
              <a:t>)</a:t>
            </a:r>
            <a:endParaRPr sz="2800" dirty="0">
              <a:latin typeface="Times New Roman" panose="02020603050405020304" charset="0"/>
              <a:cs typeface="新宋体" panose="02010609030101010101" charset="-122"/>
            </a:endParaRPr>
          </a:p>
          <a:p>
            <a:pPr>
              <a:lnSpc>
                <a:spcPct val="100000"/>
              </a:lnSpc>
              <a:spcBef>
                <a:spcPts val="0"/>
              </a:spcBef>
            </a:pPr>
            <a:endParaRPr sz="3200" dirty="0">
              <a:latin typeface="Times New Roman" panose="02020603050405020304" charset="0"/>
              <a:cs typeface="Times New Roman" panose="02020603050405020304"/>
            </a:endParaRPr>
          </a:p>
          <a:p>
            <a:pPr marL="12700" defTabSz="0">
              <a:lnSpc>
                <a:spcPct val="100000"/>
              </a:lnSpc>
              <a:tabLst>
                <a:tab pos="354965" algn="l"/>
              </a:tabLst>
            </a:pPr>
            <a:r>
              <a:rPr sz="2000" spc="675" dirty="0">
                <a:solidFill>
                  <a:srgbClr val="EE2B0A"/>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主要应用举例</a:t>
            </a:r>
            <a:endParaRPr sz="2800" dirty="0">
              <a:latin typeface="Times New Roman" panose="02020603050405020304" charset="0"/>
              <a:cs typeface="新宋体" panose="02010609030101010101" charset="-122"/>
            </a:endParaRPr>
          </a:p>
          <a:p>
            <a:pPr marL="469900">
              <a:lnSpc>
                <a:spcPct val="100000"/>
              </a:lnSpc>
              <a:spcBef>
                <a:spcPts val="675"/>
              </a:spcBef>
            </a:pPr>
            <a:r>
              <a:rPr sz="2000" spc="70" dirty="0">
                <a:solidFill>
                  <a:srgbClr val="FF0000"/>
                </a:solidFill>
                <a:latin typeface="Times New Roman" panose="02020603050405020304" charset="0"/>
                <a:cs typeface="Segoe UI Symbol" panose="020B0502040204020203"/>
              </a:rPr>
              <a:t>✓</a:t>
            </a:r>
            <a:r>
              <a:rPr sz="2000" spc="130" dirty="0">
                <a:solidFill>
                  <a:srgbClr val="FF0000"/>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去除叠加性噪声</a:t>
            </a:r>
            <a:endParaRPr sz="2800" dirty="0">
              <a:latin typeface="Times New Roman" panose="02020603050405020304" charset="0"/>
              <a:cs typeface="新宋体" panose="02010609030101010101" charset="-122"/>
            </a:endParaRPr>
          </a:p>
          <a:p>
            <a:pPr marL="469900">
              <a:lnSpc>
                <a:spcPts val="3295"/>
              </a:lnSpc>
              <a:spcBef>
                <a:spcPts val="675"/>
              </a:spcBef>
            </a:pPr>
            <a:r>
              <a:rPr sz="2000" spc="70" dirty="0">
                <a:solidFill>
                  <a:srgbClr val="FF0000"/>
                </a:solidFill>
                <a:latin typeface="Times New Roman" panose="02020603050405020304" charset="0"/>
                <a:cs typeface="Segoe UI Symbol" panose="020B0502040204020203"/>
              </a:rPr>
              <a:t>✓</a:t>
            </a:r>
            <a:r>
              <a:rPr sz="2000" spc="130" dirty="0">
                <a:solidFill>
                  <a:srgbClr val="FF0000"/>
                </a:solidFill>
                <a:latin typeface="Times New Roman" panose="02020603050405020304" charset="0"/>
                <a:cs typeface="Segoe UI Symbol" panose="020B0502040204020203"/>
              </a:rPr>
              <a:t> </a:t>
            </a:r>
            <a:r>
              <a:rPr sz="2800" spc="-5" dirty="0">
                <a:latin typeface="Times New Roman" panose="02020603050405020304" charset="0"/>
                <a:cs typeface="新宋体" panose="02010609030101010101" charset="-122"/>
              </a:rPr>
              <a:t>生成图像叠加效果</a:t>
            </a:r>
            <a:endParaRPr sz="2800" dirty="0">
              <a:latin typeface="Times New Roman" panose="02020603050405020304" charset="0"/>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sz="4000" spc="-15" dirty="0">
                <a:latin typeface="新宋体" panose="02010609030101010101" charset="-122"/>
                <a:cs typeface="新宋体" panose="02010609030101010101" charset="-122"/>
                <a:sym typeface="+mn-ea"/>
              </a:rPr>
              <a:t>加法</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11617" name="文本框 243722"/>
          <p:cNvSpPr txBox="1"/>
          <p:nvPr/>
        </p:nvSpPr>
        <p:spPr>
          <a:xfrm>
            <a:off x="546100" y="1600835"/>
            <a:ext cx="68389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en-US" altLang="zh-CN" dirty="0">
                <a:sym typeface="+mn-ea"/>
              </a:rPr>
              <a:t>canny</a:t>
            </a:r>
            <a:r>
              <a:rPr lang="zh-CN" altLang="en-US" dirty="0">
                <a:sym typeface="+mn-ea"/>
              </a:rPr>
              <a:t>算子</a:t>
            </a:r>
          </a:p>
        </p:txBody>
      </p:sp>
      <p:sp>
        <p:nvSpPr>
          <p:cNvPr id="4" name="文本框 3"/>
          <p:cNvSpPr txBox="1"/>
          <p:nvPr/>
        </p:nvSpPr>
        <p:spPr>
          <a:xfrm>
            <a:off x="1030605" y="2179955"/>
            <a:ext cx="9492615" cy="1874520"/>
          </a:xfrm>
          <a:prstGeom prst="rect">
            <a:avLst/>
          </a:prstGeom>
          <a:noFill/>
        </p:spPr>
        <p:txBody>
          <a:bodyPr wrap="square" rtlCol="0" anchor="t">
            <a:spAutoFit/>
          </a:bodyPr>
          <a:lstStyle/>
          <a:p>
            <a:pPr marL="457200" indent="-457200">
              <a:lnSpc>
                <a:spcPct val="150000"/>
              </a:lnSpc>
              <a:buFont typeface="+mj-lt"/>
              <a:buAutoNum type="arabicPeriod"/>
            </a:pPr>
            <a:r>
              <a:rPr lang="zh-CN" altLang="en-US" sz="2600" b="1" dirty="0">
                <a:latin typeface="Times New Roman" panose="02020603050405020304" pitchFamily="18" charset="0"/>
                <a:cs typeface="Times New Roman" panose="02020603050405020304" pitchFamily="18" charset="0"/>
              </a:rPr>
              <a:t>使用高斯滤波器去噪；</a:t>
            </a:r>
          </a:p>
          <a:p>
            <a:pPr marL="457200" indent="-457200">
              <a:lnSpc>
                <a:spcPct val="150000"/>
              </a:lnSpc>
              <a:buFont typeface="+mj-lt"/>
              <a:buAutoNum type="arabicPeriod"/>
            </a:pPr>
            <a:r>
              <a:rPr lang="zh-CN" altLang="en-US" sz="2600" b="1" dirty="0">
                <a:latin typeface="Times New Roman" panose="02020603050405020304" pitchFamily="18" charset="0"/>
                <a:cs typeface="Times New Roman" panose="02020603050405020304" pitchFamily="18" charset="0"/>
              </a:rPr>
              <a:t>Sobel算子计算x, y两个方向的梯度；</a:t>
            </a:r>
          </a:p>
          <a:p>
            <a:pPr marL="457200" indent="-457200">
              <a:lnSpc>
                <a:spcPct val="150000"/>
              </a:lnSpc>
              <a:buFont typeface="+mj-lt"/>
              <a:buAutoNum type="arabicPeriod"/>
            </a:pPr>
            <a:r>
              <a:rPr lang="zh-CN" altLang="en-US" sz="2600" b="1" dirty="0">
                <a:latin typeface="Times New Roman" panose="02020603050405020304" pitchFamily="18" charset="0"/>
                <a:cs typeface="Times New Roman" panose="02020603050405020304" pitchFamily="18" charset="0"/>
              </a:rPr>
              <a:t>非最大值抑制算子(NMS)，抑制梯度不足的边缘像素点；</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966993" y="2333625"/>
            <a:ext cx="9306560" cy="4253472"/>
          </a:xfrm>
          <a:prstGeom prst="rect">
            <a:avLst/>
          </a:prstGeom>
          <a:noFill/>
        </p:spPr>
        <p:txBody>
          <a:bodyPr wrap="square" rtlCol="0" anchor="t">
            <a:spAutoFit/>
          </a:bodyPr>
          <a:lstStyle/>
          <a:p>
            <a:pPr>
              <a:lnSpc>
                <a:spcPct val="130000"/>
              </a:lnSpc>
            </a:pPr>
            <a:r>
              <a:rPr lang="zh-CN" altLang="en-US" sz="2600" dirty="0">
                <a:latin typeface="Times New Roman" panose="02020603050405020304" pitchFamily="18" charset="0"/>
                <a:cs typeface="Times New Roman" panose="02020603050405020304" pitchFamily="18" charset="0"/>
              </a:rPr>
              <a:t>瘦边方法是抑制那些梯度不够大的像素点，只保留最大的梯度，从而达到瘦边的目的：</a:t>
            </a:r>
          </a:p>
          <a:p>
            <a:pPr lvl="1">
              <a:lnSpc>
                <a:spcPct val="130000"/>
              </a:lnSpc>
            </a:pPr>
            <a:r>
              <a:rPr lang="zh-CN" altLang="en-US" sz="2600" dirty="0">
                <a:latin typeface="Times New Roman" panose="02020603050405020304" pitchFamily="18" charset="0"/>
                <a:cs typeface="Times New Roman" panose="02020603050405020304" pitchFamily="18" charset="0"/>
              </a:rPr>
              <a:t>a) 将其梯度方向近似为以下值中的一个(即上下左右和45度方向)这一步是为了方便使用梯度；</a:t>
            </a:r>
          </a:p>
          <a:p>
            <a:pPr lvl="1">
              <a:lnSpc>
                <a:spcPct val="130000"/>
              </a:lnSpc>
            </a:pPr>
            <a:r>
              <a:rPr lang="zh-CN" altLang="en-US" sz="2600" dirty="0">
                <a:latin typeface="Times New Roman" panose="02020603050405020304" pitchFamily="18" charset="0"/>
                <a:cs typeface="Times New Roman" panose="02020603050405020304" pitchFamily="18" charset="0"/>
              </a:rPr>
              <a:t>b) 比较该像素点，和其梯度方向正负方向的像素点的梯度强度，这里比较的范围一般为像素点的8邻域；</a:t>
            </a:r>
          </a:p>
          <a:p>
            <a:pPr lvl="1">
              <a:lnSpc>
                <a:spcPct val="130000"/>
              </a:lnSpc>
            </a:pPr>
            <a:r>
              <a:rPr lang="zh-CN" altLang="en-US" sz="2600" dirty="0">
                <a:latin typeface="Times New Roman" panose="02020603050405020304" pitchFamily="18" charset="0"/>
                <a:cs typeface="Times New Roman" panose="02020603050405020304" pitchFamily="18" charset="0"/>
              </a:rPr>
              <a:t>c) </a:t>
            </a:r>
            <a:r>
              <a:rPr lang="zh-CN" altLang="en-US" sz="2600" b="1" dirty="0">
                <a:solidFill>
                  <a:srgbClr val="0822AA"/>
                </a:solidFill>
                <a:latin typeface="Times New Roman" panose="02020603050405020304" pitchFamily="18" charset="0"/>
                <a:cs typeface="Times New Roman" panose="02020603050405020304" pitchFamily="18" charset="0"/>
              </a:rPr>
              <a:t>如果该像素点梯度强度最大则保留，否则抑制(删除，即置为0)；</a:t>
            </a:r>
          </a:p>
        </p:txBody>
      </p:sp>
      <p:sp>
        <p:nvSpPr>
          <p:cNvPr id="6" name="文本框 243722"/>
          <p:cNvSpPr txBox="1"/>
          <p:nvPr/>
        </p:nvSpPr>
        <p:spPr>
          <a:xfrm>
            <a:off x="546100" y="1600835"/>
            <a:ext cx="68389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en-US" altLang="zh-CN" dirty="0">
                <a:sym typeface="+mn-ea"/>
              </a:rPr>
              <a:t>canny</a:t>
            </a:r>
            <a:r>
              <a:rPr lang="zh-CN" altLang="en-US" dirty="0">
                <a:sym typeface="+mn-ea"/>
              </a:rPr>
              <a:t>算子</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grpSp>
        <p:nvGrpSpPr>
          <p:cNvPr id="150532" name="组合 25"/>
          <p:cNvGrpSpPr/>
          <p:nvPr/>
        </p:nvGrpSpPr>
        <p:grpSpPr>
          <a:xfrm>
            <a:off x="993775" y="4191000"/>
            <a:ext cx="3722370" cy="2751773"/>
            <a:chOff x="3647" y="6086"/>
            <a:chExt cx="5862" cy="4335"/>
          </a:xfrm>
        </p:grpSpPr>
        <p:grpSp>
          <p:nvGrpSpPr>
            <p:cNvPr id="150533" name="组合 20"/>
            <p:cNvGrpSpPr/>
            <p:nvPr/>
          </p:nvGrpSpPr>
          <p:grpSpPr>
            <a:xfrm>
              <a:off x="3647" y="6086"/>
              <a:ext cx="5862" cy="4335"/>
              <a:chOff x="3647" y="6086"/>
              <a:chExt cx="5862" cy="4335"/>
            </a:xfrm>
          </p:grpSpPr>
          <p:grpSp>
            <p:nvGrpSpPr>
              <p:cNvPr id="150534" name="组合 9"/>
              <p:cNvGrpSpPr/>
              <p:nvPr/>
            </p:nvGrpSpPr>
            <p:grpSpPr>
              <a:xfrm>
                <a:off x="4780" y="6614"/>
                <a:ext cx="3177" cy="3172"/>
                <a:chOff x="4780" y="6388"/>
                <a:chExt cx="3177" cy="3172"/>
              </a:xfrm>
            </p:grpSpPr>
            <p:grpSp>
              <p:nvGrpSpPr>
                <p:cNvPr id="150535" name="组合 3"/>
                <p:cNvGrpSpPr/>
                <p:nvPr/>
              </p:nvGrpSpPr>
              <p:grpSpPr>
                <a:xfrm>
                  <a:off x="4783" y="6388"/>
                  <a:ext cx="3174" cy="1586"/>
                  <a:chOff x="4783" y="6388"/>
                  <a:chExt cx="3174" cy="1586"/>
                </a:xfrm>
              </p:grpSpPr>
              <p:sp>
                <p:nvSpPr>
                  <p:cNvPr id="2" name="矩形 1"/>
                  <p:cNvSpPr/>
                  <p:nvPr/>
                </p:nvSpPr>
                <p:spPr>
                  <a:xfrm>
                    <a:off x="4783" y="6388"/>
                    <a:ext cx="1587" cy="15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 name="矩形 5"/>
                  <p:cNvSpPr/>
                  <p:nvPr/>
                </p:nvSpPr>
                <p:spPr>
                  <a:xfrm>
                    <a:off x="6371" y="6388"/>
                    <a:ext cx="1587" cy="15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grpSp>
              <p:nvGrpSpPr>
                <p:cNvPr id="150538" name="组合 6"/>
                <p:cNvGrpSpPr/>
                <p:nvPr/>
              </p:nvGrpSpPr>
              <p:grpSpPr>
                <a:xfrm>
                  <a:off x="4780" y="7974"/>
                  <a:ext cx="3174" cy="1586"/>
                  <a:chOff x="4783" y="6388"/>
                  <a:chExt cx="3174" cy="1586"/>
                </a:xfrm>
              </p:grpSpPr>
              <p:sp>
                <p:nvSpPr>
                  <p:cNvPr id="8" name="矩形 7"/>
                  <p:cNvSpPr/>
                  <p:nvPr/>
                </p:nvSpPr>
                <p:spPr>
                  <a:xfrm>
                    <a:off x="4783" y="6388"/>
                    <a:ext cx="1587" cy="15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矩形 8"/>
                  <p:cNvSpPr/>
                  <p:nvPr/>
                </p:nvSpPr>
                <p:spPr>
                  <a:xfrm>
                    <a:off x="6371" y="6388"/>
                    <a:ext cx="1587" cy="15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grpSp>
          <p:sp>
            <p:nvSpPr>
              <p:cNvPr id="150541" name="文本框 10"/>
              <p:cNvSpPr txBox="1"/>
              <p:nvPr/>
            </p:nvSpPr>
            <p:spPr>
              <a:xfrm>
                <a:off x="5801" y="7672"/>
                <a:ext cx="566" cy="528"/>
              </a:xfrm>
              <a:prstGeom prst="rect">
                <a:avLst/>
              </a:prstGeom>
              <a:noFill/>
              <a:ln w="9525">
                <a:noFill/>
              </a:ln>
            </p:spPr>
            <p:txBody>
              <a:bodyPr wrap="square" anchor="t">
                <a:spAutoFit/>
              </a:bodyPr>
              <a:lstStyle/>
              <a:p>
                <a:pPr lvl="0" indent="0"/>
                <a:r>
                  <a:rPr lang="en-US" altLang="zh-CN" sz="1600" b="1" i="1">
                    <a:solidFill>
                      <a:srgbClr val="FF0000"/>
                    </a:solidFill>
                    <a:latin typeface="Times New Roman" panose="02020603050405020304" charset="0"/>
                    <a:ea typeface="宋体" panose="02010600030101010101" pitchFamily="2" charset="-122"/>
                  </a:rPr>
                  <a:t>i,j</a:t>
                </a:r>
              </a:p>
            </p:txBody>
          </p:sp>
          <p:sp>
            <p:nvSpPr>
              <p:cNvPr id="150542" name="文本框 11"/>
              <p:cNvSpPr txBox="1"/>
              <p:nvPr/>
            </p:nvSpPr>
            <p:spPr>
              <a:xfrm>
                <a:off x="4047" y="6086"/>
                <a:ext cx="1157" cy="528"/>
              </a:xfrm>
              <a:prstGeom prst="rect">
                <a:avLst/>
              </a:prstGeom>
              <a:noFill/>
              <a:ln w="9525">
                <a:noFill/>
              </a:ln>
            </p:spPr>
            <p:txBody>
              <a:bodyPr wrap="square" anchor="t">
                <a:spAutoFit/>
              </a:bodyPr>
              <a:lstStyle/>
              <a:p>
                <a:pPr lvl="0" indent="0"/>
                <a:r>
                  <a:rPr lang="en-US" altLang="zh-CN" sz="1600" b="1" i="1">
                    <a:solidFill>
                      <a:srgbClr val="FF0000"/>
                    </a:solidFill>
                    <a:latin typeface="Times New Roman" panose="02020603050405020304" charset="0"/>
                    <a:ea typeface="宋体" panose="02010600030101010101" pitchFamily="2" charset="-122"/>
                  </a:rPr>
                  <a:t>i-1,j-1</a:t>
                </a:r>
              </a:p>
            </p:txBody>
          </p:sp>
          <p:sp>
            <p:nvSpPr>
              <p:cNvPr id="150543" name="文本框 12"/>
              <p:cNvSpPr txBox="1"/>
              <p:nvPr/>
            </p:nvSpPr>
            <p:spPr>
              <a:xfrm>
                <a:off x="6047" y="6086"/>
                <a:ext cx="1157" cy="528"/>
              </a:xfrm>
              <a:prstGeom prst="rect">
                <a:avLst/>
              </a:prstGeom>
              <a:noFill/>
              <a:ln w="9525">
                <a:noFill/>
              </a:ln>
            </p:spPr>
            <p:txBody>
              <a:bodyPr wrap="square" anchor="t">
                <a:spAutoFit/>
              </a:bodyPr>
              <a:lstStyle/>
              <a:p>
                <a:pPr lvl="0" indent="0"/>
                <a:r>
                  <a:rPr lang="en-US" altLang="zh-CN" sz="1600" b="1" i="1">
                    <a:solidFill>
                      <a:srgbClr val="FF0000"/>
                    </a:solidFill>
                    <a:latin typeface="Times New Roman" panose="02020603050405020304" charset="0"/>
                    <a:ea typeface="宋体" panose="02010600030101010101" pitchFamily="2" charset="-122"/>
                  </a:rPr>
                  <a:t>i-1,j</a:t>
                </a:r>
              </a:p>
            </p:txBody>
          </p:sp>
          <p:sp>
            <p:nvSpPr>
              <p:cNvPr id="150544" name="文本框 14"/>
              <p:cNvSpPr txBox="1"/>
              <p:nvPr/>
            </p:nvSpPr>
            <p:spPr>
              <a:xfrm>
                <a:off x="7502" y="6127"/>
                <a:ext cx="1425" cy="533"/>
              </a:xfrm>
              <a:prstGeom prst="rect">
                <a:avLst/>
              </a:prstGeom>
              <a:noFill/>
              <a:ln w="9525">
                <a:noFill/>
              </a:ln>
            </p:spPr>
            <p:txBody>
              <a:bodyPr wrap="square" anchor="t">
                <a:spAutoFit/>
              </a:bodyPr>
              <a:lstStyle/>
              <a:p>
                <a:pPr lvl="0" indent="0"/>
                <a:r>
                  <a:rPr lang="en-US" altLang="zh-CN" sz="1600" b="1" i="1">
                    <a:solidFill>
                      <a:srgbClr val="FF0000"/>
                    </a:solidFill>
                    <a:latin typeface="Times New Roman" panose="02020603050405020304" charset="0"/>
                    <a:ea typeface="宋体" panose="02010600030101010101" pitchFamily="2" charset="-122"/>
                  </a:rPr>
                  <a:t>i-1,j+1</a:t>
                </a:r>
              </a:p>
            </p:txBody>
          </p:sp>
          <p:sp>
            <p:nvSpPr>
              <p:cNvPr id="150545" name="文本框 15"/>
              <p:cNvSpPr txBox="1"/>
              <p:nvPr/>
            </p:nvSpPr>
            <p:spPr>
              <a:xfrm>
                <a:off x="3957" y="7673"/>
                <a:ext cx="1157" cy="528"/>
              </a:xfrm>
              <a:prstGeom prst="rect">
                <a:avLst/>
              </a:prstGeom>
              <a:noFill/>
              <a:ln w="9525">
                <a:noFill/>
              </a:ln>
            </p:spPr>
            <p:txBody>
              <a:bodyPr wrap="square" anchor="t">
                <a:spAutoFit/>
              </a:bodyPr>
              <a:lstStyle/>
              <a:p>
                <a:pPr lvl="0" indent="0"/>
                <a:r>
                  <a:rPr lang="en-US" altLang="zh-CN" sz="1600" b="1" i="1">
                    <a:solidFill>
                      <a:srgbClr val="FF0000"/>
                    </a:solidFill>
                    <a:latin typeface="Times New Roman" panose="02020603050405020304" charset="0"/>
                    <a:ea typeface="宋体" panose="02010600030101010101" pitchFamily="2" charset="-122"/>
                  </a:rPr>
                  <a:t>i,j-1</a:t>
                </a:r>
              </a:p>
            </p:txBody>
          </p:sp>
          <p:sp>
            <p:nvSpPr>
              <p:cNvPr id="150546" name="文本框 16"/>
              <p:cNvSpPr txBox="1"/>
              <p:nvPr/>
            </p:nvSpPr>
            <p:spPr>
              <a:xfrm>
                <a:off x="7958" y="7672"/>
                <a:ext cx="1157" cy="528"/>
              </a:xfrm>
              <a:prstGeom prst="rect">
                <a:avLst/>
              </a:prstGeom>
              <a:noFill/>
              <a:ln w="9525">
                <a:noFill/>
              </a:ln>
            </p:spPr>
            <p:txBody>
              <a:bodyPr wrap="square" anchor="t">
                <a:spAutoFit/>
              </a:bodyPr>
              <a:lstStyle/>
              <a:p>
                <a:pPr lvl="0" indent="0"/>
                <a:r>
                  <a:rPr lang="en-US" altLang="zh-CN" sz="1600" b="1" i="1">
                    <a:solidFill>
                      <a:srgbClr val="FF0000"/>
                    </a:solidFill>
                    <a:latin typeface="Times New Roman" panose="02020603050405020304" charset="0"/>
                    <a:ea typeface="宋体" panose="02010600030101010101" pitchFamily="2" charset="-122"/>
                  </a:rPr>
                  <a:t>i,j+1</a:t>
                </a:r>
              </a:p>
            </p:txBody>
          </p:sp>
          <p:sp>
            <p:nvSpPr>
              <p:cNvPr id="150547" name="文本框 17"/>
              <p:cNvSpPr txBox="1"/>
              <p:nvPr/>
            </p:nvSpPr>
            <p:spPr>
              <a:xfrm>
                <a:off x="7958" y="9259"/>
                <a:ext cx="1551" cy="528"/>
              </a:xfrm>
              <a:prstGeom prst="rect">
                <a:avLst/>
              </a:prstGeom>
              <a:noFill/>
              <a:ln w="9525">
                <a:noFill/>
              </a:ln>
            </p:spPr>
            <p:txBody>
              <a:bodyPr wrap="square" anchor="t">
                <a:spAutoFit/>
              </a:bodyPr>
              <a:lstStyle/>
              <a:p>
                <a:pPr lvl="0" indent="0"/>
                <a:r>
                  <a:rPr lang="en-US" altLang="zh-CN" sz="1600" b="1" i="1">
                    <a:solidFill>
                      <a:srgbClr val="FF0000"/>
                    </a:solidFill>
                    <a:latin typeface="Times New Roman" panose="02020603050405020304" charset="0"/>
                    <a:ea typeface="宋体" panose="02010600030101010101" pitchFamily="2" charset="-122"/>
                  </a:rPr>
                  <a:t>i+1,j+1</a:t>
                </a:r>
              </a:p>
            </p:txBody>
          </p:sp>
          <p:sp>
            <p:nvSpPr>
              <p:cNvPr id="150548" name="文本框 18"/>
              <p:cNvSpPr txBox="1"/>
              <p:nvPr/>
            </p:nvSpPr>
            <p:spPr>
              <a:xfrm>
                <a:off x="3647" y="9291"/>
                <a:ext cx="1551" cy="528"/>
              </a:xfrm>
              <a:prstGeom prst="rect">
                <a:avLst/>
              </a:prstGeom>
              <a:noFill/>
              <a:ln w="9525">
                <a:noFill/>
              </a:ln>
            </p:spPr>
            <p:txBody>
              <a:bodyPr wrap="square" anchor="t">
                <a:spAutoFit/>
              </a:bodyPr>
              <a:lstStyle/>
              <a:p>
                <a:pPr lvl="0" indent="0"/>
                <a:r>
                  <a:rPr lang="en-US" altLang="zh-CN" sz="1600" b="1" i="1">
                    <a:solidFill>
                      <a:srgbClr val="FF0000"/>
                    </a:solidFill>
                    <a:latin typeface="Times New Roman" panose="02020603050405020304" charset="0"/>
                    <a:ea typeface="宋体" panose="02010600030101010101" pitchFamily="2" charset="-122"/>
                  </a:rPr>
                  <a:t>i+1,j-1</a:t>
                </a:r>
              </a:p>
            </p:txBody>
          </p:sp>
          <p:sp>
            <p:nvSpPr>
              <p:cNvPr id="150549" name="文本框 19"/>
              <p:cNvSpPr txBox="1"/>
              <p:nvPr/>
            </p:nvSpPr>
            <p:spPr>
              <a:xfrm>
                <a:off x="5801" y="9893"/>
                <a:ext cx="1043" cy="528"/>
              </a:xfrm>
              <a:prstGeom prst="rect">
                <a:avLst/>
              </a:prstGeom>
              <a:noFill/>
              <a:ln w="9525">
                <a:noFill/>
              </a:ln>
            </p:spPr>
            <p:txBody>
              <a:bodyPr wrap="square" anchor="t">
                <a:spAutoFit/>
              </a:bodyPr>
              <a:lstStyle/>
              <a:p>
                <a:pPr lvl="0" indent="0"/>
                <a:r>
                  <a:rPr lang="en-US" altLang="zh-CN" sz="1600" b="1" i="1">
                    <a:solidFill>
                      <a:srgbClr val="FF0000"/>
                    </a:solidFill>
                    <a:latin typeface="Times New Roman" panose="02020603050405020304" charset="0"/>
                    <a:ea typeface="宋体" panose="02010600030101010101" pitchFamily="2" charset="-122"/>
                  </a:rPr>
                  <a:t>i+1,j</a:t>
                </a:r>
              </a:p>
            </p:txBody>
          </p:sp>
        </p:grpSp>
        <p:cxnSp>
          <p:nvCxnSpPr>
            <p:cNvPr id="22" name="直接连接符 21"/>
            <p:cNvCxnSpPr>
              <a:endCxn id="9" idx="2"/>
            </p:cNvCxnSpPr>
            <p:nvPr/>
          </p:nvCxnSpPr>
          <p:spPr>
            <a:xfrm>
              <a:off x="5523" y="6614"/>
              <a:ext cx="1639" cy="3173"/>
            </a:xfrm>
            <a:prstGeom prst="line">
              <a:avLst/>
            </a:prstGeom>
            <a:ln w="3175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9" idx="3"/>
            </p:cNvCxnSpPr>
            <p:nvPr/>
          </p:nvCxnSpPr>
          <p:spPr>
            <a:xfrm>
              <a:off x="4783" y="7407"/>
              <a:ext cx="3172" cy="1587"/>
            </a:xfrm>
            <a:prstGeom prst="line">
              <a:avLst/>
            </a:prstGeom>
            <a:ln w="31750">
              <a:solidFill>
                <a:srgbClr val="000099"/>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8" idx="2"/>
            </p:cNvCxnSpPr>
            <p:nvPr/>
          </p:nvCxnSpPr>
          <p:spPr>
            <a:xfrm flipH="1">
              <a:off x="5574" y="6614"/>
              <a:ext cx="1630" cy="3173"/>
            </a:xfrm>
            <a:prstGeom prst="line">
              <a:avLst/>
            </a:prstGeom>
            <a:ln w="31750">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8" idx="1"/>
            </p:cNvCxnSpPr>
            <p:nvPr/>
          </p:nvCxnSpPr>
          <p:spPr>
            <a:xfrm flipH="1">
              <a:off x="4780" y="7407"/>
              <a:ext cx="3175" cy="1587"/>
            </a:xfrm>
            <a:prstGeom prst="line">
              <a:avLst/>
            </a:prstGeom>
            <a:ln w="31750">
              <a:solidFill>
                <a:srgbClr val="FFFF00"/>
              </a:solidFill>
              <a:prstDash val="lgDash"/>
            </a:ln>
          </p:spPr>
          <p:style>
            <a:lnRef idx="1">
              <a:schemeClr val="accent1"/>
            </a:lnRef>
            <a:fillRef idx="0">
              <a:schemeClr val="accent1"/>
            </a:fillRef>
            <a:effectRef idx="0">
              <a:schemeClr val="accent1"/>
            </a:effectRef>
            <a:fontRef idx="minor">
              <a:schemeClr val="tx1"/>
            </a:fontRef>
          </p:style>
        </p:cxnSp>
      </p:grpSp>
      <p:sp>
        <p:nvSpPr>
          <p:cNvPr id="150554" name="文本框 26"/>
          <p:cNvSpPr txBox="1"/>
          <p:nvPr/>
        </p:nvSpPr>
        <p:spPr>
          <a:xfrm>
            <a:off x="4465955" y="3170555"/>
            <a:ext cx="5984240" cy="1920240"/>
          </a:xfrm>
          <a:prstGeom prst="rect">
            <a:avLst/>
          </a:prstGeom>
          <a:noFill/>
          <a:ln w="9525">
            <a:noFill/>
          </a:ln>
        </p:spPr>
        <p:txBody>
          <a:bodyPr wrap="square" anchor="t">
            <a:spAutoFit/>
          </a:bodyPr>
          <a:lstStyle/>
          <a:p>
            <a:pPr lvl="0" indent="0"/>
            <a:r>
              <a:rPr lang="zh-CN" altLang="en-US" sz="2400" dirty="0">
                <a:latin typeface="Times New Roman" panose="02020603050405020304" pitchFamily="18" charset="0"/>
                <a:cs typeface="Times New Roman" panose="02020603050405020304" pitchFamily="18" charset="0"/>
              </a:rPr>
              <a:t>四条虚线代表图像中每一点可能的梯度方向，沿着梯度方向与边界的上下两个交点，就是需要拿来与中心点点</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i</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做比较的点。交点值的计算采用插值法计算，以</a:t>
            </a:r>
            <a:r>
              <a:rPr lang="zh-CN" altLang="en-US" sz="2400" b="1" u="sng" dirty="0">
                <a:solidFill>
                  <a:srgbClr val="FFC000"/>
                </a:solidFill>
                <a:latin typeface="Times New Roman" panose="02020603050405020304" pitchFamily="18" charset="0"/>
                <a:cs typeface="Times New Roman" panose="02020603050405020304" pitchFamily="18" charset="0"/>
              </a:rPr>
              <a:t>黄色的虚线</a:t>
            </a:r>
            <a:r>
              <a:rPr lang="zh-CN" altLang="en-US" sz="2400" dirty="0">
                <a:latin typeface="Times New Roman" panose="02020603050405020304" pitchFamily="18" charset="0"/>
                <a:cs typeface="Times New Roman" panose="02020603050405020304" pitchFamily="18" charset="0"/>
              </a:rPr>
              <a:t>所代表的梯度角。交点处幅值为：</a:t>
            </a:r>
          </a:p>
        </p:txBody>
      </p:sp>
      <p:graphicFrame>
        <p:nvGraphicFramePr>
          <p:cNvPr id="150555" name="对象 27">
            <a:hlinkClick r:id="" action="ppaction://ole?verb=0"/>
          </p:cNvPr>
          <p:cNvGraphicFramePr>
            <a:graphicFrameLocks noChangeAspect="1"/>
          </p:cNvGraphicFramePr>
          <p:nvPr/>
        </p:nvGraphicFramePr>
        <p:xfrm>
          <a:off x="4918075" y="6037263"/>
          <a:ext cx="4294188" cy="371475"/>
        </p:xfrm>
        <a:graphic>
          <a:graphicData uri="http://schemas.openxmlformats.org/presentationml/2006/ole">
            <mc:AlternateContent xmlns:mc="http://schemas.openxmlformats.org/markup-compatibility/2006">
              <mc:Choice xmlns:v="urn:schemas-microsoft-com:vml" Requires="v">
                <p:oleObj spid="_x0000_s51549" r:id="rId3" imgW="2349500" imgH="203200" progId="Equation.KSEE3">
                  <p:embed/>
                </p:oleObj>
              </mc:Choice>
              <mc:Fallback>
                <p:oleObj r:id="rId3" imgW="2349500" imgH="203200" progId="Equation.KSEE3">
                  <p:embed/>
                  <p:pic>
                    <p:nvPicPr>
                      <p:cNvPr id="0" name="图片 3271"/>
                      <p:cNvPicPr/>
                      <p:nvPr/>
                    </p:nvPicPr>
                    <p:blipFill>
                      <a:blip r:embed="rId4"/>
                      <a:stretch>
                        <a:fillRect/>
                      </a:stretch>
                    </p:blipFill>
                    <p:spPr>
                      <a:xfrm>
                        <a:off x="4918075" y="6037263"/>
                        <a:ext cx="4294188" cy="371475"/>
                      </a:xfrm>
                      <a:prstGeom prst="rect">
                        <a:avLst/>
                      </a:prstGeom>
                      <a:noFill/>
                      <a:ln w="38100">
                        <a:noFill/>
                        <a:miter/>
                      </a:ln>
                    </p:spPr>
                  </p:pic>
                </p:oleObj>
              </mc:Fallback>
            </mc:AlternateContent>
          </a:graphicData>
        </a:graphic>
      </p:graphicFrame>
      <p:graphicFrame>
        <p:nvGraphicFramePr>
          <p:cNvPr id="150556" name="对象 28">
            <a:hlinkClick r:id="" action="ppaction://ole?verb=0"/>
          </p:cNvPr>
          <p:cNvGraphicFramePr>
            <a:graphicFrameLocks noChangeAspect="1"/>
          </p:cNvGraphicFramePr>
          <p:nvPr/>
        </p:nvGraphicFramePr>
        <p:xfrm>
          <a:off x="4724400" y="3549650"/>
          <a:ext cx="914400" cy="215900"/>
        </p:xfrm>
        <a:graphic>
          <a:graphicData uri="http://schemas.openxmlformats.org/presentationml/2006/ole">
            <mc:AlternateContent xmlns:mc="http://schemas.openxmlformats.org/markup-compatibility/2006">
              <mc:Choice xmlns:v="urn:schemas-microsoft-com:vml" Requires="v">
                <p:oleObj spid="_x0000_s51550" r:id="rId5" imgW="917575" imgH="216535" progId="Equation.KSEE3">
                  <p:embed/>
                </p:oleObj>
              </mc:Choice>
              <mc:Fallback>
                <p:oleObj r:id="rId5" imgW="917575" imgH="216535" progId="Equation.KSEE3">
                  <p:embed/>
                  <p:pic>
                    <p:nvPicPr>
                      <p:cNvPr id="0" name="图片 3272"/>
                      <p:cNvPicPr/>
                      <p:nvPr/>
                    </p:nvPicPr>
                    <p:blipFill>
                      <a:blip r:embed="rId6"/>
                      <a:stretch>
                        <a:fillRect/>
                      </a:stretch>
                    </p:blipFill>
                    <p:spPr>
                      <a:xfrm>
                        <a:off x="4724400" y="3549650"/>
                        <a:ext cx="914400" cy="215900"/>
                      </a:xfrm>
                      <a:prstGeom prst="rect">
                        <a:avLst/>
                      </a:prstGeom>
                      <a:noFill/>
                      <a:ln w="38100">
                        <a:noFill/>
                        <a:miter/>
                      </a:ln>
                    </p:spPr>
                  </p:pic>
                </p:oleObj>
              </mc:Fallback>
            </mc:AlternateContent>
          </a:graphicData>
        </a:graphic>
      </p:graphicFrame>
      <p:grpSp>
        <p:nvGrpSpPr>
          <p:cNvPr id="32" name="组合 31"/>
          <p:cNvGrpSpPr/>
          <p:nvPr/>
        </p:nvGrpSpPr>
        <p:grpSpPr>
          <a:xfrm>
            <a:off x="3306763" y="3943350"/>
            <a:ext cx="3143250" cy="2159000"/>
            <a:chOff x="4248" y="5849"/>
            <a:chExt cx="4950" cy="3401"/>
          </a:xfrm>
        </p:grpSpPr>
        <p:sp>
          <p:nvSpPr>
            <p:cNvPr id="30" name="七角星 29"/>
            <p:cNvSpPr/>
            <p:nvPr/>
          </p:nvSpPr>
          <p:spPr>
            <a:xfrm>
              <a:off x="4248" y="5849"/>
              <a:ext cx="1595" cy="1413"/>
            </a:xfrm>
            <a:prstGeom prst="star7">
              <a:avLst/>
            </a:prstGeom>
            <a:noFill/>
            <a:ln w="41275" cmpd="tri">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31" name="直接箭头连接符 30"/>
            <p:cNvCxnSpPr/>
            <p:nvPr/>
          </p:nvCxnSpPr>
          <p:spPr>
            <a:xfrm flipH="1" flipV="1">
              <a:off x="5612" y="6874"/>
              <a:ext cx="3586" cy="2377"/>
            </a:xfrm>
            <a:prstGeom prst="straightConnector1">
              <a:avLst/>
            </a:prstGeom>
            <a:ln w="41275" cmpd="tri">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34" name="文本框 243722"/>
          <p:cNvSpPr txBox="1"/>
          <p:nvPr/>
        </p:nvSpPr>
        <p:spPr>
          <a:xfrm>
            <a:off x="546100" y="1600835"/>
            <a:ext cx="68389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en-US" altLang="zh-CN" dirty="0">
                <a:sym typeface="+mn-ea"/>
              </a:rPr>
              <a:t>canny</a:t>
            </a:r>
            <a:r>
              <a:rPr lang="zh-CN" altLang="en-US" dirty="0">
                <a:sym typeface="+mn-ea"/>
              </a:rPr>
              <a:t>算子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 name="文本框 3"/>
          <p:cNvSpPr txBox="1"/>
          <p:nvPr/>
        </p:nvSpPr>
        <p:spPr>
          <a:xfrm>
            <a:off x="1030605" y="2179955"/>
            <a:ext cx="9492615" cy="4524315"/>
          </a:xfrm>
          <a:prstGeom prst="rect">
            <a:avLst/>
          </a:prstGeom>
          <a:noFill/>
        </p:spPr>
        <p:txBody>
          <a:bodyPr wrap="square" rtlCol="0" anchor="t">
            <a:spAutoFit/>
          </a:bodyPr>
          <a:lstStyle/>
          <a:p>
            <a:pPr indent="0">
              <a:lnSpc>
                <a:spcPct val="150000"/>
              </a:lnSpc>
              <a:buFont typeface="+mj-lt"/>
              <a:buNone/>
            </a:pPr>
            <a:r>
              <a:rPr lang="en-US" altLang="zh-CN" sz="2800" b="1" dirty="0">
                <a:latin typeface="Times New Roman" panose="02020603050405020304" pitchFamily="18" charset="0"/>
                <a:cs typeface="Times New Roman" panose="02020603050405020304" pitchFamily="18" charset="0"/>
              </a:rPr>
              <a:t>4 </a:t>
            </a:r>
            <a:r>
              <a:rPr lang="en-US" altLang="zh-CN" sz="2800" b="1"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双</a:t>
            </a:r>
            <a:r>
              <a:rPr lang="zh-CN" altLang="en-US" sz="2800" dirty="0">
                <a:latin typeface="Times New Roman" panose="02020603050405020304" pitchFamily="18" charset="0"/>
                <a:cs typeface="Times New Roman" panose="02020603050405020304" pitchFamily="18" charset="0"/>
              </a:rPr>
              <a:t>阈值算法检测边缘和连接边缘，通常</a:t>
            </a:r>
            <a:r>
              <a:rPr lang="en-US" altLang="zh-CN" sz="2800" dirty="0">
                <a:latin typeface="Times New Roman" panose="02020603050405020304" pitchFamily="18" charset="0"/>
                <a:cs typeface="Times New Roman" panose="02020603050405020304" pitchFamily="18" charset="0"/>
              </a:rPr>
              <a:t>T</a:t>
            </a:r>
            <a:r>
              <a:rPr lang="en-US" altLang="zh-CN" sz="2800" baseline="-250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是</a:t>
            </a:r>
            <a:r>
              <a:rPr lang="en-US" altLang="zh-CN" sz="2800" dirty="0">
                <a:latin typeface="Times New Roman" panose="02020603050405020304" pitchFamily="18" charset="0"/>
                <a:cs typeface="Times New Roman" panose="02020603050405020304" pitchFamily="18" charset="0"/>
              </a:rPr>
              <a:t>T</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的</a:t>
            </a:r>
            <a:r>
              <a:rPr lang="en-US" altLang="zh-CN" sz="2800" dirty="0">
                <a:latin typeface="Times New Roman" panose="02020603050405020304" pitchFamily="18" charset="0"/>
                <a:cs typeface="Times New Roman" panose="02020603050405020304" pitchFamily="18" charset="0"/>
              </a:rPr>
              <a:t>1/2</a:t>
            </a:r>
            <a:r>
              <a:rPr lang="zh-CN" altLang="en-US" sz="2800" dirty="0">
                <a:latin typeface="Times New Roman" panose="02020603050405020304" pitchFamily="18" charset="0"/>
                <a:cs typeface="Times New Roman" panose="02020603050405020304" pitchFamily="18" charset="0"/>
              </a:rPr>
              <a:t>或者</a:t>
            </a:r>
            <a:r>
              <a:rPr lang="en-US" altLang="zh-CN" sz="2800" dirty="0">
                <a:latin typeface="Times New Roman" panose="02020603050405020304" pitchFamily="18" charset="0"/>
                <a:cs typeface="Times New Roman" panose="02020603050405020304" pitchFamily="18" charset="0"/>
              </a:rPr>
              <a:t>1/3,</a:t>
            </a:r>
            <a:r>
              <a:rPr lang="zh-CN" altLang="en-US" sz="2800" dirty="0">
                <a:latin typeface="Times New Roman" panose="02020603050405020304" pitchFamily="18" charset="0"/>
                <a:cs typeface="Times New Roman" panose="02020603050405020304" pitchFamily="18" charset="0"/>
              </a:rPr>
              <a:t>其中</a:t>
            </a:r>
            <a:r>
              <a:rPr lang="en-US" altLang="zh-CN" sz="2800" dirty="0">
                <a:latin typeface="Times New Roman" panose="02020603050405020304" pitchFamily="18" charset="0"/>
                <a:cs typeface="Times New Roman" panose="02020603050405020304" pitchFamily="18" charset="0"/>
              </a:rPr>
              <a:t>T</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sym typeface="+mn-ea"/>
              </a:rPr>
              <a:t>图像整体灰度级分布的70%</a:t>
            </a:r>
            <a:r>
              <a:rPr lang="zh-CN" altLang="en-US" sz="28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梯度值大于T</a:t>
            </a:r>
            <a:r>
              <a:rPr lang="zh-CN" altLang="en-US" sz="2400" baseline="-250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的像素点称为强边缘,保留作为图像边缘;</a:t>
            </a:r>
          </a:p>
          <a:p>
            <a:pPr marL="800100" lvl="1" indent="-34290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梯度值小于T</a:t>
            </a:r>
            <a:r>
              <a:rPr lang="zh-CN" altLang="en-US" sz="2400" baseline="-250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的像素点不是边缘,舍弃;</a:t>
            </a:r>
          </a:p>
          <a:p>
            <a:pPr marL="800100" lvl="1" indent="-34290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针对梯度值大于T</a:t>
            </a:r>
            <a:r>
              <a:rPr lang="zh-CN" altLang="en-US" sz="2400" baseline="-250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,小于T</a:t>
            </a:r>
            <a:r>
              <a:rPr lang="zh-CN" altLang="en-US" sz="2400" baseline="-250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的像素点,称为弱边缘，其像素点周围8个领域内存在强边缘像素时,则该弱边缘变成强边缘点,否则不是边缘点;</a:t>
            </a:r>
          </a:p>
          <a:p>
            <a:endParaRPr lang="zh-CN" altLang="en-US" sz="2400" dirty="0">
              <a:latin typeface="Times New Roman" panose="02020603050405020304" pitchFamily="18" charset="0"/>
              <a:cs typeface="Times New Roman" panose="02020603050405020304" pitchFamily="18" charset="0"/>
            </a:endParaRPr>
          </a:p>
        </p:txBody>
      </p:sp>
      <p:sp>
        <p:nvSpPr>
          <p:cNvPr id="7" name="文本框 243722"/>
          <p:cNvSpPr txBox="1"/>
          <p:nvPr/>
        </p:nvSpPr>
        <p:spPr>
          <a:xfrm>
            <a:off x="546100" y="1600835"/>
            <a:ext cx="68389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en-US" altLang="zh-CN" dirty="0">
                <a:sym typeface="+mn-ea"/>
              </a:rPr>
              <a:t>canny</a:t>
            </a:r>
            <a:r>
              <a:rPr lang="zh-CN" altLang="en-US" dirty="0">
                <a:sym typeface="+mn-ea"/>
              </a:rPr>
              <a:t>算子</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1016374" y="2409825"/>
            <a:ext cx="9673590" cy="3065455"/>
          </a:xfrm>
          <a:prstGeom prst="rect">
            <a:avLst/>
          </a:prstGeom>
          <a:noFill/>
        </p:spPr>
        <p:txBody>
          <a:bodyPr wrap="square" rtlCol="0" anchor="t">
            <a:spAutoFit/>
          </a:bodyPr>
          <a:lstStyle/>
          <a:p>
            <a:pPr lvl="0" indent="0">
              <a:lnSpc>
                <a:spcPct val="115000"/>
              </a:lnSpc>
            </a:pPr>
            <a:r>
              <a:rPr lang="zh-CN" altLang="en-US" sz="2800" dirty="0">
                <a:latin typeface="Times New Roman" panose="02020603050405020304" pitchFamily="18" charset="0"/>
                <a:cs typeface="Times New Roman" panose="02020603050405020304" pitchFamily="18" charset="0"/>
                <a:sym typeface="+mn-ea"/>
              </a:rPr>
              <a:t>灰度值大于</a:t>
            </a:r>
            <a:r>
              <a:rPr lang="en-US" altLang="zh-CN" sz="2800" dirty="0">
                <a:latin typeface="Times New Roman" panose="02020603050405020304" pitchFamily="18" charset="0"/>
                <a:cs typeface="Times New Roman" panose="02020603050405020304" pitchFamily="18" charset="0"/>
                <a:sym typeface="+mn-ea"/>
              </a:rPr>
              <a:t>T</a:t>
            </a:r>
            <a:r>
              <a:rPr lang="en-US" altLang="zh-CN" sz="2800" baseline="-25000" dirty="0">
                <a:latin typeface="Times New Roman" panose="02020603050405020304" pitchFamily="18" charset="0"/>
                <a:cs typeface="Times New Roman" panose="02020603050405020304" pitchFamily="18" charset="0"/>
                <a:sym typeface="+mn-ea"/>
              </a:rPr>
              <a:t>2</a:t>
            </a:r>
            <a:r>
              <a:rPr lang="zh-CN" altLang="en-US" sz="2800" dirty="0">
                <a:latin typeface="Times New Roman" panose="02020603050405020304" pitchFamily="18" charset="0"/>
                <a:cs typeface="Times New Roman" panose="02020603050405020304" pitchFamily="18" charset="0"/>
                <a:sym typeface="+mn-ea"/>
              </a:rPr>
              <a:t>的，置为255，灰度值小于</a:t>
            </a:r>
            <a:r>
              <a:rPr lang="en-US" altLang="zh-CN" sz="2800" dirty="0">
                <a:latin typeface="Times New Roman" panose="02020603050405020304" pitchFamily="18" charset="0"/>
                <a:cs typeface="Times New Roman" panose="02020603050405020304" pitchFamily="18" charset="0"/>
                <a:sym typeface="+mn-ea"/>
              </a:rPr>
              <a:t>T</a:t>
            </a:r>
            <a:r>
              <a:rPr lang="en-US" altLang="zh-CN" sz="2800" baseline="-25000" dirty="0">
                <a:latin typeface="Times New Roman" panose="02020603050405020304" pitchFamily="18" charset="0"/>
                <a:cs typeface="Times New Roman" panose="02020603050405020304" pitchFamily="18" charset="0"/>
                <a:sym typeface="+mn-ea"/>
              </a:rPr>
              <a:t>1</a:t>
            </a:r>
            <a:r>
              <a:rPr lang="zh-CN" altLang="en-US" sz="2800" dirty="0">
                <a:latin typeface="Times New Roman" panose="02020603050405020304" pitchFamily="18" charset="0"/>
                <a:cs typeface="Times New Roman" panose="02020603050405020304" pitchFamily="18" charset="0"/>
                <a:sym typeface="+mn-ea"/>
              </a:rPr>
              <a:t>的，置为0；灰度值介于</a:t>
            </a:r>
            <a:r>
              <a:rPr lang="en-US" altLang="zh-CN" sz="2800" dirty="0">
                <a:latin typeface="Times New Roman" panose="02020603050405020304" pitchFamily="18" charset="0"/>
                <a:cs typeface="Times New Roman" panose="02020603050405020304" pitchFamily="18" charset="0"/>
                <a:sym typeface="+mn-ea"/>
              </a:rPr>
              <a:t>T</a:t>
            </a:r>
            <a:r>
              <a:rPr lang="en-US" altLang="zh-CN" sz="2800" baseline="-25000" dirty="0">
                <a:latin typeface="Times New Roman" panose="02020603050405020304" pitchFamily="18" charset="0"/>
                <a:cs typeface="Times New Roman" panose="02020603050405020304" pitchFamily="18" charset="0"/>
                <a:sym typeface="+mn-ea"/>
              </a:rPr>
              <a:t>1</a:t>
            </a:r>
            <a:r>
              <a:rPr lang="zh-CN" altLang="en-US" sz="2800" dirty="0">
                <a:latin typeface="Times New Roman" panose="02020603050405020304" pitchFamily="18" charset="0"/>
                <a:cs typeface="Times New Roman" panose="02020603050405020304" pitchFamily="18" charset="0"/>
                <a:sym typeface="+mn-ea"/>
              </a:rPr>
              <a:t>和</a:t>
            </a:r>
            <a:r>
              <a:rPr lang="en-US" altLang="zh-CN" sz="2800" dirty="0">
                <a:latin typeface="Times New Roman" panose="02020603050405020304" pitchFamily="18" charset="0"/>
                <a:cs typeface="Times New Roman" panose="02020603050405020304" pitchFamily="18" charset="0"/>
                <a:sym typeface="+mn-ea"/>
              </a:rPr>
              <a:t>T</a:t>
            </a:r>
            <a:r>
              <a:rPr lang="en-US" altLang="zh-CN" sz="2800" baseline="-25000" dirty="0">
                <a:latin typeface="Times New Roman" panose="02020603050405020304" pitchFamily="18" charset="0"/>
                <a:cs typeface="Times New Roman" panose="02020603050405020304" pitchFamily="18" charset="0"/>
                <a:sym typeface="+mn-ea"/>
              </a:rPr>
              <a:t>2</a:t>
            </a:r>
            <a:r>
              <a:rPr lang="zh-CN" altLang="en-US" sz="2800" dirty="0">
                <a:latin typeface="Times New Roman" panose="02020603050405020304" pitchFamily="18" charset="0"/>
                <a:cs typeface="Times New Roman" panose="02020603050405020304" pitchFamily="18" charset="0"/>
                <a:sym typeface="+mn-ea"/>
              </a:rPr>
              <a:t>之间的，考察改像素点临近的8像素是否有灰度值为255的，若没有255的，表示这是一个孤立的局部极大值点，予以排除，置为0；若有255的，表示这是一个跟其他边缘有“接壤”</a:t>
            </a:r>
            <a:r>
              <a:rPr lang="zh-CN" altLang="en-US" sz="2800" dirty="0" smtClean="0">
                <a:latin typeface="Times New Roman" panose="02020603050405020304" pitchFamily="18" charset="0"/>
                <a:cs typeface="Times New Roman" panose="02020603050405020304" pitchFamily="18" charset="0"/>
                <a:sym typeface="+mn-ea"/>
              </a:rPr>
              <a:t>的</a:t>
            </a:r>
            <a:r>
              <a:rPr lang="zh-CN" altLang="en-US" sz="2800" dirty="0">
                <a:latin typeface="Times New Roman" panose="02020603050405020304" pitchFamily="18" charset="0"/>
                <a:cs typeface="Times New Roman" panose="02020603050405020304" pitchFamily="18" charset="0"/>
                <a:sym typeface="+mn-ea"/>
              </a:rPr>
              <a:t>候</a:t>
            </a:r>
            <a:r>
              <a:rPr lang="zh-CN" altLang="en-US" sz="2800" dirty="0" smtClean="0">
                <a:latin typeface="Times New Roman" panose="02020603050405020304" pitchFamily="18" charset="0"/>
                <a:cs typeface="Times New Roman" panose="02020603050405020304" pitchFamily="18" charset="0"/>
                <a:sym typeface="+mn-ea"/>
              </a:rPr>
              <a:t>选点，</a:t>
            </a:r>
            <a:r>
              <a:rPr lang="zh-CN" altLang="en-US" sz="2800" dirty="0">
                <a:latin typeface="Times New Roman" panose="02020603050405020304" pitchFamily="18" charset="0"/>
                <a:cs typeface="Times New Roman" panose="02020603050405020304" pitchFamily="18" charset="0"/>
                <a:sym typeface="+mn-ea"/>
              </a:rPr>
              <a:t>置为255，之后重复执行该步骤，直到考察完之后一个像素点。</a:t>
            </a:r>
          </a:p>
        </p:txBody>
      </p:sp>
      <p:sp>
        <p:nvSpPr>
          <p:cNvPr id="7" name="文本框 243722"/>
          <p:cNvSpPr txBox="1"/>
          <p:nvPr/>
        </p:nvSpPr>
        <p:spPr>
          <a:xfrm>
            <a:off x="546100" y="1600835"/>
            <a:ext cx="683895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en-US" altLang="zh-CN" dirty="0">
                <a:sym typeface="+mn-ea"/>
              </a:rPr>
              <a:t>canny</a:t>
            </a:r>
            <a:r>
              <a:rPr lang="zh-CN" altLang="en-US" dirty="0">
                <a:sym typeface="+mn-ea"/>
              </a:rPr>
              <a:t>算子</a:t>
            </a:r>
          </a:p>
        </p:txBody>
      </p:sp>
    </p:spTree>
    <p:extLst>
      <p:ext uri="{BB962C8B-B14F-4D97-AF65-F5344CB8AC3E}">
        <p14:creationId xmlns:p14="http://schemas.microsoft.com/office/powerpoint/2010/main" val="3788978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7945" y="3598545"/>
            <a:ext cx="396875" cy="365760"/>
          </a:xfrm>
          <a:prstGeom prst="rect">
            <a:avLst/>
          </a:prstGeom>
          <a:noFill/>
        </p:spPr>
        <p:txBody>
          <a:bodyPr wrap="none" rtlCol="0" anchor="t">
            <a:spAutoFit/>
          </a:bodyPr>
          <a:lstStyle/>
          <a:p>
            <a:r>
              <a:rPr lang="en-US" altLang="zh-CN">
                <a:solidFill>
                  <a:srgbClr val="0822AA"/>
                </a:solidFill>
                <a:latin typeface="Times New Roman" panose="02020603050405020304" charset="0"/>
                <a:ea typeface="华光楷体_CNKI" panose="02000500000000000000" charset="-122"/>
                <a:sym typeface="+mn-ea"/>
              </a:rPr>
              <a:t>T</a:t>
            </a:r>
            <a:r>
              <a:rPr lang="en-US" altLang="zh-CN" baseline="-25000">
                <a:solidFill>
                  <a:srgbClr val="0822AA"/>
                </a:solidFill>
                <a:latin typeface="Times New Roman" panose="02020603050405020304" charset="0"/>
                <a:ea typeface="华光楷体_CNKI" panose="02000500000000000000" charset="-122"/>
                <a:sym typeface="+mn-ea"/>
              </a:rPr>
              <a:t>2</a:t>
            </a:r>
            <a:endParaRPr lang="zh-CN" altLang="en-US"/>
          </a:p>
        </p:txBody>
      </p:sp>
      <p:pic>
        <p:nvPicPr>
          <p:cNvPr id="154625" name="图片 1"/>
          <p:cNvPicPr>
            <a:picLocks noChangeAspect="1"/>
          </p:cNvPicPr>
          <p:nvPr/>
        </p:nvPicPr>
        <p:blipFill>
          <a:blip r:embed="rId2"/>
          <a:stretch>
            <a:fillRect/>
          </a:stretch>
        </p:blipFill>
        <p:spPr>
          <a:xfrm>
            <a:off x="-28575" y="8890"/>
            <a:ext cx="10668000" cy="7239000"/>
          </a:xfrm>
          <a:prstGeom prst="rect">
            <a:avLst/>
          </a:prstGeom>
          <a:noFill/>
          <a:ln w="9525">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11617" name="文本框 243722"/>
          <p:cNvSpPr txBox="1"/>
          <p:nvPr/>
        </p:nvSpPr>
        <p:spPr>
          <a:xfrm>
            <a:off x="393700" y="1600835"/>
            <a:ext cx="87998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混合空间增强方法</a:t>
            </a:r>
          </a:p>
        </p:txBody>
      </p:sp>
      <p:sp>
        <p:nvSpPr>
          <p:cNvPr id="2" name="文本框 1"/>
          <p:cNvSpPr txBox="1"/>
          <p:nvPr/>
        </p:nvSpPr>
        <p:spPr>
          <a:xfrm>
            <a:off x="546100" y="2103120"/>
            <a:ext cx="9982200" cy="4573560"/>
          </a:xfrm>
          <a:prstGeom prst="rect">
            <a:avLst/>
          </a:prstGeom>
          <a:noFill/>
        </p:spPr>
        <p:txBody>
          <a:bodyPr wrap="square" rtlCol="0">
            <a:spAutoFit/>
          </a:bodyPr>
          <a:lstStyle/>
          <a:p>
            <a:pPr>
              <a:lnSpc>
                <a:spcPct val="130000"/>
              </a:lnSpc>
            </a:pPr>
            <a:r>
              <a:rPr lang="zh-CN" altLang="en-US" sz="2800">
                <a:latin typeface="Times New Roman" panose="02020603050405020304" charset="0"/>
              </a:rPr>
              <a:t>混合空间增强方法将线性和非线性统计方法相结合的一种混合式空间域的增强方法。经典案例是在一种基于骨架增强方面：</a:t>
            </a:r>
          </a:p>
          <a:p>
            <a:pPr lvl="1">
              <a:lnSpc>
                <a:spcPct val="130000"/>
              </a:lnSpc>
            </a:pPr>
            <a:r>
              <a:rPr lang="en-US" altLang="zh-CN" sz="2800">
                <a:latin typeface="Times New Roman" panose="02020603050405020304" charset="0"/>
              </a:rPr>
              <a:t>1</a:t>
            </a:r>
            <a:r>
              <a:rPr lang="zh-CN" altLang="en-US" sz="2800">
                <a:latin typeface="Times New Roman" panose="02020603050405020304" charset="0"/>
              </a:rPr>
              <a:t>）灰度动态范围小；</a:t>
            </a:r>
          </a:p>
          <a:p>
            <a:pPr lvl="1">
              <a:lnSpc>
                <a:spcPct val="130000"/>
              </a:lnSpc>
            </a:pPr>
            <a:r>
              <a:rPr lang="en-US" altLang="zh-CN" sz="2800">
                <a:latin typeface="Times New Roman" panose="02020603050405020304" charset="0"/>
              </a:rPr>
              <a:t>2</a:t>
            </a:r>
            <a:r>
              <a:rPr lang="zh-CN" altLang="en-US" sz="2800">
                <a:latin typeface="Times New Roman" panose="02020603050405020304" charset="0"/>
              </a:rPr>
              <a:t>）噪声多；</a:t>
            </a:r>
          </a:p>
          <a:p>
            <a:pPr lvl="1">
              <a:lnSpc>
                <a:spcPct val="130000"/>
              </a:lnSpc>
            </a:pPr>
            <a:r>
              <a:rPr lang="en-US" altLang="zh-CN" sz="2800">
                <a:latin typeface="Times New Roman" panose="02020603050405020304" charset="0"/>
              </a:rPr>
              <a:t>3</a:t>
            </a:r>
            <a:r>
              <a:rPr lang="zh-CN" altLang="en-US" sz="2800">
                <a:latin typeface="Times New Roman" panose="02020603050405020304" charset="0"/>
              </a:rPr>
              <a:t>）边缘不是很清晰</a:t>
            </a:r>
          </a:p>
          <a:p>
            <a:pPr>
              <a:lnSpc>
                <a:spcPct val="130000"/>
              </a:lnSpc>
            </a:pPr>
            <a:r>
              <a:rPr lang="zh-CN" altLang="en-US" sz="2800">
                <a:latin typeface="Times New Roman" panose="02020603050405020304" charset="0"/>
              </a:rPr>
              <a:t>混合策略是先采用拉普拉斯突出图像中的小细节，然后采用梯度算子锐化边缘，平滑过的梯度图像用于掩蔽拉普拉斯图像，最后是灰度变换增大图像动态范围。</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7" name="文本框 6"/>
          <p:cNvSpPr txBox="1"/>
          <p:nvPr/>
        </p:nvSpPr>
        <p:spPr>
          <a:xfrm>
            <a:off x="622300" y="2255520"/>
            <a:ext cx="9742805" cy="652486"/>
          </a:xfrm>
          <a:prstGeom prst="rect">
            <a:avLst/>
          </a:prstGeom>
          <a:noFill/>
        </p:spPr>
        <p:txBody>
          <a:bodyPr wrap="square" rtlCol="0">
            <a:spAutoFit/>
          </a:bodyPr>
          <a:lstStyle/>
          <a:p>
            <a:pPr>
              <a:lnSpc>
                <a:spcPct val="130000"/>
              </a:lnSpc>
            </a:pPr>
            <a:r>
              <a:rPr lang="zh-CN" altLang="en-US" sz="2800">
                <a:latin typeface="Times New Roman" panose="02020603050405020304" charset="0"/>
              </a:rPr>
              <a:t>混合空间增强方法算法流程</a:t>
            </a:r>
          </a:p>
        </p:txBody>
      </p:sp>
      <p:grpSp>
        <p:nvGrpSpPr>
          <p:cNvPr id="29" name="组合 28"/>
          <p:cNvGrpSpPr/>
          <p:nvPr/>
        </p:nvGrpSpPr>
        <p:grpSpPr>
          <a:xfrm>
            <a:off x="1913255" y="3090545"/>
            <a:ext cx="7580630" cy="3446780"/>
            <a:chOff x="3013" y="4747"/>
            <a:chExt cx="11938" cy="5428"/>
          </a:xfrm>
        </p:grpSpPr>
        <p:sp>
          <p:nvSpPr>
            <p:cNvPr id="8" name="矩形 7"/>
            <p:cNvSpPr/>
            <p:nvPr/>
          </p:nvSpPr>
          <p:spPr>
            <a:xfrm>
              <a:off x="3013" y="4747"/>
              <a:ext cx="2619" cy="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FF0000"/>
                  </a:solidFill>
                  <a:latin typeface="Times New Roman" panose="02020603050405020304" charset="0"/>
                </a:rPr>
                <a:t>原始图像</a:t>
              </a:r>
            </a:p>
          </p:txBody>
        </p:sp>
        <p:sp>
          <p:nvSpPr>
            <p:cNvPr id="9" name="矩形 8"/>
            <p:cNvSpPr/>
            <p:nvPr/>
          </p:nvSpPr>
          <p:spPr>
            <a:xfrm>
              <a:off x="3013" y="6311"/>
              <a:ext cx="2619" cy="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err="1">
                  <a:solidFill>
                    <a:srgbClr val="FF0000"/>
                  </a:solidFill>
                  <a:latin typeface="Times New Roman" panose="02020603050405020304" charset="0"/>
                  <a:ea typeface="楷体" panose="02010609060101010101" charset="-122"/>
                  <a:sym typeface="+mn-ea"/>
                </a:rPr>
                <a:t>Laplacian</a:t>
              </a:r>
              <a:endParaRPr lang="en-US" altLang="zh-CN" sz="2400" b="1" err="1">
                <a:solidFill>
                  <a:srgbClr val="FF0000"/>
                </a:solidFill>
                <a:latin typeface="Times New Roman" panose="02020603050405020304" charset="0"/>
                <a:ea typeface="楷体" panose="02010609060101010101" charset="-122"/>
                <a:sym typeface="+mn-ea"/>
              </a:endParaRPr>
            </a:p>
          </p:txBody>
        </p:sp>
        <p:sp>
          <p:nvSpPr>
            <p:cNvPr id="10" name="矩形 9"/>
            <p:cNvSpPr/>
            <p:nvPr/>
          </p:nvSpPr>
          <p:spPr>
            <a:xfrm>
              <a:off x="6445" y="6327"/>
              <a:ext cx="2619" cy="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err="1">
                  <a:solidFill>
                    <a:srgbClr val="FF0000"/>
                  </a:solidFill>
                  <a:latin typeface="Times New Roman" panose="02020603050405020304" charset="0"/>
                  <a:ea typeface="楷体" panose="02010609060101010101" charset="-122"/>
                  <a:sym typeface="+mn-ea"/>
                </a:rPr>
                <a:t>Sobel</a:t>
              </a:r>
              <a:endParaRPr lang="en-US" altLang="zh-CN" sz="2400" b="1" err="1">
                <a:solidFill>
                  <a:srgbClr val="FF0000"/>
                </a:solidFill>
                <a:latin typeface="Times New Roman" panose="02020603050405020304" charset="0"/>
                <a:ea typeface="楷体" panose="02010609060101010101" charset="-122"/>
                <a:sym typeface="+mn-ea"/>
              </a:endParaRPr>
            </a:p>
          </p:txBody>
        </p:sp>
        <p:sp>
          <p:nvSpPr>
            <p:cNvPr id="11" name="矩形 10"/>
            <p:cNvSpPr/>
            <p:nvPr/>
          </p:nvSpPr>
          <p:spPr>
            <a:xfrm>
              <a:off x="3013" y="7963"/>
              <a:ext cx="2619" cy="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FF0000"/>
                  </a:solidFill>
                  <a:latin typeface="Times New Roman" panose="02020603050405020304" charset="0"/>
                </a:rPr>
                <a:t>图像相加</a:t>
              </a:r>
            </a:p>
          </p:txBody>
        </p:sp>
        <p:sp>
          <p:nvSpPr>
            <p:cNvPr id="12" name="矩形 11"/>
            <p:cNvSpPr/>
            <p:nvPr/>
          </p:nvSpPr>
          <p:spPr>
            <a:xfrm>
              <a:off x="6381" y="7963"/>
              <a:ext cx="2619" cy="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b="1">
                  <a:solidFill>
                    <a:srgbClr val="FF0000"/>
                  </a:solidFill>
                  <a:latin typeface="Times New Roman" panose="02020603050405020304" charset="0"/>
                  <a:sym typeface="+mn-ea"/>
                </a:rPr>
                <a:t>5×5均值</a:t>
              </a:r>
            </a:p>
          </p:txBody>
        </p:sp>
        <p:sp>
          <p:nvSpPr>
            <p:cNvPr id="13" name="矩形 12"/>
            <p:cNvSpPr/>
            <p:nvPr/>
          </p:nvSpPr>
          <p:spPr>
            <a:xfrm>
              <a:off x="4605" y="9371"/>
              <a:ext cx="2619" cy="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b="1">
                  <a:solidFill>
                    <a:srgbClr val="FF0000"/>
                  </a:solidFill>
                  <a:latin typeface="Times New Roman" panose="02020603050405020304" charset="0"/>
                  <a:sym typeface="+mn-ea"/>
                </a:rPr>
                <a:t>图像相乘</a:t>
              </a:r>
            </a:p>
          </p:txBody>
        </p:sp>
        <p:sp>
          <p:nvSpPr>
            <p:cNvPr id="14" name="矩形 13"/>
            <p:cNvSpPr/>
            <p:nvPr/>
          </p:nvSpPr>
          <p:spPr>
            <a:xfrm>
              <a:off x="8349" y="9323"/>
              <a:ext cx="2619" cy="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b="1">
                  <a:solidFill>
                    <a:srgbClr val="FF0000"/>
                  </a:solidFill>
                  <a:latin typeface="Times New Roman" panose="02020603050405020304" charset="0"/>
                  <a:sym typeface="+mn-ea"/>
                </a:rPr>
                <a:t>图像相加</a:t>
              </a:r>
            </a:p>
          </p:txBody>
        </p:sp>
        <p:sp>
          <p:nvSpPr>
            <p:cNvPr id="15" name="矩形 14"/>
            <p:cNvSpPr/>
            <p:nvPr/>
          </p:nvSpPr>
          <p:spPr>
            <a:xfrm>
              <a:off x="12061" y="9371"/>
              <a:ext cx="2891" cy="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b="1">
                  <a:solidFill>
                    <a:srgbClr val="FF0000"/>
                  </a:solidFill>
                  <a:latin typeface="Times New Roman" panose="02020603050405020304" charset="0"/>
                  <a:sym typeface="+mn-ea"/>
                </a:rPr>
                <a:t>幂律变换拉伸</a:t>
              </a:r>
            </a:p>
          </p:txBody>
        </p:sp>
        <p:cxnSp>
          <p:nvCxnSpPr>
            <p:cNvPr id="17" name="直接箭头连接符 16"/>
            <p:cNvCxnSpPr/>
            <p:nvPr/>
          </p:nvCxnSpPr>
          <p:spPr>
            <a:xfrm flipH="1">
              <a:off x="4341" y="5570"/>
              <a:ext cx="0" cy="74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4338" y="7201"/>
              <a:ext cx="0" cy="74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7690" y="7217"/>
              <a:ext cx="0" cy="74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8" idx="1"/>
              <a:endCxn id="11" idx="1"/>
            </p:cNvCxnSpPr>
            <p:nvPr/>
          </p:nvCxnSpPr>
          <p:spPr>
            <a:xfrm rot="10800000" flipV="1">
              <a:off x="3013" y="5149"/>
              <a:ext cx="5" cy="3216"/>
            </a:xfrm>
            <a:prstGeom prst="bentConnector3">
              <a:avLst>
                <a:gd name="adj1" fmla="val 7600000"/>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7690" y="5116"/>
              <a:ext cx="11" cy="121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8" idx="3"/>
            </p:cNvCxnSpPr>
            <p:nvPr/>
          </p:nvCxnSpPr>
          <p:spPr>
            <a:xfrm flipV="1">
              <a:off x="5632" y="5116"/>
              <a:ext cx="43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9970" y="5149"/>
              <a:ext cx="0" cy="413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2" idx="2"/>
              <a:endCxn id="13" idx="0"/>
            </p:cNvCxnSpPr>
            <p:nvPr/>
          </p:nvCxnSpPr>
          <p:spPr>
            <a:xfrm rot="5400000">
              <a:off x="6501" y="8181"/>
              <a:ext cx="604" cy="1776"/>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rot="5400000" flipV="1">
              <a:off x="3945" y="9129"/>
              <a:ext cx="1006" cy="282"/>
            </a:xfrm>
            <a:prstGeom prst="bent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3" idx="3"/>
              <a:endCxn id="14" idx="1"/>
            </p:cNvCxnSpPr>
            <p:nvPr/>
          </p:nvCxnSpPr>
          <p:spPr>
            <a:xfrm flipV="1">
              <a:off x="7224" y="9725"/>
              <a:ext cx="1125"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10936" y="9725"/>
              <a:ext cx="1125"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本框 243722"/>
          <p:cNvSpPr txBox="1"/>
          <p:nvPr/>
        </p:nvSpPr>
        <p:spPr>
          <a:xfrm>
            <a:off x="393700" y="1600835"/>
            <a:ext cx="87998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混合空间增强方法</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546101" y="2245360"/>
            <a:ext cx="10082530" cy="2012859"/>
          </a:xfrm>
          <a:prstGeom prst="rect">
            <a:avLst/>
          </a:prstGeom>
          <a:noFill/>
        </p:spPr>
        <p:txBody>
          <a:bodyPr wrap="square" rtlCol="0">
            <a:spAutoFit/>
          </a:bodyPr>
          <a:lstStyle/>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 1.先对原图做拉普拉斯处理</a:t>
            </a:r>
          </a:p>
          <a:p>
            <a:pPr indent="0">
              <a:lnSpc>
                <a:spcPct val="130000"/>
              </a:lnSpc>
              <a:buFont typeface="Arial" panose="020B0604020202020204" pitchFamily="34" charset="0"/>
              <a:buNone/>
            </a:pPr>
            <a:r>
              <a:rPr lang="en-US" altLang="zh-CN" sz="2400" smtClean="0">
                <a:solidFill>
                  <a:schemeClr val="tx1"/>
                </a:solidFill>
                <a:latin typeface="Times New Roman" panose="02020603050405020304" charset="0"/>
                <a:sym typeface="+mn-ea"/>
              </a:rPr>
              <a:t> [-</a:t>
            </a:r>
            <a:r>
              <a:rPr lang="en-US" altLang="zh-CN" sz="2400">
                <a:solidFill>
                  <a:schemeClr val="tx1"/>
                </a:solidFill>
                <a:latin typeface="Times New Roman" panose="02020603050405020304" charset="0"/>
                <a:sym typeface="+mn-ea"/>
              </a:rPr>
              <a:t>1,-1,-1</a:t>
            </a:r>
          </a:p>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 -1, 8,-1</a:t>
            </a:r>
          </a:p>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 -1,-1,-1]</a:t>
            </a:r>
          </a:p>
        </p:txBody>
      </p:sp>
      <p:pic>
        <p:nvPicPr>
          <p:cNvPr id="7" name="图片 6" descr="2.Tlaplas_screenshot_27.03.2023"/>
          <p:cNvPicPr>
            <a:picLocks noChangeAspect="1"/>
          </p:cNvPicPr>
          <p:nvPr/>
        </p:nvPicPr>
        <p:blipFill>
          <a:blip r:embed="rId2"/>
          <a:stretch>
            <a:fillRect/>
          </a:stretch>
        </p:blipFill>
        <p:spPr>
          <a:xfrm>
            <a:off x="7713980" y="2807335"/>
            <a:ext cx="2609215" cy="4188460"/>
          </a:xfrm>
          <a:prstGeom prst="rect">
            <a:avLst/>
          </a:prstGeom>
        </p:spPr>
      </p:pic>
      <p:pic>
        <p:nvPicPr>
          <p:cNvPr id="8" name="图片 7" descr="1.body"/>
          <p:cNvPicPr>
            <a:picLocks noChangeAspect="1"/>
          </p:cNvPicPr>
          <p:nvPr/>
        </p:nvPicPr>
        <p:blipFill>
          <a:blip r:embed="rId3"/>
          <a:stretch>
            <a:fillRect/>
          </a:stretch>
        </p:blipFill>
        <p:spPr>
          <a:xfrm>
            <a:off x="4656455" y="2807335"/>
            <a:ext cx="2602230" cy="4177030"/>
          </a:xfrm>
          <a:prstGeom prst="rect">
            <a:avLst/>
          </a:prstGeom>
        </p:spPr>
      </p:pic>
      <p:sp>
        <p:nvSpPr>
          <p:cNvPr id="11" name="文本框 10"/>
          <p:cNvSpPr txBox="1"/>
          <p:nvPr/>
        </p:nvSpPr>
        <p:spPr>
          <a:xfrm>
            <a:off x="5711190" y="7040245"/>
            <a:ext cx="718185" cy="365760"/>
          </a:xfrm>
          <a:prstGeom prst="rect">
            <a:avLst/>
          </a:prstGeom>
          <a:noFill/>
        </p:spPr>
        <p:txBody>
          <a:bodyPr wrap="square" rtlCol="0">
            <a:spAutoFit/>
          </a:bodyPr>
          <a:lstStyle/>
          <a:p>
            <a:r>
              <a:rPr lang="en-US" altLang="zh-CN"/>
              <a:t>a</a:t>
            </a:r>
            <a:r>
              <a:rPr lang="zh-CN" altLang="en-US"/>
              <a:t>图</a:t>
            </a:r>
          </a:p>
        </p:txBody>
      </p:sp>
      <p:sp>
        <p:nvSpPr>
          <p:cNvPr id="12" name="文本框 11"/>
          <p:cNvSpPr txBox="1"/>
          <p:nvPr/>
        </p:nvSpPr>
        <p:spPr>
          <a:xfrm>
            <a:off x="8659495" y="7021830"/>
            <a:ext cx="1663700" cy="365760"/>
          </a:xfrm>
          <a:prstGeom prst="rect">
            <a:avLst/>
          </a:prstGeom>
          <a:noFill/>
        </p:spPr>
        <p:txBody>
          <a:bodyPr wrap="square" rtlCol="0">
            <a:spAutoFit/>
          </a:bodyPr>
          <a:lstStyle/>
          <a:p>
            <a:r>
              <a:rPr lang="en-US" altLang="zh-CN"/>
              <a:t>b</a:t>
            </a:r>
            <a:r>
              <a:rPr lang="zh-CN" altLang="en-US"/>
              <a:t>图</a:t>
            </a:r>
          </a:p>
        </p:txBody>
      </p:sp>
      <p:sp>
        <p:nvSpPr>
          <p:cNvPr id="10" name="文本框 243722"/>
          <p:cNvSpPr txBox="1"/>
          <p:nvPr/>
        </p:nvSpPr>
        <p:spPr>
          <a:xfrm>
            <a:off x="393700" y="1600835"/>
            <a:ext cx="87998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混合空间</a:t>
            </a:r>
            <a:r>
              <a:rPr lang="zh-CN" altLang="en-US"/>
              <a:t>增强</a:t>
            </a:r>
            <a:r>
              <a:rPr lang="zh-CN" altLang="en-US" smtClean="0"/>
              <a:t>方法</a:t>
            </a:r>
            <a:r>
              <a:rPr lang="en-US" altLang="zh-CN" smtClean="0"/>
              <a:t>-</a:t>
            </a:r>
            <a:r>
              <a:rPr lang="zh-CN" altLang="en-US" smtClean="0"/>
              <a:t>骨骼实例</a:t>
            </a:r>
            <a:endParaRPr lang="zh-CN" altLang="en-US" dirty="0"/>
          </a:p>
        </p:txBody>
      </p:sp>
    </p:spTree>
    <p:extLst>
      <p:ext uri="{BB962C8B-B14F-4D97-AF65-F5344CB8AC3E}">
        <p14:creationId xmlns:p14="http://schemas.microsoft.com/office/powerpoint/2010/main" val="30637958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521970" y="2245360"/>
            <a:ext cx="10158730" cy="1052596"/>
          </a:xfrm>
          <a:prstGeom prst="rect">
            <a:avLst/>
          </a:prstGeom>
          <a:noFill/>
        </p:spPr>
        <p:txBody>
          <a:bodyPr wrap="square" rtlCol="0">
            <a:spAutoFit/>
          </a:bodyPr>
          <a:lstStyle/>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 2.拉普拉斯</a:t>
            </a:r>
            <a:r>
              <a:rPr lang="zh-CN" altLang="en-US" sz="2400">
                <a:solidFill>
                  <a:schemeClr val="tx1"/>
                </a:solidFill>
                <a:latin typeface="Times New Roman" panose="02020603050405020304" charset="0"/>
                <a:sym typeface="+mn-ea"/>
              </a:rPr>
              <a:t>图像叠加原始图像</a:t>
            </a:r>
          </a:p>
          <a:p>
            <a:pPr indent="0">
              <a:lnSpc>
                <a:spcPct val="130000"/>
              </a:lnSpc>
              <a:buFont typeface="Arial" panose="020B0604020202020204" pitchFamily="34" charset="0"/>
              <a:buNone/>
            </a:pPr>
            <a:endParaRPr lang="en-US" altLang="zh-CN" sz="2400">
              <a:solidFill>
                <a:schemeClr val="tx1"/>
              </a:solidFill>
              <a:latin typeface="Times New Roman" panose="02020603050405020304" charset="0"/>
              <a:sym typeface="+mn-ea"/>
            </a:endParaRPr>
          </a:p>
        </p:txBody>
      </p:sp>
      <p:pic>
        <p:nvPicPr>
          <p:cNvPr id="4" name="图片 3" descr="3.laplace_screenshot_27.03.2023"/>
          <p:cNvPicPr>
            <a:picLocks noChangeAspect="1"/>
          </p:cNvPicPr>
          <p:nvPr/>
        </p:nvPicPr>
        <p:blipFill>
          <a:blip r:embed="rId2"/>
          <a:stretch>
            <a:fillRect/>
          </a:stretch>
        </p:blipFill>
        <p:spPr>
          <a:xfrm>
            <a:off x="4943475" y="2761615"/>
            <a:ext cx="2671445" cy="4288790"/>
          </a:xfrm>
          <a:prstGeom prst="rect">
            <a:avLst/>
          </a:prstGeom>
        </p:spPr>
      </p:pic>
      <p:sp>
        <p:nvSpPr>
          <p:cNvPr id="11" name="文本框 10"/>
          <p:cNvSpPr txBox="1"/>
          <p:nvPr/>
        </p:nvSpPr>
        <p:spPr>
          <a:xfrm>
            <a:off x="5996940" y="7050405"/>
            <a:ext cx="718185" cy="365760"/>
          </a:xfrm>
          <a:prstGeom prst="rect">
            <a:avLst/>
          </a:prstGeom>
          <a:noFill/>
        </p:spPr>
        <p:txBody>
          <a:bodyPr wrap="square" rtlCol="0">
            <a:spAutoFit/>
          </a:bodyPr>
          <a:lstStyle/>
          <a:p>
            <a:r>
              <a:rPr lang="en-US" altLang="zh-CN"/>
              <a:t>c</a:t>
            </a:r>
            <a:r>
              <a:rPr lang="zh-CN" altLang="en-US"/>
              <a:t>图</a:t>
            </a:r>
          </a:p>
        </p:txBody>
      </p:sp>
      <p:sp>
        <p:nvSpPr>
          <p:cNvPr id="7" name="文本框 243722"/>
          <p:cNvSpPr txBox="1"/>
          <p:nvPr/>
        </p:nvSpPr>
        <p:spPr>
          <a:xfrm>
            <a:off x="393700" y="1600835"/>
            <a:ext cx="87998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混合空间</a:t>
            </a:r>
            <a:r>
              <a:rPr lang="zh-CN" altLang="en-US"/>
              <a:t>增强</a:t>
            </a:r>
            <a:r>
              <a:rPr lang="zh-CN" altLang="en-US" smtClean="0"/>
              <a:t>方法</a:t>
            </a:r>
            <a:r>
              <a:rPr lang="en-US" altLang="zh-CN" smtClean="0"/>
              <a:t>-</a:t>
            </a:r>
            <a:r>
              <a:rPr lang="zh-CN" altLang="en-US" smtClean="0"/>
              <a:t>骨骼实例</a:t>
            </a:r>
            <a:endParaRPr lang="zh-CN" altLang="en-US" dirty="0"/>
          </a:p>
        </p:txBody>
      </p:sp>
    </p:spTree>
    <p:extLst>
      <p:ext uri="{BB962C8B-B14F-4D97-AF65-F5344CB8AC3E}">
        <p14:creationId xmlns:p14="http://schemas.microsoft.com/office/powerpoint/2010/main" val="3324487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698500" y="1758315"/>
            <a:ext cx="9783445" cy="887730"/>
          </a:xfrm>
          <a:prstGeom prst="rect">
            <a:avLst/>
          </a:prstGeom>
        </p:spPr>
        <p:txBody>
          <a:bodyPr vert="horz" wrap="square" lIns="0" tIns="0" rIns="0" bIns="0" rtlCol="0">
            <a:spAutoFit/>
          </a:bodyPr>
          <a:lstStyle/>
          <a:p>
            <a:pPr marL="12700" defTabSz="0">
              <a:lnSpc>
                <a:spcPct val="100000"/>
              </a:lnSpc>
              <a:tabLst>
                <a:tab pos="354965" algn="l"/>
              </a:tabLst>
            </a:pPr>
            <a:r>
              <a:rPr sz="2800" spc="-5" smtClean="0">
                <a:latin typeface="Times New Roman" panose="02020603050405020304" charset="0"/>
                <a:cs typeface="新宋体" panose="02010609030101010101" charset="-122"/>
              </a:rPr>
              <a:t>去除叠加性噪声</a:t>
            </a:r>
            <a:endParaRPr sz="2800">
              <a:latin typeface="Times New Roman" panose="02020603050405020304" charset="0"/>
              <a:cs typeface="新宋体" panose="02010609030101010101" charset="-122"/>
            </a:endParaRPr>
          </a:p>
          <a:p>
            <a:pPr marL="927100">
              <a:lnSpc>
                <a:spcPts val="3295"/>
              </a:lnSpc>
              <a:spcBef>
                <a:spcPts val="335"/>
              </a:spcBef>
            </a:pPr>
            <a:r>
              <a:rPr sz="2800" spc="-5" dirty="0">
                <a:latin typeface="Times New Roman" panose="02020603050405020304" charset="0"/>
                <a:cs typeface="新宋体" panose="02010609030101010101" charset="-122"/>
              </a:rPr>
              <a:t>对于原图像f(x,y),有一个噪声图像集</a:t>
            </a:r>
            <a:endParaRPr sz="2800">
              <a:latin typeface="Times New Roman" panose="02020603050405020304" charset="0"/>
              <a:cs typeface="新宋体" panose="02010609030101010101" charset="-122"/>
            </a:endParaRPr>
          </a:p>
        </p:txBody>
      </p:sp>
      <p:sp>
        <p:nvSpPr>
          <p:cNvPr id="5" name="object 5"/>
          <p:cNvSpPr txBox="1"/>
          <p:nvPr/>
        </p:nvSpPr>
        <p:spPr>
          <a:xfrm>
            <a:off x="3202051" y="2722130"/>
            <a:ext cx="1923414" cy="426720"/>
          </a:xfrm>
          <a:prstGeom prst="rect">
            <a:avLst/>
          </a:prstGeom>
        </p:spPr>
        <p:txBody>
          <a:bodyPr vert="horz" wrap="square" lIns="0" tIns="0" rIns="0" bIns="0" rtlCol="0">
            <a:spAutoFit/>
          </a:bodyPr>
          <a:lstStyle/>
          <a:p>
            <a:pPr marL="12700">
              <a:lnSpc>
                <a:spcPct val="100000"/>
              </a:lnSpc>
            </a:pPr>
            <a:r>
              <a:rPr sz="2800" dirty="0">
                <a:solidFill>
                  <a:srgbClr val="FF0000"/>
                </a:solidFill>
                <a:latin typeface="Times New Roman" panose="02020603050405020304" charset="0"/>
                <a:cs typeface="新宋体" panose="02010609030101010101" charset="-122"/>
              </a:rPr>
              <a:t>{ </a:t>
            </a:r>
            <a:r>
              <a:rPr sz="2800" spc="-5" dirty="0">
                <a:solidFill>
                  <a:srgbClr val="FF0000"/>
                </a:solidFill>
                <a:latin typeface="Times New Roman" panose="02020603050405020304" charset="0"/>
                <a:cs typeface="新宋体" panose="02010609030101010101" charset="-122"/>
              </a:rPr>
              <a:t>g</a:t>
            </a:r>
            <a:r>
              <a:rPr sz="2850" spc="-7" baseline="-20000" dirty="0">
                <a:solidFill>
                  <a:srgbClr val="FF0000"/>
                </a:solidFill>
                <a:latin typeface="Times New Roman" panose="02020603050405020304" charset="0"/>
                <a:cs typeface="新宋体" panose="02010609030101010101" charset="-122"/>
              </a:rPr>
              <a:t>i</a:t>
            </a:r>
            <a:r>
              <a:rPr sz="2800" spc="-5" dirty="0">
                <a:solidFill>
                  <a:srgbClr val="FF0000"/>
                </a:solidFill>
                <a:latin typeface="Times New Roman" panose="02020603050405020304" charset="0"/>
                <a:cs typeface="新宋体" panose="02010609030101010101" charset="-122"/>
              </a:rPr>
              <a:t>(x,y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endParaRPr sz="2800" dirty="0">
              <a:latin typeface="Times New Roman" panose="02020603050405020304" charset="0"/>
              <a:cs typeface="新宋体" panose="02010609030101010101" charset="-122"/>
            </a:endParaRPr>
          </a:p>
        </p:txBody>
      </p:sp>
      <p:sp>
        <p:nvSpPr>
          <p:cNvPr id="6" name="object 6"/>
          <p:cNvSpPr txBox="1"/>
          <p:nvPr/>
        </p:nvSpPr>
        <p:spPr>
          <a:xfrm>
            <a:off x="5810695" y="2722117"/>
            <a:ext cx="1980564" cy="418465"/>
          </a:xfrm>
          <a:prstGeom prst="rect">
            <a:avLst/>
          </a:prstGeom>
        </p:spPr>
        <p:txBody>
          <a:bodyPr vert="horz" wrap="square" lIns="0" tIns="0" rIns="0" bIns="0" rtlCol="0">
            <a:spAutoFit/>
          </a:bodyPr>
          <a:lstStyle/>
          <a:p>
            <a:pPr marL="12700">
              <a:lnSpc>
                <a:spcPts val="3295"/>
              </a:lnSpc>
            </a:pPr>
            <a:r>
              <a:rPr sz="2800" dirty="0">
                <a:solidFill>
                  <a:srgbClr val="FF0000"/>
                </a:solidFill>
                <a:latin typeface="Times New Roman" panose="02020603050405020304" charset="0"/>
                <a:cs typeface="新宋体" panose="02010609030101010101" charset="-122"/>
              </a:rPr>
              <a:t>i</a:t>
            </a:r>
            <a:r>
              <a:rPr sz="2800" spc="-5" dirty="0">
                <a:solidFill>
                  <a:srgbClr val="FF0000"/>
                </a:solidFill>
                <a:latin typeface="Times New Roman" panose="02020603050405020304" charset="0"/>
                <a:cs typeface="新宋体" panose="02010609030101010101" charset="-122"/>
              </a:rPr>
              <a:t> =1,2,...N</a:t>
            </a:r>
            <a:endParaRPr sz="2800">
              <a:latin typeface="Times New Roman" panose="02020603050405020304" charset="0"/>
              <a:cs typeface="新宋体" panose="02010609030101010101" charset="-122"/>
            </a:endParaRPr>
          </a:p>
        </p:txBody>
      </p:sp>
      <p:sp>
        <p:nvSpPr>
          <p:cNvPr id="7" name="object 7"/>
          <p:cNvSpPr txBox="1"/>
          <p:nvPr/>
        </p:nvSpPr>
        <p:spPr>
          <a:xfrm>
            <a:off x="546100" y="3573145"/>
            <a:ext cx="9784080" cy="3042920"/>
          </a:xfrm>
          <a:prstGeom prst="rect">
            <a:avLst/>
          </a:prstGeom>
        </p:spPr>
        <p:txBody>
          <a:bodyPr vert="horz" wrap="square" lIns="0" tIns="0" rIns="0" bIns="0" rtlCol="0">
            <a:spAutoFit/>
          </a:bodyPr>
          <a:lstStyle/>
          <a:p>
            <a:pPr marL="38100">
              <a:lnSpc>
                <a:spcPct val="150000"/>
              </a:lnSpc>
            </a:pPr>
            <a:r>
              <a:rPr sz="2800" spc="-5" dirty="0">
                <a:latin typeface="Times New Roman" panose="02020603050405020304" charset="0"/>
                <a:cs typeface="新宋体" panose="02010609030101010101" charset="-122"/>
              </a:rPr>
              <a:t>其中</a:t>
            </a:r>
            <a:r>
              <a:rPr sz="2800" dirty="0">
                <a:latin typeface="Times New Roman" panose="02020603050405020304" charset="0"/>
                <a:cs typeface="新宋体" panose="02010609030101010101" charset="-122"/>
              </a:rPr>
              <a:t>：  </a:t>
            </a:r>
            <a:r>
              <a:rPr sz="2800" spc="-5" dirty="0">
                <a:solidFill>
                  <a:srgbClr val="FF0000"/>
                </a:solidFill>
                <a:latin typeface="Times New Roman" panose="02020603050405020304" charset="0"/>
                <a:cs typeface="新宋体" panose="02010609030101010101" charset="-122"/>
              </a:rPr>
              <a:t>g</a:t>
            </a:r>
            <a:r>
              <a:rPr sz="2800" spc="-7" baseline="-20000" dirty="0">
                <a:solidFill>
                  <a:srgbClr val="FF0000"/>
                </a:solidFill>
                <a:latin typeface="Times New Roman" panose="02020603050405020304" charset="0"/>
                <a:cs typeface="新宋体" panose="02010609030101010101" charset="-122"/>
              </a:rPr>
              <a:t>i</a:t>
            </a:r>
            <a:r>
              <a:rPr sz="2800" spc="-5" dirty="0">
                <a:solidFill>
                  <a:srgbClr val="FF0000"/>
                </a:solidFill>
                <a:latin typeface="Times New Roman" panose="02020603050405020304" charset="0"/>
                <a:cs typeface="新宋体" panose="02010609030101010101" charset="-122"/>
              </a:rPr>
              <a:t>(x,y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f(x,y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spc="-5" dirty="0" smtClean="0">
                <a:solidFill>
                  <a:srgbClr val="FF0000"/>
                </a:solidFill>
                <a:latin typeface="Times New Roman" panose="02020603050405020304" charset="0"/>
                <a:cs typeface="新宋体" panose="02010609030101010101" charset="-122"/>
              </a:rPr>
              <a:t>h</a:t>
            </a:r>
            <a:r>
              <a:rPr lang="en-US" altLang="zh-CN" sz="2800" baseline="-20000" dirty="0">
                <a:solidFill>
                  <a:srgbClr val="FF0000"/>
                </a:solidFill>
                <a:latin typeface="Times New Roman" panose="02020603050405020304" charset="0"/>
                <a:cs typeface="新宋体" panose="02010609030101010101" charset="-122"/>
              </a:rPr>
              <a:t>i </a:t>
            </a:r>
            <a:r>
              <a:rPr sz="2800" spc="-5" dirty="0" smtClean="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x,y</a:t>
            </a:r>
            <a:r>
              <a:rPr sz="2800" spc="-5" dirty="0" smtClean="0">
                <a:solidFill>
                  <a:srgbClr val="FF0000"/>
                </a:solidFill>
                <a:latin typeface="Times New Roman" panose="02020603050405020304" charset="0"/>
                <a:cs typeface="新宋体" panose="02010609030101010101" charset="-122"/>
              </a:rPr>
              <a:t>)</a:t>
            </a:r>
            <a:endParaRPr sz="2800" baseline="-20000" dirty="0">
              <a:solidFill>
                <a:srgbClr val="FF0000"/>
              </a:solidFill>
              <a:latin typeface="Times New Roman" panose="02020603050405020304" charset="0"/>
              <a:cs typeface="新宋体" panose="02010609030101010101" charset="-122"/>
            </a:endParaRPr>
          </a:p>
          <a:p>
            <a:pPr marL="38100">
              <a:lnSpc>
                <a:spcPct val="150000"/>
              </a:lnSpc>
            </a:pPr>
            <a:r>
              <a:rPr sz="2800" spc="-5" dirty="0">
                <a:latin typeface="Times New Roman" panose="02020603050405020304" charset="0"/>
                <a:cs typeface="新宋体" panose="02010609030101010101" charset="-122"/>
              </a:rPr>
              <a:t>假设噪</a:t>
            </a:r>
            <a:r>
              <a:rPr sz="2800" dirty="0">
                <a:latin typeface="Times New Roman" panose="02020603050405020304" charset="0"/>
                <a:cs typeface="新宋体" panose="02010609030101010101" charset="-122"/>
              </a:rPr>
              <a:t>声</a:t>
            </a:r>
            <a:r>
              <a:rPr sz="2800" spc="-5" dirty="0">
                <a:solidFill>
                  <a:srgbClr val="FF0000"/>
                </a:solidFill>
                <a:latin typeface="Times New Roman" panose="02020603050405020304" charset="0"/>
                <a:cs typeface="新宋体" panose="02010609030101010101" charset="-122"/>
              </a:rPr>
              <a:t>h(x,y)</a:t>
            </a:r>
            <a:r>
              <a:rPr sz="2800" spc="-5" dirty="0">
                <a:latin typeface="Times New Roman" panose="02020603050405020304" charset="0"/>
                <a:cs typeface="新宋体" panose="02010609030101010101" charset="-122"/>
              </a:rPr>
              <a:t>均值为0，且互不相关 N个图像的均值定义为：</a:t>
            </a:r>
            <a:r>
              <a:rPr sz="2800" spc="-5" dirty="0">
                <a:solidFill>
                  <a:srgbClr val="FF0000"/>
                </a:solidFill>
                <a:latin typeface="Times New Roman" panose="02020603050405020304" charset="0"/>
                <a:cs typeface="新宋体" panose="02010609030101010101" charset="-122"/>
              </a:rPr>
              <a:t>g(x,y</a:t>
            </a:r>
            <a:r>
              <a:rPr sz="2800" dirty="0">
                <a:solidFill>
                  <a:srgbClr val="FF0000"/>
                </a:solidFill>
                <a:latin typeface="Times New Roman" panose="02020603050405020304" charset="0"/>
                <a:cs typeface="新宋体" panose="02010609030101010101" charset="-122"/>
              </a:rPr>
              <a:t>)</a:t>
            </a:r>
            <a:r>
              <a:rPr sz="2800" spc="9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95" dirty="0">
                <a:solidFill>
                  <a:srgbClr val="FF0000"/>
                </a:solidFill>
                <a:latin typeface="Times New Roman" panose="02020603050405020304" charset="0"/>
                <a:cs typeface="新宋体" panose="02010609030101010101" charset="-122"/>
              </a:rPr>
              <a:t> </a:t>
            </a:r>
            <a:r>
              <a:rPr sz="2800" spc="-5" dirty="0">
                <a:solidFill>
                  <a:srgbClr val="FF0000"/>
                </a:solidFill>
                <a:latin typeface="Times New Roman" panose="02020603050405020304" charset="0"/>
                <a:cs typeface="新宋体" panose="02010609030101010101" charset="-122"/>
              </a:rPr>
              <a:t>1/N(</a:t>
            </a:r>
            <a:r>
              <a:rPr sz="2800" dirty="0">
                <a:solidFill>
                  <a:srgbClr val="FF0000"/>
                </a:solidFill>
                <a:latin typeface="Times New Roman" panose="02020603050405020304" charset="0"/>
                <a:cs typeface="新宋体" panose="02010609030101010101" charset="-122"/>
              </a:rPr>
              <a:t>g</a:t>
            </a:r>
            <a:r>
              <a:rPr sz="2800" spc="-7" baseline="-20000" dirty="0">
                <a:solidFill>
                  <a:srgbClr val="FF0000"/>
                </a:solidFill>
                <a:latin typeface="Times New Roman" panose="02020603050405020304" charset="0"/>
                <a:cs typeface="新宋体" panose="02010609030101010101" charset="-122"/>
              </a:rPr>
              <a:t>0</a:t>
            </a:r>
            <a:r>
              <a:rPr sz="2800" spc="-5" dirty="0">
                <a:solidFill>
                  <a:srgbClr val="FF0000"/>
                </a:solidFill>
                <a:latin typeface="Times New Roman" panose="02020603050405020304" charset="0"/>
                <a:cs typeface="新宋体" panose="02010609030101010101" charset="-122"/>
              </a:rPr>
              <a:t>(x,y)+g</a:t>
            </a:r>
            <a:r>
              <a:rPr sz="2800" spc="-7" baseline="-20000" dirty="0">
                <a:solidFill>
                  <a:srgbClr val="FF0000"/>
                </a:solidFill>
                <a:latin typeface="Times New Roman" panose="02020603050405020304" charset="0"/>
                <a:cs typeface="新宋体" panose="02010609030101010101" charset="-122"/>
              </a:rPr>
              <a:t>1</a:t>
            </a:r>
            <a:r>
              <a:rPr sz="2800" spc="-5" dirty="0">
                <a:solidFill>
                  <a:srgbClr val="FF0000"/>
                </a:solidFill>
                <a:latin typeface="Times New Roman" panose="02020603050405020304" charset="0"/>
                <a:cs typeface="新宋体" panose="02010609030101010101" charset="-122"/>
              </a:rPr>
              <a:t>(x,y)</a:t>
            </a:r>
            <a:r>
              <a:rPr sz="2800" dirty="0">
                <a:solidFill>
                  <a:srgbClr val="FF0000"/>
                </a:solidFill>
                <a:latin typeface="Times New Roman" panose="02020603050405020304" charset="0"/>
                <a:cs typeface="新宋体" panose="02010609030101010101" charset="-122"/>
              </a:rPr>
              <a:t>+</a:t>
            </a:r>
            <a:r>
              <a:rPr sz="2800" spc="-10" dirty="0">
                <a:solidFill>
                  <a:srgbClr val="FF0000"/>
                </a:solidFill>
                <a:latin typeface="Times New Roman" panose="02020603050405020304" charset="0"/>
                <a:cs typeface="Times New Roman" panose="02020603050405020304"/>
              </a:rPr>
              <a:t>…</a:t>
            </a:r>
            <a:r>
              <a:rPr sz="2800" dirty="0">
                <a:solidFill>
                  <a:srgbClr val="FF0000"/>
                </a:solidFill>
                <a:latin typeface="Times New Roman" panose="02020603050405020304" charset="0"/>
                <a:cs typeface="新宋体" panose="02010609030101010101" charset="-122"/>
              </a:rPr>
              <a:t>+</a:t>
            </a:r>
            <a:r>
              <a:rPr sz="2800" spc="9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g</a:t>
            </a:r>
            <a:r>
              <a:rPr sz="2800" spc="-7" baseline="-20000" dirty="0">
                <a:solidFill>
                  <a:srgbClr val="FF0000"/>
                </a:solidFill>
                <a:latin typeface="Times New Roman" panose="02020603050405020304" charset="0"/>
                <a:cs typeface="新宋体" panose="02010609030101010101" charset="-122"/>
              </a:rPr>
              <a:t>N</a:t>
            </a:r>
            <a:r>
              <a:rPr sz="2800" spc="-5" dirty="0">
                <a:solidFill>
                  <a:srgbClr val="FF0000"/>
                </a:solidFill>
                <a:latin typeface="Times New Roman" panose="02020603050405020304" charset="0"/>
                <a:cs typeface="新宋体" panose="02010609030101010101" charset="-122"/>
              </a:rPr>
              <a:t>(x,y))</a:t>
            </a:r>
            <a:endParaRPr sz="2800" dirty="0">
              <a:latin typeface="Times New Roman" panose="02020603050405020304" charset="0"/>
              <a:cs typeface="新宋体" panose="02010609030101010101" charset="-122"/>
            </a:endParaRPr>
          </a:p>
          <a:p>
            <a:pPr marL="38100">
              <a:lnSpc>
                <a:spcPct val="150000"/>
              </a:lnSpc>
              <a:spcBef>
                <a:spcPts val="505"/>
              </a:spcBef>
            </a:pPr>
            <a:r>
              <a:rPr sz="2800" spc="-5" dirty="0">
                <a:latin typeface="Times New Roman" panose="02020603050405020304" charset="0"/>
                <a:cs typeface="新宋体" panose="02010609030101010101" charset="-122"/>
              </a:rPr>
              <a:t>期望值E(g(x,y)</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 </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 f(x,y)</a:t>
            </a:r>
            <a:endParaRPr sz="2800" dirty="0">
              <a:latin typeface="Times New Roman" panose="02020603050405020304" charset="0"/>
              <a:cs typeface="新宋体" panose="02010609030101010101" charset="-122"/>
            </a:endParaRPr>
          </a:p>
          <a:p>
            <a:pPr marL="38100">
              <a:lnSpc>
                <a:spcPts val="3295"/>
              </a:lnSpc>
            </a:pPr>
            <a:endParaRPr sz="2800" dirty="0">
              <a:latin typeface="Times New Roman" panose="02020603050405020304" charset="0"/>
              <a:cs typeface="新宋体" panose="02010609030101010101" charset="-122"/>
            </a:endParaRPr>
          </a:p>
        </p:txBody>
      </p:sp>
      <p:sp>
        <p:nvSpPr>
          <p:cNvPr id="10"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sz="4000" spc="-15" dirty="0">
                <a:latin typeface="新宋体" panose="02010609030101010101" charset="-122"/>
                <a:cs typeface="新宋体" panose="02010609030101010101" charset="-122"/>
                <a:sym typeface="+mn-ea"/>
              </a:rPr>
              <a:t>加法</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622301" y="2245360"/>
            <a:ext cx="10006330" cy="572464"/>
          </a:xfrm>
          <a:prstGeom prst="rect">
            <a:avLst/>
          </a:prstGeom>
          <a:noFill/>
        </p:spPr>
        <p:txBody>
          <a:bodyPr wrap="square" rtlCol="0">
            <a:spAutoFit/>
          </a:bodyPr>
          <a:lstStyle/>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3.将原图进行Sobel梯度处理</a:t>
            </a:r>
          </a:p>
        </p:txBody>
      </p:sp>
      <p:pic>
        <p:nvPicPr>
          <p:cNvPr id="4" name="图片 3" descr="4.Sobel1_screenshot_27.03.2023"/>
          <p:cNvPicPr>
            <a:picLocks noChangeAspect="1"/>
          </p:cNvPicPr>
          <p:nvPr/>
        </p:nvPicPr>
        <p:blipFill>
          <a:blip r:embed="rId2"/>
          <a:stretch>
            <a:fillRect/>
          </a:stretch>
        </p:blipFill>
        <p:spPr>
          <a:xfrm>
            <a:off x="4759325" y="2981960"/>
            <a:ext cx="2621280" cy="4210685"/>
          </a:xfrm>
          <a:prstGeom prst="rect">
            <a:avLst/>
          </a:prstGeom>
        </p:spPr>
      </p:pic>
      <p:sp>
        <p:nvSpPr>
          <p:cNvPr id="11" name="文本框 10"/>
          <p:cNvSpPr txBox="1"/>
          <p:nvPr/>
        </p:nvSpPr>
        <p:spPr>
          <a:xfrm>
            <a:off x="5711190" y="7192645"/>
            <a:ext cx="718185" cy="365760"/>
          </a:xfrm>
          <a:prstGeom prst="rect">
            <a:avLst/>
          </a:prstGeom>
          <a:noFill/>
        </p:spPr>
        <p:txBody>
          <a:bodyPr wrap="square" rtlCol="0">
            <a:spAutoFit/>
          </a:bodyPr>
          <a:lstStyle/>
          <a:p>
            <a:r>
              <a:rPr lang="en-US" altLang="zh-CN"/>
              <a:t>d</a:t>
            </a:r>
            <a:r>
              <a:rPr lang="zh-CN" altLang="en-US"/>
              <a:t>图</a:t>
            </a:r>
          </a:p>
        </p:txBody>
      </p:sp>
      <p:sp>
        <p:nvSpPr>
          <p:cNvPr id="7" name="文本框 243722"/>
          <p:cNvSpPr txBox="1"/>
          <p:nvPr/>
        </p:nvSpPr>
        <p:spPr>
          <a:xfrm>
            <a:off x="393700" y="1600835"/>
            <a:ext cx="87998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混合空间</a:t>
            </a:r>
            <a:r>
              <a:rPr lang="zh-CN" altLang="en-US"/>
              <a:t>增强</a:t>
            </a:r>
            <a:r>
              <a:rPr lang="zh-CN" altLang="en-US" smtClean="0"/>
              <a:t>方法</a:t>
            </a:r>
            <a:r>
              <a:rPr lang="en-US" altLang="zh-CN" smtClean="0"/>
              <a:t>-</a:t>
            </a:r>
            <a:r>
              <a:rPr lang="zh-CN" altLang="en-US" smtClean="0"/>
              <a:t>骨骼实例</a:t>
            </a:r>
            <a:endParaRPr lang="zh-CN" altLang="en-US" dirty="0"/>
          </a:p>
        </p:txBody>
      </p:sp>
    </p:spTree>
    <p:extLst>
      <p:ext uri="{BB962C8B-B14F-4D97-AF65-F5344CB8AC3E}">
        <p14:creationId xmlns:p14="http://schemas.microsoft.com/office/powerpoint/2010/main" val="36470798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598170" y="2245360"/>
            <a:ext cx="10082530" cy="2292935"/>
          </a:xfrm>
          <a:prstGeom prst="rect">
            <a:avLst/>
          </a:prstGeom>
          <a:noFill/>
        </p:spPr>
        <p:txBody>
          <a:bodyPr wrap="square" rtlCol="0">
            <a:spAutoFit/>
          </a:bodyPr>
          <a:lstStyle/>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4.对原图使用均值滤波后</a:t>
            </a:r>
            <a:r>
              <a:rPr lang="zh-CN" altLang="en-US" sz="2400">
                <a:solidFill>
                  <a:schemeClr val="tx1"/>
                </a:solidFill>
                <a:latin typeface="Times New Roman" panose="02020603050405020304" charset="0"/>
                <a:sym typeface="+mn-ea"/>
              </a:rPr>
              <a:t>，再调用</a:t>
            </a:r>
            <a:r>
              <a:rPr lang="en-US" altLang="zh-CN" sz="2400">
                <a:solidFill>
                  <a:schemeClr val="tx1"/>
                </a:solidFill>
                <a:latin typeface="Times New Roman" panose="02020603050405020304" charset="0"/>
                <a:sym typeface="+mn-ea"/>
              </a:rPr>
              <a:t>Sobel</a:t>
            </a:r>
          </a:p>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采用</a:t>
            </a:r>
            <a:r>
              <a:rPr lang="en-US" altLang="zh-CN" sz="2400" smtClean="0">
                <a:solidFill>
                  <a:schemeClr val="tx1"/>
                </a:solidFill>
                <a:latin typeface="Times New Roman" panose="02020603050405020304" charset="0"/>
                <a:sym typeface="+mn-ea"/>
              </a:rPr>
              <a:t>5×5</a:t>
            </a:r>
            <a:r>
              <a:rPr lang="en-US" altLang="zh-CN" sz="2400">
                <a:solidFill>
                  <a:schemeClr val="tx1"/>
                </a:solidFill>
                <a:latin typeface="Times New Roman" panose="02020603050405020304" charset="0"/>
                <a:sym typeface="+mn-ea"/>
              </a:rPr>
              <a:t>的均值滤波器</a:t>
            </a:r>
            <a:r>
              <a:rPr lang="en-US" altLang="zh-CN" sz="2400" smtClean="0">
                <a:solidFill>
                  <a:schemeClr val="tx1"/>
                </a:solidFill>
                <a:latin typeface="Times New Roman" panose="02020603050405020304" charset="0"/>
                <a:sym typeface="+mn-ea"/>
              </a:rPr>
              <a:t>，模糊图像</a:t>
            </a:r>
            <a:r>
              <a:rPr lang="en-US" altLang="zh-CN" sz="2400">
                <a:solidFill>
                  <a:schemeClr val="tx1"/>
                </a:solidFill>
                <a:latin typeface="Times New Roman" panose="02020603050405020304" charset="0"/>
                <a:sym typeface="+mn-ea"/>
              </a:rPr>
              <a:t>，消除噪点，</a:t>
            </a:r>
          </a:p>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再用sobel梯度，</a:t>
            </a:r>
            <a:r>
              <a:rPr lang="en-US" altLang="zh-CN" sz="2400" smtClean="0">
                <a:solidFill>
                  <a:schemeClr val="tx1"/>
                </a:solidFill>
                <a:latin typeface="Times New Roman" panose="02020603050405020304" charset="0"/>
                <a:sym typeface="+mn-ea"/>
              </a:rPr>
              <a:t>获取模糊后的边缘</a:t>
            </a:r>
            <a:r>
              <a:rPr lang="zh-CN" altLang="en-US" sz="2400">
                <a:solidFill>
                  <a:schemeClr val="tx1"/>
                </a:solidFill>
                <a:latin typeface="Times New Roman" panose="02020603050405020304" charset="0"/>
                <a:sym typeface="+mn-ea"/>
              </a:rPr>
              <a:t>。</a:t>
            </a:r>
          </a:p>
          <a:p>
            <a:pPr indent="0">
              <a:lnSpc>
                <a:spcPct val="130000"/>
              </a:lnSpc>
              <a:buFont typeface="Arial" panose="020B0604020202020204" pitchFamily="34" charset="0"/>
              <a:buNone/>
            </a:pPr>
            <a:endParaRPr lang="zh-CN" altLang="en-US" sz="1400">
              <a:solidFill>
                <a:schemeClr val="tx1"/>
              </a:solidFill>
              <a:latin typeface="Times New Roman" panose="02020603050405020304" charset="0"/>
              <a:sym typeface="+mn-ea"/>
            </a:endParaRPr>
          </a:p>
          <a:p>
            <a:pPr indent="0">
              <a:lnSpc>
                <a:spcPct val="130000"/>
              </a:lnSpc>
              <a:buFont typeface="Arial" panose="020B0604020202020204" pitchFamily="34" charset="0"/>
              <a:buNone/>
            </a:pPr>
            <a:r>
              <a:rPr lang="zh-CN" altLang="en-US" sz="2400">
                <a:solidFill>
                  <a:schemeClr val="tx1"/>
                </a:solidFill>
                <a:latin typeface="Times New Roman" panose="02020603050405020304" charset="0"/>
                <a:sym typeface="+mn-ea"/>
              </a:rPr>
              <a:t>对于噪声的抑制起到</a:t>
            </a:r>
            <a:r>
              <a:rPr lang="zh-CN" altLang="en-US" sz="2400" smtClean="0">
                <a:solidFill>
                  <a:schemeClr val="tx1"/>
                </a:solidFill>
                <a:latin typeface="Times New Roman" panose="02020603050405020304" charset="0"/>
                <a:sym typeface="+mn-ea"/>
              </a:rPr>
              <a:t>了很好</a:t>
            </a:r>
            <a:r>
              <a:rPr lang="zh-CN" altLang="en-US" sz="2400">
                <a:solidFill>
                  <a:schemeClr val="tx1"/>
                </a:solidFill>
                <a:latin typeface="Times New Roman" panose="02020603050405020304" charset="0"/>
                <a:sym typeface="+mn-ea"/>
              </a:rPr>
              <a:t>的作用。</a:t>
            </a:r>
          </a:p>
        </p:txBody>
      </p:sp>
      <p:pic>
        <p:nvPicPr>
          <p:cNvPr id="4" name="图片 3" descr="5.Smooth_screenshot_27.03.2023"/>
          <p:cNvPicPr>
            <a:picLocks noChangeAspect="1"/>
          </p:cNvPicPr>
          <p:nvPr/>
        </p:nvPicPr>
        <p:blipFill>
          <a:blip r:embed="rId2"/>
          <a:stretch>
            <a:fillRect/>
          </a:stretch>
        </p:blipFill>
        <p:spPr>
          <a:xfrm>
            <a:off x="7790497" y="2624991"/>
            <a:ext cx="2609215" cy="4188460"/>
          </a:xfrm>
          <a:prstGeom prst="rect">
            <a:avLst/>
          </a:prstGeom>
        </p:spPr>
      </p:pic>
      <p:sp>
        <p:nvSpPr>
          <p:cNvPr id="11" name="文本框 10"/>
          <p:cNvSpPr txBox="1"/>
          <p:nvPr/>
        </p:nvSpPr>
        <p:spPr>
          <a:xfrm>
            <a:off x="8928100" y="6791502"/>
            <a:ext cx="718185" cy="365760"/>
          </a:xfrm>
          <a:prstGeom prst="rect">
            <a:avLst/>
          </a:prstGeom>
          <a:noFill/>
        </p:spPr>
        <p:txBody>
          <a:bodyPr wrap="square" rtlCol="0">
            <a:spAutoFit/>
          </a:bodyPr>
          <a:lstStyle/>
          <a:p>
            <a:r>
              <a:rPr lang="en-US" altLang="zh-CN"/>
              <a:t>e</a:t>
            </a:r>
            <a:r>
              <a:rPr lang="zh-CN" altLang="en-US"/>
              <a:t>图</a:t>
            </a:r>
          </a:p>
        </p:txBody>
      </p:sp>
      <p:sp>
        <p:nvSpPr>
          <p:cNvPr id="7" name="文本框 243722"/>
          <p:cNvSpPr txBox="1"/>
          <p:nvPr/>
        </p:nvSpPr>
        <p:spPr>
          <a:xfrm>
            <a:off x="393700" y="1600835"/>
            <a:ext cx="87998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混合空间</a:t>
            </a:r>
            <a:r>
              <a:rPr lang="zh-CN" altLang="en-US"/>
              <a:t>增强</a:t>
            </a:r>
            <a:r>
              <a:rPr lang="zh-CN" altLang="en-US" smtClean="0"/>
              <a:t>方法</a:t>
            </a:r>
            <a:r>
              <a:rPr lang="en-US" altLang="zh-CN" smtClean="0"/>
              <a:t>-</a:t>
            </a:r>
            <a:r>
              <a:rPr lang="zh-CN" altLang="en-US" smtClean="0"/>
              <a:t>骨骼实例</a:t>
            </a:r>
            <a:endParaRPr lang="zh-CN" altLang="en-US" dirty="0"/>
          </a:p>
        </p:txBody>
      </p:sp>
    </p:spTree>
    <p:extLst>
      <p:ext uri="{BB962C8B-B14F-4D97-AF65-F5344CB8AC3E}">
        <p14:creationId xmlns:p14="http://schemas.microsoft.com/office/powerpoint/2010/main" val="2051895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629920" y="2252345"/>
            <a:ext cx="6639561" cy="4413516"/>
          </a:xfrm>
          <a:prstGeom prst="rect">
            <a:avLst/>
          </a:prstGeom>
          <a:noFill/>
        </p:spPr>
        <p:txBody>
          <a:bodyPr wrap="square" rtlCol="0">
            <a:spAutoFit/>
          </a:bodyPr>
          <a:lstStyle/>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5.由图c和图e</a:t>
            </a:r>
            <a:r>
              <a:rPr lang="en-US" altLang="zh-CN" sz="2400" smtClean="0">
                <a:solidFill>
                  <a:schemeClr val="tx1"/>
                </a:solidFill>
                <a:latin typeface="Times New Roman" panose="02020603050405020304" charset="0"/>
                <a:sym typeface="+mn-ea"/>
              </a:rPr>
              <a:t>相乘形成的</a:t>
            </a:r>
            <a:r>
              <a:rPr lang="zh-CN" altLang="en-US" sz="2400" smtClean="0">
                <a:solidFill>
                  <a:schemeClr val="tx1"/>
                </a:solidFill>
                <a:latin typeface="Times New Roman" panose="02020603050405020304" charset="0"/>
                <a:sym typeface="+mn-ea"/>
              </a:rPr>
              <a:t>掩码</a:t>
            </a:r>
            <a:r>
              <a:rPr lang="en-US" altLang="zh-CN" sz="2400" smtClean="0">
                <a:solidFill>
                  <a:schemeClr val="tx1"/>
                </a:solidFill>
                <a:latin typeface="Times New Roman" panose="02020603050405020304" charset="0"/>
                <a:sym typeface="+mn-ea"/>
              </a:rPr>
              <a:t>图像</a:t>
            </a:r>
            <a:endParaRPr lang="en-US" altLang="zh-CN" sz="2400">
              <a:solidFill>
                <a:schemeClr val="tx1"/>
              </a:solidFill>
              <a:latin typeface="Times New Roman" panose="02020603050405020304" charset="0"/>
              <a:sym typeface="+mn-ea"/>
            </a:endParaRPr>
          </a:p>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以图e为mask，提取图c中的mask对应的部分，获取骨骼的轮廓细节。图c是拉普拉斯锐化后的效果，它增强了边缘细节，图c是滤除了骨骼周围噪点的大致骨骼框架，但图c丢失了骨骼的细节，综合两图，取两图的长处。从而获得了增强的骨骼框架，只要骨骼，不要噪点，或者尽可能少要噪点</a:t>
            </a:r>
            <a:r>
              <a:rPr lang="zh-CN" altLang="en-US" sz="2400">
                <a:solidFill>
                  <a:schemeClr val="tx1"/>
                </a:solidFill>
                <a:latin typeface="Times New Roman" panose="02020603050405020304" charset="0"/>
                <a:sym typeface="+mn-ea"/>
              </a:rPr>
              <a:t>。</a:t>
            </a:r>
          </a:p>
          <a:p>
            <a:pPr indent="0">
              <a:lnSpc>
                <a:spcPct val="130000"/>
              </a:lnSpc>
              <a:buFont typeface="Arial" panose="020B0604020202020204" pitchFamily="34" charset="0"/>
              <a:buNone/>
            </a:pPr>
            <a:endParaRPr lang="en-US" altLang="zh-CN" sz="2400">
              <a:solidFill>
                <a:schemeClr val="tx1"/>
              </a:solidFill>
              <a:latin typeface="Times New Roman" panose="02020603050405020304" charset="0"/>
              <a:sym typeface="+mn-ea"/>
            </a:endParaRPr>
          </a:p>
        </p:txBody>
      </p:sp>
      <p:pic>
        <p:nvPicPr>
          <p:cNvPr id="6" name="图片 5" descr="6.Result0_screenshot_27.03.2023"/>
          <p:cNvPicPr>
            <a:picLocks noChangeAspect="1"/>
          </p:cNvPicPr>
          <p:nvPr/>
        </p:nvPicPr>
        <p:blipFill>
          <a:blip r:embed="rId2"/>
          <a:stretch>
            <a:fillRect/>
          </a:stretch>
        </p:blipFill>
        <p:spPr>
          <a:xfrm>
            <a:off x="7433310" y="2713990"/>
            <a:ext cx="2631440" cy="4224020"/>
          </a:xfrm>
          <a:prstGeom prst="rect">
            <a:avLst/>
          </a:prstGeom>
        </p:spPr>
      </p:pic>
      <p:sp>
        <p:nvSpPr>
          <p:cNvPr id="11" name="文本框 10"/>
          <p:cNvSpPr txBox="1"/>
          <p:nvPr/>
        </p:nvSpPr>
        <p:spPr>
          <a:xfrm>
            <a:off x="8766175" y="7076440"/>
            <a:ext cx="718185" cy="365760"/>
          </a:xfrm>
          <a:prstGeom prst="rect">
            <a:avLst/>
          </a:prstGeom>
          <a:noFill/>
        </p:spPr>
        <p:txBody>
          <a:bodyPr wrap="square" rtlCol="0">
            <a:spAutoFit/>
          </a:bodyPr>
          <a:lstStyle/>
          <a:p>
            <a:r>
              <a:rPr lang="en-US" altLang="zh-CN"/>
              <a:t>f</a:t>
            </a:r>
            <a:r>
              <a:rPr lang="zh-CN" altLang="en-US"/>
              <a:t>图</a:t>
            </a:r>
          </a:p>
        </p:txBody>
      </p:sp>
      <p:sp>
        <p:nvSpPr>
          <p:cNvPr id="7" name="文本框 243722"/>
          <p:cNvSpPr txBox="1"/>
          <p:nvPr/>
        </p:nvSpPr>
        <p:spPr>
          <a:xfrm>
            <a:off x="393700" y="1600835"/>
            <a:ext cx="87998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混合空间</a:t>
            </a:r>
            <a:r>
              <a:rPr lang="zh-CN" altLang="en-US"/>
              <a:t>增强</a:t>
            </a:r>
            <a:r>
              <a:rPr lang="zh-CN" altLang="en-US" smtClean="0"/>
              <a:t>方法</a:t>
            </a:r>
            <a:r>
              <a:rPr lang="en-US" altLang="zh-CN" smtClean="0"/>
              <a:t>-</a:t>
            </a:r>
            <a:r>
              <a:rPr lang="zh-CN" altLang="en-US" smtClean="0"/>
              <a:t>骨骼实例</a:t>
            </a:r>
            <a:endParaRPr lang="zh-CN" altLang="en-US" dirty="0"/>
          </a:p>
        </p:txBody>
      </p:sp>
    </p:spTree>
    <p:extLst>
      <p:ext uri="{BB962C8B-B14F-4D97-AF65-F5344CB8AC3E}">
        <p14:creationId xmlns:p14="http://schemas.microsoft.com/office/powerpoint/2010/main" val="11505639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622301" y="2252345"/>
            <a:ext cx="10006330" cy="572464"/>
          </a:xfrm>
          <a:prstGeom prst="rect">
            <a:avLst/>
          </a:prstGeom>
          <a:noFill/>
        </p:spPr>
        <p:txBody>
          <a:bodyPr wrap="square" rtlCol="0">
            <a:spAutoFit/>
          </a:bodyPr>
          <a:lstStyle/>
          <a:p>
            <a:pPr indent="0">
              <a:lnSpc>
                <a:spcPct val="130000"/>
              </a:lnSpc>
              <a:buFont typeface="Arial" panose="020B0604020202020204" pitchFamily="34" charset="0"/>
              <a:buNone/>
            </a:pPr>
            <a:r>
              <a:rPr lang="en-US" altLang="zh-CN" sz="2400">
                <a:solidFill>
                  <a:schemeClr val="tx1"/>
                </a:solidFill>
                <a:latin typeface="Times New Roman" panose="02020603050405020304" charset="0"/>
                <a:sym typeface="+mn-ea"/>
              </a:rPr>
              <a:t>6.由幂律变换，目的是为了增强图像</a:t>
            </a:r>
          </a:p>
        </p:txBody>
      </p:sp>
      <p:pic>
        <p:nvPicPr>
          <p:cNvPr id="4" name="图片 3" descr="8.final-body"/>
          <p:cNvPicPr>
            <a:picLocks noChangeAspect="1"/>
          </p:cNvPicPr>
          <p:nvPr/>
        </p:nvPicPr>
        <p:blipFill>
          <a:blip r:embed="rId2"/>
          <a:stretch>
            <a:fillRect/>
          </a:stretch>
        </p:blipFill>
        <p:spPr>
          <a:xfrm>
            <a:off x="4674235" y="3055620"/>
            <a:ext cx="2566035" cy="4119245"/>
          </a:xfrm>
          <a:prstGeom prst="rect">
            <a:avLst/>
          </a:prstGeom>
        </p:spPr>
      </p:pic>
      <p:sp>
        <p:nvSpPr>
          <p:cNvPr id="11" name="文本框 10"/>
          <p:cNvSpPr txBox="1"/>
          <p:nvPr/>
        </p:nvSpPr>
        <p:spPr>
          <a:xfrm>
            <a:off x="5769610" y="7207250"/>
            <a:ext cx="718185" cy="365760"/>
          </a:xfrm>
          <a:prstGeom prst="rect">
            <a:avLst/>
          </a:prstGeom>
          <a:noFill/>
        </p:spPr>
        <p:txBody>
          <a:bodyPr wrap="square" rtlCol="0">
            <a:spAutoFit/>
          </a:bodyPr>
          <a:lstStyle/>
          <a:p>
            <a:r>
              <a:rPr lang="en-US" altLang="zh-CN"/>
              <a:t>g</a:t>
            </a:r>
            <a:r>
              <a:rPr lang="zh-CN" altLang="en-US"/>
              <a:t>图</a:t>
            </a:r>
          </a:p>
        </p:txBody>
      </p:sp>
      <p:sp>
        <p:nvSpPr>
          <p:cNvPr id="7" name="文本框 243722"/>
          <p:cNvSpPr txBox="1"/>
          <p:nvPr/>
        </p:nvSpPr>
        <p:spPr>
          <a:xfrm>
            <a:off x="393700" y="1600835"/>
            <a:ext cx="87998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混合空间</a:t>
            </a:r>
            <a:r>
              <a:rPr lang="zh-CN" altLang="en-US"/>
              <a:t>增强</a:t>
            </a:r>
            <a:r>
              <a:rPr lang="zh-CN" altLang="en-US" smtClean="0"/>
              <a:t>方法</a:t>
            </a:r>
            <a:r>
              <a:rPr lang="en-US" altLang="zh-CN" smtClean="0"/>
              <a:t>-</a:t>
            </a:r>
            <a:r>
              <a:rPr lang="zh-CN" altLang="en-US" smtClean="0"/>
              <a:t>骨骼实例</a:t>
            </a:r>
            <a:endParaRPr lang="zh-CN" altLang="en-US" dirty="0"/>
          </a:p>
        </p:txBody>
      </p:sp>
    </p:spTree>
    <p:extLst>
      <p:ext uri="{BB962C8B-B14F-4D97-AF65-F5344CB8AC3E}">
        <p14:creationId xmlns:p14="http://schemas.microsoft.com/office/powerpoint/2010/main" val="30492587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11617" name="文本框 243722"/>
          <p:cNvSpPr txBox="1"/>
          <p:nvPr/>
        </p:nvSpPr>
        <p:spPr>
          <a:xfrm>
            <a:off x="469900" y="1600835"/>
            <a:ext cx="87236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使用模糊技术进行灰度变化和空间滤波</a:t>
            </a:r>
          </a:p>
        </p:txBody>
      </p:sp>
      <p:sp>
        <p:nvSpPr>
          <p:cNvPr id="2" name="文本框 1"/>
          <p:cNvSpPr txBox="1"/>
          <p:nvPr/>
        </p:nvSpPr>
        <p:spPr>
          <a:xfrm>
            <a:off x="698501" y="2169160"/>
            <a:ext cx="9653270" cy="3733330"/>
          </a:xfrm>
          <a:prstGeom prst="rect">
            <a:avLst/>
          </a:prstGeom>
          <a:noFill/>
        </p:spPr>
        <p:txBody>
          <a:bodyPr wrap="square" rtlCol="0">
            <a:spAutoFit/>
          </a:bodyPr>
          <a:lstStyle/>
          <a:p>
            <a:pPr>
              <a:lnSpc>
                <a:spcPct val="130000"/>
              </a:lnSpc>
            </a:pPr>
            <a:r>
              <a:rPr lang="zh-CN" altLang="en-US" sz="2600" smtClean="0">
                <a:latin typeface="Times New Roman" panose="02020603050405020304" charset="0"/>
              </a:rPr>
              <a:t>定义</a:t>
            </a:r>
            <a:r>
              <a:rPr lang="zh-CN" altLang="en-US" sz="2600" i="1">
                <a:latin typeface="Times New Roman" panose="02020603050405020304" charset="0"/>
              </a:rPr>
              <a:t>Z</a:t>
            </a:r>
            <a:r>
              <a:rPr lang="zh-CN" altLang="en-US" sz="2600">
                <a:latin typeface="Times New Roman" panose="02020603050405020304" charset="0"/>
              </a:rPr>
              <a:t>为对象集，其中，</a:t>
            </a:r>
            <a:r>
              <a:rPr lang="zh-CN" altLang="en-US" sz="2600" i="1">
                <a:latin typeface="Times New Roman" panose="02020603050405020304" charset="0"/>
              </a:rPr>
              <a:t>z</a:t>
            </a:r>
            <a:r>
              <a:rPr lang="zh-CN" altLang="en-US" sz="2600">
                <a:latin typeface="Times New Roman" panose="02020603050405020304" charset="0"/>
              </a:rPr>
              <a:t>表示</a:t>
            </a:r>
            <a:r>
              <a:rPr lang="zh-CN" altLang="en-US" sz="2600" i="1">
                <a:latin typeface="Times New Roman" panose="02020603050405020304" charset="0"/>
              </a:rPr>
              <a:t>Z</a:t>
            </a:r>
            <a:r>
              <a:rPr lang="zh-CN" altLang="en-US" sz="2600">
                <a:latin typeface="Times New Roman" panose="02020603050405020304" charset="0"/>
              </a:rPr>
              <a:t>中的一类元素</a:t>
            </a:r>
            <a:r>
              <a:rPr lang="en-US" altLang="zh-CN" sz="2600">
                <a:latin typeface="Times New Roman" panose="02020603050405020304" charset="0"/>
              </a:rPr>
              <a:t>(</a:t>
            </a:r>
            <a:r>
              <a:rPr lang="zh-CN" altLang="en-US" sz="2600">
                <a:latin typeface="Times New Roman" panose="02020603050405020304" charset="0"/>
              </a:rPr>
              <a:t>比如</a:t>
            </a:r>
            <a:r>
              <a:rPr lang="zh-CN" altLang="en-US" sz="2600" i="1">
                <a:latin typeface="Times New Roman" panose="02020603050405020304" charset="0"/>
              </a:rPr>
              <a:t>z</a:t>
            </a:r>
            <a:r>
              <a:rPr lang="zh-CN" altLang="en-US" sz="2600">
                <a:latin typeface="Times New Roman" panose="02020603050405020304" charset="0"/>
              </a:rPr>
              <a:t>表示年龄</a:t>
            </a:r>
            <a:r>
              <a:rPr lang="en-US" altLang="zh-CN" sz="2600">
                <a:latin typeface="Times New Roman" panose="02020603050405020304" charset="0"/>
              </a:rPr>
              <a:t>)</a:t>
            </a:r>
            <a:r>
              <a:rPr lang="zh-CN" altLang="en-US" sz="2600" smtClean="0">
                <a:latin typeface="Times New Roman" panose="02020603050405020304" charset="0"/>
              </a:rPr>
              <a:t>。</a:t>
            </a:r>
            <a:endParaRPr lang="en-US" altLang="zh-CN" sz="2600" smtClean="0">
              <a:latin typeface="Times New Roman" panose="02020603050405020304" charset="0"/>
            </a:endParaRPr>
          </a:p>
          <a:p>
            <a:pPr>
              <a:lnSpc>
                <a:spcPct val="130000"/>
              </a:lnSpc>
            </a:pPr>
            <a:r>
              <a:rPr lang="zh-CN" altLang="en-US" sz="2600" b="1" i="1">
                <a:solidFill>
                  <a:srgbClr val="FF0000"/>
                </a:solidFill>
                <a:latin typeface="Times New Roman" panose="02020603050405020304" charset="0"/>
                <a:cs typeface="宋体" panose="02010600030101010101" pitchFamily="2" charset="-122"/>
                <a:sym typeface="+mn-ea"/>
              </a:rPr>
              <a:t>μ</a:t>
            </a:r>
            <a:r>
              <a:rPr lang="en-US" altLang="zh-CN" sz="2600" b="1" baseline="-25000">
                <a:solidFill>
                  <a:srgbClr val="FF0000"/>
                </a:solidFill>
                <a:latin typeface="Times New Roman" panose="02020603050405020304" charset="0"/>
                <a:cs typeface="宋体" panose="02010600030101010101" pitchFamily="2" charset="-122"/>
                <a:sym typeface="+mn-ea"/>
              </a:rPr>
              <a:t>A</a:t>
            </a:r>
            <a:r>
              <a:rPr lang="en-US" altLang="zh-CN" sz="2600" b="1">
                <a:solidFill>
                  <a:srgbClr val="FF0000"/>
                </a:solidFill>
                <a:latin typeface="Times New Roman" panose="02020603050405020304" charset="0"/>
                <a:cs typeface="宋体" panose="02010600030101010101" pitchFamily="2" charset="-122"/>
                <a:sym typeface="+mn-ea"/>
              </a:rPr>
              <a:t>(</a:t>
            </a:r>
            <a:r>
              <a:rPr lang="en-US" altLang="zh-CN" sz="2600" b="1" i="1">
                <a:solidFill>
                  <a:srgbClr val="FF0000"/>
                </a:solidFill>
                <a:latin typeface="Times New Roman" panose="02020603050405020304" charset="0"/>
                <a:cs typeface="宋体" panose="02010600030101010101" pitchFamily="2" charset="-122"/>
                <a:sym typeface="+mn-ea"/>
              </a:rPr>
              <a:t>z</a:t>
            </a:r>
            <a:r>
              <a:rPr lang="en-US" altLang="zh-CN" sz="2600" b="1" smtClean="0">
                <a:solidFill>
                  <a:srgbClr val="FF0000"/>
                </a:solidFill>
                <a:latin typeface="Times New Roman" panose="02020603050405020304" charset="0"/>
                <a:cs typeface="宋体" panose="02010600030101010101" pitchFamily="2" charset="-122"/>
                <a:sym typeface="+mn-ea"/>
              </a:rPr>
              <a:t>)</a:t>
            </a:r>
            <a:r>
              <a:rPr lang="zh-CN" altLang="en-US" sz="2600" b="1" smtClean="0">
                <a:solidFill>
                  <a:srgbClr val="FF0000"/>
                </a:solidFill>
                <a:latin typeface="Times New Roman" panose="02020603050405020304" charset="0"/>
                <a:cs typeface="宋体" panose="02010600030101010101" pitchFamily="2" charset="-122"/>
                <a:sym typeface="+mn-ea"/>
              </a:rPr>
              <a:t>：</a:t>
            </a:r>
            <a:r>
              <a:rPr lang="zh-CN" altLang="en-US" sz="2600">
                <a:latin typeface="Times New Roman" panose="02020603050405020304" charset="0"/>
              </a:rPr>
              <a:t>表示</a:t>
            </a:r>
            <a:r>
              <a:rPr lang="zh-CN" altLang="en-US" sz="2600" i="1" smtClean="0">
                <a:latin typeface="Times New Roman" panose="02020603050405020304" charset="0"/>
              </a:rPr>
              <a:t>Z</a:t>
            </a:r>
            <a:r>
              <a:rPr lang="zh-CN" altLang="en-US" sz="2600">
                <a:latin typeface="Times New Roman" panose="02020603050405020304" charset="0"/>
              </a:rPr>
              <a:t>中的一个模糊集合</a:t>
            </a:r>
            <a:r>
              <a:rPr lang="zh-CN" altLang="en-US" sz="2600" i="1">
                <a:latin typeface="Times New Roman" panose="02020603050405020304" charset="0"/>
              </a:rPr>
              <a:t>A</a:t>
            </a:r>
            <a:r>
              <a:rPr lang="zh-CN" altLang="en-US" sz="2600">
                <a:latin typeface="Times New Roman" panose="02020603050405020304" charset="0"/>
              </a:rPr>
              <a:t>主要由一个隶属</a:t>
            </a:r>
            <a:r>
              <a:rPr lang="zh-CN" altLang="en-US" sz="2600" b="1">
                <a:solidFill>
                  <a:srgbClr val="FF0000"/>
                </a:solidFill>
                <a:latin typeface="Times New Roman" panose="02020603050405020304" charset="0"/>
              </a:rPr>
              <a:t>度</a:t>
            </a:r>
            <a:r>
              <a:rPr lang="zh-CN" altLang="en-US" sz="2600">
                <a:latin typeface="Times New Roman" panose="02020603050405020304" charset="0"/>
              </a:rPr>
              <a:t>(</a:t>
            </a:r>
            <a:r>
              <a:rPr lang="zh-CN" altLang="en-US" sz="2400">
                <a:latin typeface="Times New Roman" panose="02020603050405020304" charset="0"/>
              </a:rPr>
              <a:t>Degree of </a:t>
            </a:r>
            <a:r>
              <a:rPr lang="zh-CN" altLang="en-US" sz="2400" smtClean="0">
                <a:latin typeface="Times New Roman" panose="02020603050405020304" charset="0"/>
              </a:rPr>
              <a:t>membership</a:t>
            </a:r>
            <a:r>
              <a:rPr lang="zh-CN" altLang="en-US" sz="2600" smtClean="0">
                <a:latin typeface="Times New Roman" panose="02020603050405020304" charset="0"/>
              </a:rPr>
              <a:t>) 。</a:t>
            </a:r>
            <a:r>
              <a:rPr lang="zh-CN" altLang="en-US" sz="2600">
                <a:latin typeface="Times New Roman" panose="02020603050405020304" charset="0"/>
              </a:rPr>
              <a:t>该集合</a:t>
            </a:r>
            <a:r>
              <a:rPr lang="zh-CN" altLang="en-US" sz="2600" i="1">
                <a:latin typeface="Times New Roman" panose="02020603050405020304" charset="0"/>
              </a:rPr>
              <a:t>A</a:t>
            </a:r>
            <a:r>
              <a:rPr lang="zh-CN" altLang="en-US" sz="2600">
                <a:latin typeface="Times New Roman" panose="02020603050405020304" charset="0"/>
              </a:rPr>
              <a:t>是一个由</a:t>
            </a:r>
            <a:r>
              <a:rPr lang="zh-CN" altLang="en-US" sz="2600" i="1">
                <a:latin typeface="Times New Roman" panose="02020603050405020304" charset="0"/>
              </a:rPr>
              <a:t>z</a:t>
            </a:r>
            <a:r>
              <a:rPr lang="zh-CN" altLang="en-US" sz="2600">
                <a:latin typeface="Times New Roman" panose="02020603050405020304" charset="0"/>
              </a:rPr>
              <a:t>值和隶属</a:t>
            </a:r>
            <a:r>
              <a:rPr lang="zh-CN" altLang="en-US" sz="2600" b="1">
                <a:solidFill>
                  <a:srgbClr val="FF0000"/>
                </a:solidFill>
                <a:latin typeface="Times New Roman" panose="02020603050405020304" charset="0"/>
              </a:rPr>
              <a:t>度</a:t>
            </a:r>
            <a:r>
              <a:rPr lang="zh-CN" altLang="en-US" sz="2600">
                <a:latin typeface="Times New Roman" panose="02020603050405020304" charset="0"/>
              </a:rPr>
              <a:t>函数组成的集合，即  </a:t>
            </a:r>
            <a:r>
              <a:rPr lang="en-US" altLang="zh-CN" sz="2600" i="1">
                <a:latin typeface="Times New Roman" panose="02020603050405020304" charset="0"/>
                <a:cs typeface="宋体" panose="02010600030101010101" pitchFamily="2" charset="-122"/>
              </a:rPr>
              <a:t>A</a:t>
            </a:r>
            <a:r>
              <a:rPr lang="en-US" altLang="zh-CN" sz="2600">
                <a:latin typeface="Times New Roman" panose="02020603050405020304" charset="0"/>
                <a:cs typeface="宋体" panose="02010600030101010101" pitchFamily="2" charset="-122"/>
              </a:rPr>
              <a:t>={</a:t>
            </a:r>
            <a:r>
              <a:rPr lang="en-US" altLang="zh-CN" sz="2600" i="1">
                <a:latin typeface="Times New Roman" panose="02020603050405020304" charset="0"/>
                <a:cs typeface="宋体" panose="02010600030101010101" pitchFamily="2" charset="-122"/>
              </a:rPr>
              <a:t>z</a:t>
            </a:r>
            <a:r>
              <a:rPr lang="en-US" altLang="zh-CN" sz="2600">
                <a:latin typeface="Times New Roman" panose="02020603050405020304" charset="0"/>
                <a:cs typeface="宋体" panose="02010600030101010101" pitchFamily="2" charset="-122"/>
              </a:rPr>
              <a:t>,</a:t>
            </a:r>
            <a:r>
              <a:rPr lang="zh-CN" altLang="en-US" sz="2600" i="1">
                <a:latin typeface="Times New Roman" panose="02020603050405020304" charset="0"/>
                <a:cs typeface="宋体" panose="02010600030101010101" pitchFamily="2" charset="-122"/>
                <a:sym typeface="+mn-ea"/>
              </a:rPr>
              <a:t>μ</a:t>
            </a:r>
            <a:r>
              <a:rPr lang="en-US" altLang="zh-CN" sz="2600" baseline="-25000">
                <a:latin typeface="Times New Roman" panose="02020603050405020304" charset="0"/>
                <a:cs typeface="宋体" panose="02010600030101010101" pitchFamily="2" charset="-122"/>
                <a:sym typeface="+mn-ea"/>
              </a:rPr>
              <a:t>A</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 </a:t>
            </a:r>
            <a:r>
              <a:rPr lang="en-US" altLang="zh-CN" sz="2600">
                <a:latin typeface="Times New Roman" panose="02020603050405020304" charset="0"/>
                <a:cs typeface="Arial" panose="020B0604020202020204" pitchFamily="34" charset="0"/>
                <a:sym typeface="+mn-ea"/>
              </a:rPr>
              <a:t>ϵ</a:t>
            </a:r>
            <a:r>
              <a:rPr lang="en-US" altLang="zh-CN" sz="2600" i="1">
                <a:latin typeface="Times New Roman" panose="02020603050405020304" charset="0"/>
                <a:cs typeface="Arial" panose="020B0604020202020204" pitchFamily="34" charset="0"/>
                <a:sym typeface="+mn-ea"/>
              </a:rPr>
              <a:t>Z</a:t>
            </a:r>
            <a:r>
              <a:rPr lang="en-US" altLang="zh-CN" sz="2600">
                <a:latin typeface="Times New Roman" panose="02020603050405020304" charset="0"/>
                <a:cs typeface="宋体" panose="02010600030101010101" pitchFamily="2" charset="-122"/>
              </a:rPr>
              <a:t>}</a:t>
            </a:r>
          </a:p>
          <a:p>
            <a:pPr marL="457200" indent="-457200">
              <a:lnSpc>
                <a:spcPct val="130000"/>
              </a:lnSpc>
              <a:buFont typeface="Arial" panose="020B0604020202020204" pitchFamily="34" charset="0"/>
              <a:buChar char="•"/>
            </a:pPr>
            <a:r>
              <a:rPr lang="zh-CN" altLang="en-US" sz="2600" i="1" smtClean="0">
                <a:latin typeface="Times New Roman" panose="02020603050405020304" charset="0"/>
                <a:cs typeface="宋体" panose="02010600030101010101" pitchFamily="2" charset="-122"/>
                <a:sym typeface="+mn-ea"/>
              </a:rPr>
              <a:t>μ</a:t>
            </a:r>
            <a:r>
              <a:rPr lang="en-US" altLang="zh-CN" sz="2600" baseline="-25000">
                <a:latin typeface="Times New Roman" panose="02020603050405020304" charset="0"/>
                <a:cs typeface="宋体" panose="02010600030101010101" pitchFamily="2" charset="-122"/>
                <a:sym typeface="+mn-ea"/>
              </a:rPr>
              <a:t>A</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)=1</a:t>
            </a:r>
            <a:r>
              <a:rPr lang="zh-CN" altLang="en-US" sz="2600">
                <a:latin typeface="Times New Roman" panose="02020603050405020304" charset="0"/>
                <a:cs typeface="宋体" panose="02010600030101010101" pitchFamily="2" charset="-122"/>
                <a:sym typeface="+mn-ea"/>
              </a:rPr>
              <a:t>，所有的</a:t>
            </a:r>
            <a:r>
              <a:rPr lang="en-US" altLang="zh-CN" sz="2600" i="1">
                <a:latin typeface="Times New Roman" panose="02020603050405020304" charset="0"/>
                <a:cs typeface="宋体" panose="02010600030101010101" pitchFamily="2" charset="-122"/>
                <a:sym typeface="+mn-ea"/>
              </a:rPr>
              <a:t>z</a:t>
            </a:r>
            <a:r>
              <a:rPr lang="zh-CN" altLang="en-US" sz="2600">
                <a:latin typeface="Times New Roman" panose="02020603050405020304" charset="0"/>
                <a:cs typeface="宋体" panose="02010600030101010101" pitchFamily="2" charset="-122"/>
                <a:sym typeface="+mn-ea"/>
              </a:rPr>
              <a:t>是模糊集合的完全</a:t>
            </a:r>
            <a:r>
              <a:rPr lang="zh-CN" altLang="en-US" sz="2600" smtClean="0">
                <a:latin typeface="Times New Roman" panose="02020603050405020304" charset="0"/>
                <a:cs typeface="宋体" panose="02010600030101010101" pitchFamily="2" charset="-122"/>
                <a:sym typeface="+mn-ea"/>
              </a:rPr>
              <a:t>成员；</a:t>
            </a:r>
            <a:endParaRPr lang="en-US" altLang="zh-CN" sz="2600" smtClean="0">
              <a:latin typeface="Times New Roman" panose="02020603050405020304" charset="0"/>
              <a:cs typeface="宋体" panose="02010600030101010101" pitchFamily="2" charset="-122"/>
              <a:sym typeface="+mn-ea"/>
            </a:endParaRPr>
          </a:p>
          <a:p>
            <a:pPr marL="457200" indent="-457200">
              <a:lnSpc>
                <a:spcPct val="130000"/>
              </a:lnSpc>
              <a:buFont typeface="Arial" panose="020B0604020202020204" pitchFamily="34" charset="0"/>
              <a:buChar char="•"/>
            </a:pPr>
            <a:r>
              <a:rPr lang="zh-CN" altLang="en-US" sz="2600" i="1" smtClean="0">
                <a:latin typeface="Times New Roman" panose="02020603050405020304" charset="0"/>
                <a:cs typeface="宋体" panose="02010600030101010101" pitchFamily="2" charset="-122"/>
                <a:sym typeface="+mn-ea"/>
              </a:rPr>
              <a:t>μ</a:t>
            </a:r>
            <a:r>
              <a:rPr lang="en-US" altLang="zh-CN" sz="2600" baseline="-25000">
                <a:latin typeface="Times New Roman" panose="02020603050405020304" charset="0"/>
                <a:cs typeface="宋体" panose="02010600030101010101" pitchFamily="2" charset="-122"/>
                <a:sym typeface="+mn-ea"/>
              </a:rPr>
              <a:t>A</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)=0</a:t>
            </a:r>
            <a:r>
              <a:rPr lang="zh-CN" altLang="en-US" sz="2600">
                <a:latin typeface="Times New Roman" panose="02020603050405020304" charset="0"/>
                <a:cs typeface="宋体" panose="02010600030101010101" pitchFamily="2" charset="-122"/>
                <a:sym typeface="+mn-ea"/>
              </a:rPr>
              <a:t>意味着</a:t>
            </a:r>
            <a:r>
              <a:rPr lang="en-US" altLang="zh-CN" sz="2600" i="1">
                <a:latin typeface="Times New Roman" panose="02020603050405020304" charset="0"/>
                <a:cs typeface="宋体" panose="02010600030101010101" pitchFamily="2" charset="-122"/>
                <a:sym typeface="+mn-ea"/>
              </a:rPr>
              <a:t>z</a:t>
            </a:r>
            <a:r>
              <a:rPr lang="zh-CN" altLang="en-US" sz="2600">
                <a:latin typeface="Times New Roman" panose="02020603050405020304" charset="0"/>
                <a:cs typeface="宋体" panose="02010600030101010101" pitchFamily="2" charset="-122"/>
                <a:sym typeface="+mn-ea"/>
              </a:rPr>
              <a:t>完全不是模糊集合的</a:t>
            </a:r>
            <a:r>
              <a:rPr lang="zh-CN" altLang="en-US" sz="2600" smtClean="0">
                <a:latin typeface="Times New Roman" panose="02020603050405020304" charset="0"/>
                <a:cs typeface="宋体" panose="02010600030101010101" pitchFamily="2" charset="-122"/>
                <a:sym typeface="+mn-ea"/>
              </a:rPr>
              <a:t>成员；</a:t>
            </a:r>
            <a:endParaRPr lang="en-US" altLang="zh-CN" sz="2600" smtClean="0">
              <a:latin typeface="Times New Roman" panose="02020603050405020304" charset="0"/>
              <a:cs typeface="宋体" panose="02010600030101010101" pitchFamily="2" charset="-122"/>
              <a:sym typeface="+mn-ea"/>
            </a:endParaRPr>
          </a:p>
          <a:p>
            <a:pPr marL="457200" indent="-457200">
              <a:lnSpc>
                <a:spcPct val="130000"/>
              </a:lnSpc>
              <a:buFont typeface="Arial" panose="020B0604020202020204" pitchFamily="34" charset="0"/>
              <a:buChar char="•"/>
            </a:pPr>
            <a:r>
              <a:rPr lang="en-US" altLang="zh-CN" sz="2600" smtClean="0">
                <a:latin typeface="Times New Roman" panose="02020603050405020304" charset="0"/>
                <a:cs typeface="宋体" panose="02010600030101010101" pitchFamily="2" charset="-122"/>
                <a:sym typeface="+mn-ea"/>
              </a:rPr>
              <a:t>0&lt;</a:t>
            </a:r>
            <a:r>
              <a:rPr lang="zh-CN" altLang="en-US" sz="2600" i="1">
                <a:latin typeface="Times New Roman" panose="02020603050405020304" charset="0"/>
                <a:cs typeface="宋体" panose="02010600030101010101" pitchFamily="2" charset="-122"/>
                <a:sym typeface="+mn-ea"/>
              </a:rPr>
              <a:t>μ</a:t>
            </a:r>
            <a:r>
              <a:rPr lang="en-US" altLang="zh-CN" sz="2600" baseline="-25000">
                <a:latin typeface="Times New Roman" panose="02020603050405020304" charset="0"/>
                <a:cs typeface="宋体" panose="02010600030101010101" pitchFamily="2" charset="-122"/>
                <a:sym typeface="+mn-ea"/>
              </a:rPr>
              <a:t>A</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)&lt;1</a:t>
            </a:r>
            <a:r>
              <a:rPr lang="zh-CN" altLang="en-US" sz="2600">
                <a:latin typeface="Times New Roman" panose="02020603050405020304" charset="0"/>
                <a:cs typeface="宋体" panose="02010600030101010101" pitchFamily="2" charset="-122"/>
                <a:sym typeface="+mn-ea"/>
              </a:rPr>
              <a:t>时意味着</a:t>
            </a:r>
            <a:r>
              <a:rPr lang="en-US" altLang="zh-CN" sz="2600">
                <a:latin typeface="Times New Roman" panose="02020603050405020304" charset="0"/>
                <a:cs typeface="宋体" panose="02010600030101010101" pitchFamily="2" charset="-122"/>
                <a:sym typeface="+mn-ea"/>
              </a:rPr>
              <a:t>z</a:t>
            </a:r>
            <a:r>
              <a:rPr lang="zh-CN" altLang="en-US" sz="2600">
                <a:latin typeface="Times New Roman" panose="02020603050405020304" charset="0"/>
                <a:cs typeface="宋体" panose="02010600030101010101" pitchFamily="2" charset="-122"/>
                <a:sym typeface="+mn-ea"/>
              </a:rPr>
              <a:t>是模糊集合不完全成员（薛定谔的猫？）</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622301" y="2169160"/>
            <a:ext cx="9372599" cy="4413516"/>
          </a:xfrm>
          <a:prstGeom prst="rect">
            <a:avLst/>
          </a:prstGeom>
          <a:noFill/>
        </p:spPr>
        <p:txBody>
          <a:bodyPr wrap="square" rtlCol="0">
            <a:spAutoFit/>
          </a:bodyPr>
          <a:lstStyle/>
          <a:p>
            <a:pPr>
              <a:lnSpc>
                <a:spcPct val="120000"/>
              </a:lnSpc>
            </a:pPr>
            <a:r>
              <a:rPr lang="zh-CN" altLang="en-US" sz="2800" b="1" smtClean="0">
                <a:solidFill>
                  <a:srgbClr val="FF0000"/>
                </a:solidFill>
              </a:rPr>
              <a:t>隶属度的集合运算：</a:t>
            </a:r>
            <a:endParaRPr lang="en-US" altLang="zh-CN" sz="2800" b="1" smtClean="0">
              <a:solidFill>
                <a:srgbClr val="FF0000"/>
              </a:solidFill>
            </a:endParaRPr>
          </a:p>
          <a:p>
            <a:pPr marL="457200" indent="-457200">
              <a:lnSpc>
                <a:spcPct val="120000"/>
              </a:lnSpc>
              <a:buFont typeface="Arial" panose="020B0604020202020204" pitchFamily="34" charset="0"/>
              <a:buChar char="•"/>
            </a:pPr>
            <a:r>
              <a:rPr lang="zh-CN" altLang="en-US" sz="2600" smtClean="0"/>
              <a:t>对于</a:t>
            </a:r>
            <a:r>
              <a:rPr lang="zh-CN" altLang="en-US" sz="2600"/>
              <a:t>所有的</a:t>
            </a:r>
            <a:r>
              <a:rPr lang="en-US" altLang="zh-CN" sz="2600" i="1">
                <a:latin typeface="Times New Roman" panose="02020603050405020304" charset="0"/>
                <a:cs typeface="宋体" panose="02010600030101010101" pitchFamily="2" charset="-122"/>
                <a:sym typeface="+mn-ea"/>
              </a:rPr>
              <a:t>z </a:t>
            </a:r>
            <a:r>
              <a:rPr lang="en-US" altLang="zh-CN" sz="2600">
                <a:latin typeface="Times New Roman" panose="02020603050405020304" charset="0"/>
                <a:cs typeface="Arial" panose="020B0604020202020204" pitchFamily="34" charset="0"/>
                <a:sym typeface="+mn-ea"/>
              </a:rPr>
              <a:t>ϵ </a:t>
            </a:r>
            <a:r>
              <a:rPr lang="en-US" altLang="zh-CN" sz="2600" i="1">
                <a:latin typeface="Times New Roman" panose="02020603050405020304" charset="0"/>
                <a:cs typeface="Arial" panose="020B0604020202020204" pitchFamily="34" charset="0"/>
                <a:sym typeface="+mn-ea"/>
              </a:rPr>
              <a:t>Z</a:t>
            </a:r>
            <a:r>
              <a:rPr lang="zh-CN" altLang="en-US" sz="2600">
                <a:latin typeface="Times New Roman" panose="02020603050405020304" charset="0"/>
                <a:cs typeface="Arial" panose="020B0604020202020204" pitchFamily="34" charset="0"/>
                <a:sym typeface="+mn-ea"/>
              </a:rPr>
              <a:t>，约定模糊集合</a:t>
            </a:r>
            <a:r>
              <a:rPr lang="en-US" altLang="zh-CN" sz="2600">
                <a:latin typeface="Times New Roman" panose="02020603050405020304" charset="0"/>
                <a:cs typeface="Arial" panose="020B0604020202020204" pitchFamily="34" charset="0"/>
                <a:sym typeface="+mn-ea"/>
              </a:rPr>
              <a:t>A</a:t>
            </a:r>
            <a:r>
              <a:rPr lang="zh-CN" altLang="en-US" sz="2600">
                <a:latin typeface="Times New Roman" panose="02020603050405020304" charset="0"/>
                <a:cs typeface="Arial" panose="020B0604020202020204" pitchFamily="34" charset="0"/>
                <a:sym typeface="+mn-ea"/>
              </a:rPr>
              <a:t>的补集</a:t>
            </a:r>
            <a:r>
              <a:rPr lang="en-US" altLang="zh-CN" sz="2600">
                <a:latin typeface="Times New Roman" panose="02020603050405020304" charset="0"/>
                <a:cs typeface="Arial" panose="020B0604020202020204" pitchFamily="34" charset="0"/>
                <a:sym typeface="+mn-ea"/>
              </a:rPr>
              <a:t>(NOT)</a:t>
            </a:r>
            <a:r>
              <a:rPr lang="zh-CN" altLang="en-US" sz="2600">
                <a:latin typeface="Times New Roman" panose="02020603050405020304" charset="0"/>
                <a:cs typeface="Arial" panose="020B0604020202020204" pitchFamily="34" charset="0"/>
                <a:sym typeface="+mn-ea"/>
              </a:rPr>
              <a:t>其隶属度为：</a:t>
            </a:r>
          </a:p>
          <a:p>
            <a:pPr indent="0">
              <a:lnSpc>
                <a:spcPct val="120000"/>
              </a:lnSpc>
              <a:buFont typeface="Arial" panose="020B0604020202020204" pitchFamily="34" charset="0"/>
              <a:buNone/>
            </a:pPr>
            <a:r>
              <a:rPr lang="en-US" altLang="zh-CN" sz="2600">
                <a:latin typeface="Times New Roman" panose="02020603050405020304" charset="0"/>
                <a:cs typeface="Arial" panose="020B0604020202020204" pitchFamily="34" charset="0"/>
                <a:sym typeface="+mn-ea"/>
              </a:rPr>
              <a:t>	</a:t>
            </a:r>
            <a:r>
              <a:rPr lang="zh-CN" altLang="en-US" sz="2600" i="1">
                <a:latin typeface="Times New Roman" panose="02020603050405020304" charset="0"/>
                <a:cs typeface="宋体" panose="02010600030101010101" pitchFamily="2" charset="-122"/>
                <a:sym typeface="+mn-ea"/>
              </a:rPr>
              <a:t>μ</a:t>
            </a:r>
            <a:r>
              <a:rPr lang="en-US" altLang="zh-CN" sz="2600" i="1">
                <a:latin typeface="Times New Roman" panose="02020603050405020304" charset="0"/>
                <a:cs typeface="宋体" panose="02010600030101010101" pitchFamily="2" charset="-122"/>
                <a:sym typeface="+mn-ea"/>
              </a:rPr>
              <a:t>-</a:t>
            </a:r>
            <a:r>
              <a:rPr lang="en-US" altLang="zh-CN" sz="2600" i="1" baseline="-25000">
                <a:latin typeface="Times New Roman" panose="02020603050405020304" charset="0"/>
                <a:cs typeface="宋体" panose="02010600030101010101" pitchFamily="2" charset="-122"/>
                <a:sym typeface="+mn-ea"/>
              </a:rPr>
              <a:t>A</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)=1-</a:t>
            </a:r>
            <a:r>
              <a:rPr lang="zh-CN" altLang="en-US" sz="2600" i="1">
                <a:latin typeface="Times New Roman" panose="02020603050405020304" charset="0"/>
                <a:cs typeface="宋体" panose="02010600030101010101" pitchFamily="2" charset="-122"/>
                <a:sym typeface="+mn-ea"/>
              </a:rPr>
              <a:t>μ</a:t>
            </a:r>
            <a:r>
              <a:rPr lang="en-US" altLang="zh-CN" sz="2600" baseline="-25000">
                <a:latin typeface="Times New Roman" panose="02020603050405020304" charset="0"/>
                <a:cs typeface="宋体" panose="02010600030101010101" pitchFamily="2" charset="-122"/>
                <a:sym typeface="+mn-ea"/>
              </a:rPr>
              <a:t>A</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a:t>
            </a:r>
          </a:p>
          <a:p>
            <a:pPr marL="457200" indent="-457200">
              <a:lnSpc>
                <a:spcPct val="120000"/>
              </a:lnSpc>
              <a:buFont typeface="Arial" panose="020B0604020202020204" pitchFamily="34" charset="0"/>
              <a:buChar char="•"/>
            </a:pPr>
            <a:r>
              <a:rPr lang="zh-CN" altLang="en-US" sz="2600">
                <a:sym typeface="+mn-ea"/>
              </a:rPr>
              <a:t>对于所有的</a:t>
            </a:r>
            <a:r>
              <a:rPr lang="en-US" altLang="zh-CN" sz="2600" i="1">
                <a:latin typeface="Times New Roman" panose="02020603050405020304" charset="0"/>
                <a:cs typeface="宋体" panose="02010600030101010101" pitchFamily="2" charset="-122"/>
                <a:sym typeface="+mn-ea"/>
              </a:rPr>
              <a:t>z </a:t>
            </a:r>
            <a:r>
              <a:rPr lang="en-US" altLang="zh-CN" sz="2600">
                <a:latin typeface="Times New Roman" panose="02020603050405020304" charset="0"/>
                <a:cs typeface="Arial" panose="020B0604020202020204" pitchFamily="34" charset="0"/>
                <a:sym typeface="+mn-ea"/>
              </a:rPr>
              <a:t>ϵ </a:t>
            </a:r>
            <a:r>
              <a:rPr lang="en-US" altLang="zh-CN" sz="2600" i="1">
                <a:latin typeface="Times New Roman" panose="02020603050405020304" charset="0"/>
                <a:cs typeface="Arial" panose="020B0604020202020204" pitchFamily="34" charset="0"/>
                <a:sym typeface="+mn-ea"/>
              </a:rPr>
              <a:t>Z</a:t>
            </a:r>
            <a:r>
              <a:rPr lang="zh-CN" altLang="en-US" sz="2600">
                <a:latin typeface="Times New Roman" panose="02020603050405020304" charset="0"/>
                <a:cs typeface="Arial" panose="020B0604020202020204" pitchFamily="34" charset="0"/>
                <a:sym typeface="+mn-ea"/>
              </a:rPr>
              <a:t>，约定模糊集合</a:t>
            </a:r>
            <a:r>
              <a:rPr lang="en-US" altLang="zh-CN" sz="2600">
                <a:latin typeface="Times New Roman" panose="02020603050405020304" charset="0"/>
                <a:cs typeface="Arial" panose="020B0604020202020204" pitchFamily="34" charset="0"/>
                <a:sym typeface="+mn-ea"/>
              </a:rPr>
              <a:t>A</a:t>
            </a:r>
            <a:r>
              <a:rPr lang="zh-CN" altLang="en-US" sz="2600">
                <a:latin typeface="Times New Roman" panose="02020603050405020304" charset="0"/>
                <a:cs typeface="Arial" panose="020B0604020202020204" pitchFamily="34" charset="0"/>
                <a:sym typeface="+mn-ea"/>
              </a:rPr>
              <a:t>和模糊集合</a:t>
            </a:r>
            <a:r>
              <a:rPr lang="en-US" altLang="zh-CN" sz="2600">
                <a:latin typeface="Times New Roman" panose="02020603050405020304" charset="0"/>
                <a:cs typeface="Arial" panose="020B0604020202020204" pitchFamily="34" charset="0"/>
                <a:sym typeface="+mn-ea"/>
              </a:rPr>
              <a:t>B</a:t>
            </a:r>
            <a:r>
              <a:rPr lang="zh-CN" altLang="en-US" sz="2600">
                <a:latin typeface="Times New Roman" panose="02020603050405020304" charset="0"/>
                <a:cs typeface="Arial" panose="020B0604020202020204" pitchFamily="34" charset="0"/>
                <a:sym typeface="+mn-ea"/>
              </a:rPr>
              <a:t>并集</a:t>
            </a:r>
            <a:r>
              <a:rPr lang="en-US" altLang="zh-CN" sz="2600">
                <a:latin typeface="Times New Roman" panose="02020603050405020304" charset="0"/>
                <a:cs typeface="Arial" panose="020B0604020202020204" pitchFamily="34" charset="0"/>
                <a:sym typeface="+mn-ea"/>
              </a:rPr>
              <a:t>(OR)</a:t>
            </a:r>
            <a:r>
              <a:rPr lang="zh-CN" altLang="en-US" sz="2600">
                <a:latin typeface="Times New Roman" panose="02020603050405020304" charset="0"/>
                <a:cs typeface="Arial" panose="020B0604020202020204" pitchFamily="34" charset="0"/>
                <a:sym typeface="+mn-ea"/>
              </a:rPr>
              <a:t>其隶属度为：</a:t>
            </a:r>
          </a:p>
          <a:p>
            <a:pPr indent="0">
              <a:lnSpc>
                <a:spcPct val="120000"/>
              </a:lnSpc>
              <a:buFont typeface="Arial" panose="020B0604020202020204" pitchFamily="34" charset="0"/>
              <a:buNone/>
            </a:pPr>
            <a:r>
              <a:rPr lang="en-US" altLang="zh-CN" sz="2600" i="1">
                <a:latin typeface="Times New Roman" panose="02020603050405020304" charset="0"/>
                <a:cs typeface="宋体" panose="02010600030101010101" pitchFamily="2" charset="-122"/>
                <a:sym typeface="+mn-ea"/>
              </a:rPr>
              <a:t>	</a:t>
            </a:r>
            <a:r>
              <a:rPr lang="zh-CN" altLang="en-US" sz="2600" i="1">
                <a:latin typeface="Times New Roman" panose="02020603050405020304" charset="0"/>
                <a:cs typeface="宋体" panose="02010600030101010101" pitchFamily="2" charset="-122"/>
                <a:sym typeface="+mn-ea"/>
              </a:rPr>
              <a:t>μ</a:t>
            </a:r>
            <a:r>
              <a:rPr lang="en-US" altLang="zh-CN" sz="2600" i="1" baseline="-25000">
                <a:latin typeface="Times New Roman" panose="02020603050405020304" charset="0"/>
                <a:cs typeface="宋体" panose="02010600030101010101" pitchFamily="2" charset="-122"/>
                <a:sym typeface="+mn-ea"/>
              </a:rPr>
              <a:t>U</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)=max(</a:t>
            </a:r>
            <a:r>
              <a:rPr lang="zh-CN" altLang="en-US" sz="2600" i="1">
                <a:latin typeface="Times New Roman" panose="02020603050405020304" charset="0"/>
                <a:cs typeface="宋体" panose="02010600030101010101" pitchFamily="2" charset="-122"/>
                <a:sym typeface="+mn-ea"/>
              </a:rPr>
              <a:t>μ</a:t>
            </a:r>
            <a:r>
              <a:rPr lang="en-US" altLang="zh-CN" sz="2600" i="1" baseline="-25000">
                <a:latin typeface="Times New Roman" panose="02020603050405020304" charset="0"/>
                <a:cs typeface="宋体" panose="02010600030101010101" pitchFamily="2" charset="-122"/>
                <a:sym typeface="+mn-ea"/>
              </a:rPr>
              <a:t>A</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a:t>
            </a:r>
            <a:r>
              <a:rPr lang="zh-CN" altLang="en-US" sz="2600" i="1">
                <a:latin typeface="Times New Roman" panose="02020603050405020304" charset="0"/>
                <a:cs typeface="宋体" panose="02010600030101010101" pitchFamily="2" charset="-122"/>
                <a:sym typeface="+mn-ea"/>
              </a:rPr>
              <a:t>μ</a:t>
            </a:r>
            <a:r>
              <a:rPr lang="en-US" altLang="zh-CN" sz="2600" i="1" baseline="-25000">
                <a:latin typeface="Times New Roman" panose="02020603050405020304" charset="0"/>
                <a:cs typeface="宋体" panose="02010600030101010101" pitchFamily="2" charset="-122"/>
                <a:sym typeface="+mn-ea"/>
              </a:rPr>
              <a:t>B</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a:t>
            </a:r>
          </a:p>
          <a:p>
            <a:pPr marL="457200" indent="-457200">
              <a:lnSpc>
                <a:spcPct val="120000"/>
              </a:lnSpc>
              <a:buFont typeface="Arial" panose="020B0604020202020204" pitchFamily="34" charset="0"/>
              <a:buChar char="•"/>
            </a:pPr>
            <a:r>
              <a:rPr lang="zh-CN" altLang="en-US" sz="2600">
                <a:sym typeface="+mn-ea"/>
              </a:rPr>
              <a:t>对于所有的</a:t>
            </a:r>
            <a:r>
              <a:rPr lang="en-US" altLang="zh-CN" sz="2600" i="1">
                <a:latin typeface="Times New Roman" panose="02020603050405020304" charset="0"/>
                <a:cs typeface="宋体" panose="02010600030101010101" pitchFamily="2" charset="-122"/>
                <a:sym typeface="+mn-ea"/>
              </a:rPr>
              <a:t>z </a:t>
            </a:r>
            <a:r>
              <a:rPr lang="en-US" altLang="zh-CN" sz="2600">
                <a:latin typeface="Times New Roman" panose="02020603050405020304" charset="0"/>
                <a:cs typeface="Arial" panose="020B0604020202020204" pitchFamily="34" charset="0"/>
                <a:sym typeface="+mn-ea"/>
              </a:rPr>
              <a:t>ϵ </a:t>
            </a:r>
            <a:r>
              <a:rPr lang="en-US" altLang="zh-CN" sz="2600" i="1">
                <a:latin typeface="Times New Roman" panose="02020603050405020304" charset="0"/>
                <a:cs typeface="Arial" panose="020B0604020202020204" pitchFamily="34" charset="0"/>
                <a:sym typeface="+mn-ea"/>
              </a:rPr>
              <a:t>Z</a:t>
            </a:r>
            <a:r>
              <a:rPr lang="zh-CN" altLang="en-US" sz="2600">
                <a:latin typeface="Times New Roman" panose="02020603050405020304" charset="0"/>
                <a:cs typeface="Arial" panose="020B0604020202020204" pitchFamily="34" charset="0"/>
                <a:sym typeface="+mn-ea"/>
              </a:rPr>
              <a:t>，约定模糊集合</a:t>
            </a:r>
            <a:r>
              <a:rPr lang="en-US" altLang="zh-CN" sz="2600">
                <a:latin typeface="Times New Roman" panose="02020603050405020304" charset="0"/>
                <a:cs typeface="Arial" panose="020B0604020202020204" pitchFamily="34" charset="0"/>
                <a:sym typeface="+mn-ea"/>
              </a:rPr>
              <a:t>A</a:t>
            </a:r>
            <a:r>
              <a:rPr lang="zh-CN" altLang="en-US" sz="2600">
                <a:latin typeface="Times New Roman" panose="02020603050405020304" charset="0"/>
                <a:cs typeface="Arial" panose="020B0604020202020204" pitchFamily="34" charset="0"/>
                <a:sym typeface="+mn-ea"/>
              </a:rPr>
              <a:t>和模糊集合</a:t>
            </a:r>
            <a:r>
              <a:rPr lang="en-US" altLang="zh-CN" sz="2600">
                <a:latin typeface="Times New Roman" panose="02020603050405020304" charset="0"/>
                <a:cs typeface="Arial" panose="020B0604020202020204" pitchFamily="34" charset="0"/>
                <a:sym typeface="+mn-ea"/>
              </a:rPr>
              <a:t>B</a:t>
            </a:r>
            <a:r>
              <a:rPr lang="zh-CN" altLang="en-US" sz="2600">
                <a:latin typeface="Times New Roman" panose="02020603050405020304" charset="0"/>
                <a:cs typeface="Arial" panose="020B0604020202020204" pitchFamily="34" charset="0"/>
                <a:sym typeface="+mn-ea"/>
              </a:rPr>
              <a:t>交集</a:t>
            </a:r>
            <a:r>
              <a:rPr lang="en-US" altLang="zh-CN" sz="2600">
                <a:latin typeface="Times New Roman" panose="02020603050405020304" charset="0"/>
                <a:cs typeface="Arial" panose="020B0604020202020204" pitchFamily="34" charset="0"/>
                <a:sym typeface="+mn-ea"/>
              </a:rPr>
              <a:t>(AND)</a:t>
            </a:r>
            <a:r>
              <a:rPr lang="zh-CN" altLang="en-US" sz="2600">
                <a:latin typeface="Times New Roman" panose="02020603050405020304" charset="0"/>
                <a:cs typeface="Arial" panose="020B0604020202020204" pitchFamily="34" charset="0"/>
                <a:sym typeface="+mn-ea"/>
              </a:rPr>
              <a:t>其隶属度为：</a:t>
            </a:r>
          </a:p>
          <a:p>
            <a:pPr indent="0">
              <a:lnSpc>
                <a:spcPct val="120000"/>
              </a:lnSpc>
              <a:buFont typeface="Arial" panose="020B0604020202020204" pitchFamily="34" charset="0"/>
              <a:buNone/>
            </a:pPr>
            <a:r>
              <a:rPr lang="en-US" altLang="zh-CN" sz="2600"/>
              <a:t>	</a:t>
            </a:r>
            <a:r>
              <a:rPr lang="zh-CN" altLang="en-US" sz="2600" i="1">
                <a:latin typeface="Times New Roman" panose="02020603050405020304" charset="0"/>
                <a:cs typeface="宋体" panose="02010600030101010101" pitchFamily="2" charset="-122"/>
                <a:sym typeface="+mn-ea"/>
              </a:rPr>
              <a:t>μ</a:t>
            </a:r>
            <a:r>
              <a:rPr lang="en-US" altLang="zh-CN" sz="2600" i="1" baseline="-25000">
                <a:latin typeface="Times New Roman" panose="02020603050405020304" charset="0"/>
                <a:cs typeface="宋体" panose="02010600030101010101" pitchFamily="2" charset="-122"/>
                <a:sym typeface="+mn-ea"/>
              </a:rPr>
              <a:t>I</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)=min(</a:t>
            </a:r>
            <a:r>
              <a:rPr lang="zh-CN" altLang="en-US" sz="2600" i="1">
                <a:latin typeface="Times New Roman" panose="02020603050405020304" charset="0"/>
                <a:cs typeface="宋体" panose="02010600030101010101" pitchFamily="2" charset="-122"/>
                <a:sym typeface="+mn-ea"/>
              </a:rPr>
              <a:t>μ</a:t>
            </a:r>
            <a:r>
              <a:rPr lang="en-US" altLang="zh-CN" sz="2600" i="1" baseline="-25000">
                <a:latin typeface="Times New Roman" panose="02020603050405020304" charset="0"/>
                <a:cs typeface="宋体" panose="02010600030101010101" pitchFamily="2" charset="-122"/>
                <a:sym typeface="+mn-ea"/>
              </a:rPr>
              <a:t>A</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a:t>
            </a:r>
            <a:r>
              <a:rPr lang="zh-CN" altLang="en-US" sz="2600" i="1">
                <a:latin typeface="Times New Roman" panose="02020603050405020304" charset="0"/>
                <a:cs typeface="宋体" panose="02010600030101010101" pitchFamily="2" charset="-122"/>
                <a:sym typeface="+mn-ea"/>
              </a:rPr>
              <a:t>μ</a:t>
            </a:r>
            <a:r>
              <a:rPr lang="en-US" altLang="zh-CN" sz="2600" i="1" baseline="-25000">
                <a:latin typeface="Times New Roman" panose="02020603050405020304" charset="0"/>
                <a:cs typeface="宋体" panose="02010600030101010101" pitchFamily="2" charset="-122"/>
                <a:sym typeface="+mn-ea"/>
              </a:rPr>
              <a:t>B</a:t>
            </a:r>
            <a:r>
              <a:rPr lang="en-US" altLang="zh-CN" sz="2600">
                <a:latin typeface="Times New Roman" panose="02020603050405020304" charset="0"/>
                <a:cs typeface="宋体" panose="02010600030101010101" pitchFamily="2" charset="-122"/>
                <a:sym typeface="+mn-ea"/>
              </a:rPr>
              <a:t>(</a:t>
            </a:r>
            <a:r>
              <a:rPr lang="en-US" altLang="zh-CN" sz="2600" i="1">
                <a:latin typeface="Times New Roman" panose="02020603050405020304" charset="0"/>
                <a:cs typeface="宋体" panose="02010600030101010101" pitchFamily="2" charset="-122"/>
                <a:sym typeface="+mn-ea"/>
              </a:rPr>
              <a:t>z</a:t>
            </a:r>
            <a:r>
              <a:rPr lang="en-US" altLang="zh-CN" sz="2600">
                <a:latin typeface="Times New Roman" panose="02020603050405020304" charset="0"/>
                <a:cs typeface="宋体" panose="02010600030101010101" pitchFamily="2" charset="-122"/>
                <a:sym typeface="+mn-ea"/>
              </a:rPr>
              <a:t>))</a:t>
            </a:r>
            <a:endParaRPr lang="zh-CN" altLang="en-US" sz="2600"/>
          </a:p>
        </p:txBody>
      </p:sp>
      <p:sp>
        <p:nvSpPr>
          <p:cNvPr id="6" name="文本框 243722"/>
          <p:cNvSpPr txBox="1"/>
          <p:nvPr/>
        </p:nvSpPr>
        <p:spPr>
          <a:xfrm>
            <a:off x="469900" y="1600835"/>
            <a:ext cx="87236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使用模糊技术进行灰度变化和空间滤波</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11617" name="文本框 243722"/>
          <p:cNvSpPr txBox="1"/>
          <p:nvPr/>
        </p:nvSpPr>
        <p:spPr>
          <a:xfrm>
            <a:off x="469900" y="1600835"/>
            <a:ext cx="87236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使用模糊技术进行灰度变化和空间滤波</a:t>
            </a:r>
          </a:p>
        </p:txBody>
      </p:sp>
      <p:sp>
        <p:nvSpPr>
          <p:cNvPr id="2" name="文本框 1"/>
          <p:cNvSpPr txBox="1"/>
          <p:nvPr/>
        </p:nvSpPr>
        <p:spPr>
          <a:xfrm>
            <a:off x="622301" y="2245360"/>
            <a:ext cx="10006330" cy="2733056"/>
          </a:xfrm>
          <a:prstGeom prst="rect">
            <a:avLst/>
          </a:prstGeom>
          <a:noFill/>
        </p:spPr>
        <p:txBody>
          <a:bodyPr wrap="square" rtlCol="0">
            <a:spAutoFit/>
          </a:bodyPr>
          <a:lstStyle/>
          <a:p>
            <a:pPr>
              <a:lnSpc>
                <a:spcPct val="130000"/>
              </a:lnSpc>
            </a:pPr>
            <a:r>
              <a:rPr lang="zh-CN" altLang="en-US" sz="2800" b="1">
                <a:solidFill>
                  <a:srgbClr val="FF0000"/>
                </a:solidFill>
              </a:rPr>
              <a:t>算法实现过程：</a:t>
            </a:r>
            <a:endParaRPr lang="en-US" altLang="zh-CN" sz="2800" b="1">
              <a:solidFill>
                <a:srgbClr val="FF0000"/>
              </a:solidFill>
            </a:endParaRPr>
          </a:p>
          <a:p>
            <a:pPr marL="342900" indent="-342900">
              <a:lnSpc>
                <a:spcPct val="130000"/>
              </a:lnSpc>
              <a:buFont typeface="Arial" panose="020B0604020202020204" pitchFamily="34" charset="0"/>
              <a:buChar char="•"/>
            </a:pPr>
            <a:r>
              <a:rPr lang="zh-CN" altLang="en-US" sz="2600" smtClean="0"/>
              <a:t>首先</a:t>
            </a:r>
            <a:r>
              <a:rPr lang="zh-CN" altLang="en-US" sz="2600"/>
              <a:t>，需要将输入量折算为隶属度，称为“模糊化”。</a:t>
            </a:r>
          </a:p>
          <a:p>
            <a:pPr marL="342900" indent="-342900">
              <a:lnSpc>
                <a:spcPct val="130000"/>
              </a:lnSpc>
              <a:buFont typeface="Arial" panose="020B0604020202020204" pitchFamily="34" charset="0"/>
              <a:buChar char="•"/>
            </a:pPr>
            <a:r>
              <a:rPr lang="zh-CN" altLang="en-US" sz="2600"/>
              <a:t>然后，使用得到的隶属度来进行计算或判断或其它更复杂的算法。</a:t>
            </a:r>
          </a:p>
          <a:p>
            <a:pPr marL="342900" indent="-342900">
              <a:lnSpc>
                <a:spcPct val="130000"/>
              </a:lnSpc>
              <a:buFont typeface="Arial" panose="020B0604020202020204" pitchFamily="34" charset="0"/>
              <a:buChar char="•"/>
            </a:pPr>
            <a:r>
              <a:rPr lang="zh-CN" altLang="en-US" sz="2600"/>
              <a:t>最后，需要将隶属度再次折算为输出，称为“去模糊”或者“反模糊”。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469900" y="2245360"/>
            <a:ext cx="10158731" cy="3533275"/>
          </a:xfrm>
          <a:prstGeom prst="rect">
            <a:avLst/>
          </a:prstGeom>
          <a:noFill/>
        </p:spPr>
        <p:txBody>
          <a:bodyPr wrap="square" rtlCol="0">
            <a:spAutoFit/>
          </a:bodyPr>
          <a:lstStyle/>
          <a:p>
            <a:pPr indent="0">
              <a:lnSpc>
                <a:spcPct val="130000"/>
              </a:lnSpc>
              <a:buFont typeface="Arial" panose="020B0604020202020204" pitchFamily="34" charset="0"/>
              <a:buNone/>
            </a:pPr>
            <a:r>
              <a:rPr lang="en-US" altLang="zh-CN" sz="2800" b="1" smtClean="0">
                <a:latin typeface="Times New Roman" panose="02020603050405020304" pitchFamily="18" charset="0"/>
                <a:cs typeface="Times New Roman" panose="02020603050405020304" pitchFamily="18" charset="0"/>
              </a:rPr>
              <a:t>1</a:t>
            </a:r>
            <a:r>
              <a:rPr lang="zh-CN" altLang="en-US" sz="2800" b="1" smtClean="0">
                <a:latin typeface="Times New Roman" panose="02020603050405020304" pitchFamily="18" charset="0"/>
                <a:cs typeface="Times New Roman" panose="02020603050405020304" pitchFamily="18" charset="0"/>
              </a:rPr>
              <a:t>、使用</a:t>
            </a:r>
            <a:r>
              <a:rPr lang="zh-CN" altLang="en-US" sz="2800" b="1" dirty="0">
                <a:latin typeface="Times New Roman" panose="02020603050405020304" pitchFamily="18" charset="0"/>
                <a:cs typeface="Times New Roman" panose="02020603050405020304" pitchFamily="18" charset="0"/>
              </a:rPr>
              <a:t>模糊集合进行灰度变换：</a:t>
            </a:r>
            <a:r>
              <a:rPr lang="zh-CN" altLang="en-US" sz="2400" dirty="0">
                <a:latin typeface="Times New Roman" panose="02020603050405020304" pitchFamily="18" charset="0"/>
                <a:cs typeface="Times New Roman" panose="02020603050405020304" pitchFamily="18" charset="0"/>
              </a:rPr>
              <a:t>使用模糊集合来进行灰度变换，从而增强图像。首先可以在常理下考虑一下，一般的对于动态范围较小的图像，一般的处理的方法是灰度拉升，或者直方图均衡。</a:t>
            </a:r>
          </a:p>
          <a:p>
            <a:pPr indent="0">
              <a:lnSpc>
                <a:spcPct val="130000"/>
              </a:lnSpc>
              <a:buFont typeface="Arial" panose="020B0604020202020204" pitchFamily="34" charset="0"/>
              <a:buNone/>
            </a:pPr>
            <a:r>
              <a:rPr lang="zh-CN" altLang="en-US" sz="2400" dirty="0">
                <a:latin typeface="Times New Roman" panose="02020603050405020304" pitchFamily="18" charset="0"/>
                <a:cs typeface="Times New Roman" panose="02020603050405020304" pitchFamily="18" charset="0"/>
              </a:rPr>
              <a:t>本质就是，让原图较暗的像素更加暗，让原图较亮的像素更加亮。</a:t>
            </a:r>
          </a:p>
          <a:p>
            <a:pPr lvl="1" indent="0">
              <a:lnSpc>
                <a:spcPct val="130000"/>
              </a:lnSpc>
              <a:buFont typeface="Arial" panose="020B0604020202020204" pitchFamily="34" charset="0"/>
              <a:buNone/>
            </a:pPr>
            <a:r>
              <a:rPr lang="zh-CN" altLang="en-US" sz="2400" dirty="0">
                <a:solidFill>
                  <a:srgbClr val="FF0000"/>
                </a:solidFill>
                <a:latin typeface="Times New Roman" panose="02020603050405020304" pitchFamily="18" charset="0"/>
                <a:cs typeface="Times New Roman" panose="02020603050405020304" pitchFamily="18" charset="0"/>
              </a:rPr>
              <a:t>R1：IF 一个像素是暗的，THEN 让这个像素更暗</a:t>
            </a:r>
            <a:r>
              <a:rPr lang="zh-CN" altLang="en-US" sz="2400">
                <a:solidFill>
                  <a:srgbClr val="FF0000"/>
                </a:solidFill>
                <a:latin typeface="Times New Roman" panose="02020603050405020304" pitchFamily="18" charset="0"/>
                <a:cs typeface="Times New Roman" panose="02020603050405020304" pitchFamily="18" charset="0"/>
              </a:rPr>
              <a:t>；                     </a:t>
            </a:r>
            <a:endParaRPr lang="en-US" altLang="zh-CN" sz="2400" smtClean="0">
              <a:solidFill>
                <a:srgbClr val="FF0000"/>
              </a:solidFill>
              <a:latin typeface="Times New Roman" panose="02020603050405020304" pitchFamily="18" charset="0"/>
              <a:cs typeface="Times New Roman" panose="02020603050405020304" pitchFamily="18" charset="0"/>
            </a:endParaRPr>
          </a:p>
          <a:p>
            <a:pPr lvl="1" indent="0">
              <a:lnSpc>
                <a:spcPct val="130000"/>
              </a:lnSpc>
              <a:buFont typeface="Arial" panose="020B0604020202020204" pitchFamily="34" charset="0"/>
              <a:buNone/>
            </a:pPr>
            <a:r>
              <a:rPr lang="zh-CN" altLang="en-US" sz="2400" smtClean="0">
                <a:solidFill>
                  <a:srgbClr val="FF0000"/>
                </a:solidFill>
                <a:latin typeface="Times New Roman" panose="02020603050405020304" pitchFamily="18" charset="0"/>
                <a:cs typeface="Times New Roman" panose="02020603050405020304" pitchFamily="18" charset="0"/>
              </a:rPr>
              <a:t>R</a:t>
            </a:r>
            <a:r>
              <a:rPr lang="zh-CN" altLang="en-US" sz="2400" dirty="0">
                <a:solidFill>
                  <a:srgbClr val="FF0000"/>
                </a:solidFill>
                <a:latin typeface="Times New Roman" panose="02020603050405020304" pitchFamily="18" charset="0"/>
                <a:cs typeface="Times New Roman" panose="02020603050405020304" pitchFamily="18" charset="0"/>
              </a:rPr>
              <a:t>2：IF 一个像素是灰的，THEN 让他保持是灰</a:t>
            </a:r>
            <a:r>
              <a:rPr lang="zh-CN" altLang="en-US" sz="2400">
                <a:solidFill>
                  <a:srgbClr val="FF0000"/>
                </a:solidFill>
                <a:latin typeface="Times New Roman" panose="02020603050405020304" pitchFamily="18" charset="0"/>
                <a:cs typeface="Times New Roman" panose="02020603050405020304" pitchFamily="18" charset="0"/>
              </a:rPr>
              <a:t>的</a:t>
            </a:r>
            <a:r>
              <a:rPr lang="zh-CN" altLang="en-US" sz="2400" smtClean="0">
                <a:solidFill>
                  <a:srgbClr val="FF0000"/>
                </a:solidFill>
                <a:latin typeface="Times New Roman" panose="02020603050405020304" pitchFamily="18" charset="0"/>
                <a:cs typeface="Times New Roman" panose="02020603050405020304" pitchFamily="18" charset="0"/>
              </a:rPr>
              <a:t>；</a:t>
            </a:r>
            <a:endParaRPr lang="en-US" altLang="zh-CN" sz="2400" smtClean="0">
              <a:solidFill>
                <a:srgbClr val="FF0000"/>
              </a:solidFill>
              <a:latin typeface="Times New Roman" panose="02020603050405020304" pitchFamily="18" charset="0"/>
              <a:cs typeface="Times New Roman" panose="02020603050405020304" pitchFamily="18" charset="0"/>
            </a:endParaRPr>
          </a:p>
          <a:p>
            <a:pPr lvl="1" indent="0">
              <a:lnSpc>
                <a:spcPct val="130000"/>
              </a:lnSpc>
              <a:buFont typeface="Arial" panose="020B0604020202020204" pitchFamily="34" charset="0"/>
              <a:buNone/>
            </a:pPr>
            <a:r>
              <a:rPr lang="zh-CN" altLang="en-US" sz="2400" smtClean="0">
                <a:solidFill>
                  <a:srgbClr val="FF0000"/>
                </a:solidFill>
                <a:latin typeface="Times New Roman" panose="02020603050405020304" pitchFamily="18" charset="0"/>
                <a:cs typeface="Times New Roman" panose="02020603050405020304" pitchFamily="18" charset="0"/>
              </a:rPr>
              <a:t>R</a:t>
            </a:r>
            <a:r>
              <a:rPr lang="zh-CN" altLang="en-US" sz="2400" dirty="0">
                <a:solidFill>
                  <a:srgbClr val="FF0000"/>
                </a:solidFill>
                <a:latin typeface="Times New Roman" panose="02020603050405020304" pitchFamily="18" charset="0"/>
                <a:cs typeface="Times New Roman" panose="02020603050405020304" pitchFamily="18" charset="0"/>
              </a:rPr>
              <a:t>3：IF 一个像素是亮的，THEN 让这个像素更亮；</a:t>
            </a:r>
          </a:p>
        </p:txBody>
      </p:sp>
      <p:sp>
        <p:nvSpPr>
          <p:cNvPr id="3" name="文本框 2"/>
          <p:cNvSpPr txBox="1"/>
          <p:nvPr/>
        </p:nvSpPr>
        <p:spPr>
          <a:xfrm>
            <a:off x="469900" y="5778635"/>
            <a:ext cx="9829800" cy="1438855"/>
          </a:xfrm>
          <a:prstGeom prst="rect">
            <a:avLst/>
          </a:prstGeom>
          <a:noFill/>
        </p:spPr>
        <p:txBody>
          <a:bodyPr wrap="square" rtlCol="0" anchor="t">
            <a:spAutoFit/>
          </a:bodyPr>
          <a:lstStyle/>
          <a:p>
            <a:pPr>
              <a:lnSpc>
                <a:spcPts val="3500"/>
              </a:lnSpc>
            </a:pPr>
            <a:r>
              <a:rPr lang="zh-CN" altLang="en-US" sz="2400">
                <a:latin typeface="Times New Roman" panose="02020603050405020304" pitchFamily="18" charset="0"/>
                <a:cs typeface="Times New Roman" panose="02020603050405020304" pitchFamily="18" charset="0"/>
              </a:rPr>
              <a:t>IF条件中的像素是暗的(或灰或亮)概念都是模糊的。同理THEN结论中的更暗(或保持灰，或更亮)也是模糊的。为此需要确立一个隶属度函数，从而来判断一个像素对于三个条件的隶属度。</a:t>
            </a:r>
          </a:p>
        </p:txBody>
      </p:sp>
      <p:sp>
        <p:nvSpPr>
          <p:cNvPr id="6" name="文本框 243722"/>
          <p:cNvSpPr txBox="1"/>
          <p:nvPr/>
        </p:nvSpPr>
        <p:spPr>
          <a:xfrm>
            <a:off x="469900" y="1600835"/>
            <a:ext cx="87236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使用模糊技术进行灰度变化和空间滤波</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469900" y="2181225"/>
            <a:ext cx="9930130" cy="4573560"/>
          </a:xfrm>
          <a:prstGeom prst="rect">
            <a:avLst/>
          </a:prstGeom>
          <a:noFill/>
        </p:spPr>
        <p:txBody>
          <a:bodyPr wrap="square" rtlCol="0">
            <a:spAutoFit/>
          </a:bodyPr>
          <a:lstStyle/>
          <a:p>
            <a:pPr indent="0">
              <a:lnSpc>
                <a:spcPct val="130000"/>
              </a:lnSpc>
              <a:buFont typeface="Arial" panose="020B0604020202020204" pitchFamily="34" charset="0"/>
              <a:buNone/>
            </a:pPr>
            <a:r>
              <a:rPr lang="zh-CN" altLang="en-US" sz="2800" b="1" smtClean="0">
                <a:latin typeface="Times New Roman" panose="02020603050405020304" charset="0"/>
              </a:rPr>
              <a:t>理想化</a:t>
            </a:r>
            <a:r>
              <a:rPr lang="zh-CN" altLang="en-US" sz="2800" b="1" dirty="0">
                <a:latin typeface="Times New Roman" panose="02020603050405020304" charset="0"/>
              </a:rPr>
              <a:t>的设计思路：</a:t>
            </a:r>
          </a:p>
          <a:p>
            <a:pPr marL="800100" lvl="1" indent="-342900">
              <a:lnSpc>
                <a:spcPct val="130000"/>
              </a:lnSpc>
              <a:buFont typeface="Arial" panose="020B0604020202020204" pitchFamily="34" charset="0"/>
              <a:buChar char="•"/>
            </a:pPr>
            <a:r>
              <a:rPr lang="zh-CN" altLang="en-US" sz="2400" dirty="0">
                <a:latin typeface="Times New Roman" panose="02020603050405020304" charset="0"/>
              </a:rPr>
              <a:t>在低于某个值</a:t>
            </a:r>
            <a:r>
              <a:rPr lang="en-US" altLang="zh-CN" sz="2400" dirty="0">
                <a:latin typeface="Times New Roman" panose="02020603050405020304" charset="0"/>
              </a:rPr>
              <a:t>Z</a:t>
            </a:r>
            <a:r>
              <a:rPr lang="en-US" altLang="zh-CN" sz="2400" baseline="-25000" dirty="0">
                <a:latin typeface="Times New Roman" panose="02020603050405020304" charset="0"/>
              </a:rPr>
              <a:t>1</a:t>
            </a:r>
            <a:r>
              <a:rPr lang="zh-CN" altLang="en-US" sz="2400" dirty="0">
                <a:latin typeface="Times New Roman" panose="02020603050405020304" charset="0"/>
              </a:rPr>
              <a:t>的时候域隶属度为1，</a:t>
            </a:r>
          </a:p>
          <a:p>
            <a:pPr marL="800100" lvl="1" indent="-342900">
              <a:lnSpc>
                <a:spcPct val="130000"/>
              </a:lnSpc>
              <a:buFont typeface="Arial" panose="020B0604020202020204" pitchFamily="34" charset="0"/>
              <a:buChar char="•"/>
            </a:pPr>
            <a:r>
              <a:rPr lang="zh-CN" altLang="en-US" sz="2400" dirty="0">
                <a:latin typeface="Times New Roman" panose="02020603050405020304" charset="0"/>
              </a:rPr>
              <a:t>在灰度越过某一个值</a:t>
            </a:r>
            <a:r>
              <a:rPr lang="en-US" altLang="zh-CN" sz="2400" dirty="0">
                <a:latin typeface="Times New Roman" panose="02020603050405020304" charset="0"/>
                <a:sym typeface="+mn-ea"/>
              </a:rPr>
              <a:t>Z</a:t>
            </a:r>
            <a:r>
              <a:rPr lang="en-US" altLang="zh-CN" sz="2400" baseline="-25000" dirty="0">
                <a:latin typeface="Times New Roman" panose="02020603050405020304" charset="0"/>
                <a:sym typeface="+mn-ea"/>
              </a:rPr>
              <a:t>2</a:t>
            </a:r>
            <a:r>
              <a:rPr lang="zh-CN" altLang="en-US" sz="2400" dirty="0">
                <a:latin typeface="Times New Roman" panose="02020603050405020304" charset="0"/>
              </a:rPr>
              <a:t>之后，其隶属度为0，</a:t>
            </a:r>
          </a:p>
          <a:p>
            <a:pPr marL="800100" lvl="1" indent="-342900">
              <a:lnSpc>
                <a:spcPct val="130000"/>
              </a:lnSpc>
              <a:buFont typeface="Arial" panose="020B0604020202020204" pitchFamily="34" charset="0"/>
              <a:buChar char="•"/>
            </a:pPr>
            <a:r>
              <a:rPr lang="zh-CN" altLang="en-US" sz="2400" dirty="0">
                <a:latin typeface="Times New Roman" panose="02020603050405020304" charset="0"/>
              </a:rPr>
              <a:t>若</a:t>
            </a:r>
            <a:r>
              <a:rPr lang="en-US" altLang="zh-CN" sz="2400" dirty="0">
                <a:latin typeface="Times New Roman" panose="02020603050405020304" charset="0"/>
                <a:sym typeface="+mn-ea"/>
              </a:rPr>
              <a:t>Z</a:t>
            </a:r>
            <a:r>
              <a:rPr lang="en-US" altLang="zh-CN" sz="2400" baseline="-25000" dirty="0">
                <a:latin typeface="Times New Roman" panose="02020603050405020304" charset="0"/>
                <a:sym typeface="+mn-ea"/>
              </a:rPr>
              <a:t>1</a:t>
            </a:r>
            <a:r>
              <a:rPr lang="en-US" altLang="zh-CN" sz="2400" dirty="0">
                <a:latin typeface="Times New Roman" panose="02020603050405020304" charset="0"/>
                <a:sym typeface="+mn-ea"/>
              </a:rPr>
              <a:t>≠Z</a:t>
            </a:r>
            <a:r>
              <a:rPr lang="en-US" altLang="zh-CN" sz="2400" baseline="-25000" dirty="0">
                <a:latin typeface="Times New Roman" panose="02020603050405020304" charset="0"/>
                <a:sym typeface="+mn-ea"/>
              </a:rPr>
              <a:t>2</a:t>
            </a:r>
            <a:r>
              <a:rPr lang="zh-CN" altLang="en-US" sz="2400" dirty="0">
                <a:latin typeface="Times New Roman" panose="02020603050405020304" charset="0"/>
                <a:sym typeface="+mn-ea"/>
              </a:rPr>
              <a:t>在</a:t>
            </a:r>
            <a:r>
              <a:rPr lang="en-US" altLang="zh-CN" sz="2400" dirty="0">
                <a:latin typeface="Times New Roman" panose="02020603050405020304" charset="0"/>
                <a:sym typeface="+mn-ea"/>
              </a:rPr>
              <a:t>Z</a:t>
            </a:r>
            <a:r>
              <a:rPr lang="en-US" altLang="zh-CN" sz="2400" baseline="-25000" dirty="0">
                <a:latin typeface="Times New Roman" panose="02020603050405020304" charset="0"/>
                <a:sym typeface="+mn-ea"/>
              </a:rPr>
              <a:t>1</a:t>
            </a:r>
            <a:r>
              <a:rPr lang="en-US" altLang="zh-CN" sz="2400" dirty="0">
                <a:latin typeface="Times New Roman" panose="02020603050405020304" charset="0"/>
                <a:sym typeface="+mn-ea"/>
              </a:rPr>
              <a:t>,Z</a:t>
            </a:r>
            <a:r>
              <a:rPr lang="en-US" altLang="zh-CN" sz="2400" baseline="-25000" dirty="0">
                <a:latin typeface="Times New Roman" panose="02020603050405020304" charset="0"/>
                <a:sym typeface="+mn-ea"/>
              </a:rPr>
              <a:t>2</a:t>
            </a:r>
            <a:r>
              <a:rPr lang="zh-CN" altLang="en-US" sz="2400" dirty="0">
                <a:latin typeface="Times New Roman" panose="02020603050405020304" charset="0"/>
              </a:rPr>
              <a:t>之间进行线性插值，得到R</a:t>
            </a:r>
            <a:r>
              <a:rPr lang="zh-CN" altLang="en-US" sz="2400" baseline="-25000" dirty="0">
                <a:latin typeface="Times New Roman" panose="02020603050405020304" charset="0"/>
              </a:rPr>
              <a:t>1</a:t>
            </a:r>
            <a:r>
              <a:rPr lang="zh-CN" altLang="en-US" sz="2400" dirty="0">
                <a:latin typeface="Times New Roman" panose="02020603050405020304" charset="0"/>
              </a:rPr>
              <a:t>的隶属度函数了，如法炮制</a:t>
            </a:r>
            <a:r>
              <a:rPr lang="zh-CN" altLang="en-US" sz="2400" dirty="0">
                <a:latin typeface="Times New Roman" panose="02020603050405020304" charset="0"/>
                <a:sym typeface="+mn-ea"/>
              </a:rPr>
              <a:t>R</a:t>
            </a:r>
            <a:r>
              <a:rPr lang="en-US" altLang="zh-CN" sz="2400" baseline="-25000" dirty="0">
                <a:latin typeface="Times New Roman" panose="02020603050405020304" charset="0"/>
                <a:sym typeface="+mn-ea"/>
              </a:rPr>
              <a:t>2</a:t>
            </a:r>
            <a:r>
              <a:rPr lang="zh-CN" altLang="en-US" sz="2400" dirty="0">
                <a:latin typeface="Times New Roman" panose="02020603050405020304" charset="0"/>
                <a:sym typeface="+mn-ea"/>
              </a:rPr>
              <a:t>R</a:t>
            </a:r>
            <a:r>
              <a:rPr lang="en-US" altLang="zh-CN" sz="2400" baseline="-25000" dirty="0">
                <a:latin typeface="Times New Roman" panose="02020603050405020304" charset="0"/>
                <a:sym typeface="+mn-ea"/>
              </a:rPr>
              <a:t>3</a:t>
            </a:r>
            <a:r>
              <a:rPr lang="en-US" altLang="zh-CN" sz="2400" dirty="0">
                <a:latin typeface="Times New Roman" panose="02020603050405020304" charset="0"/>
                <a:sym typeface="+mn-ea"/>
              </a:rPr>
              <a:t>.......</a:t>
            </a:r>
          </a:p>
          <a:p>
            <a:pPr>
              <a:lnSpc>
                <a:spcPct val="130000"/>
              </a:lnSpc>
            </a:pPr>
            <a:r>
              <a:rPr lang="zh-CN" altLang="en-US" sz="2800" b="1" dirty="0">
                <a:latin typeface="Times New Roman" panose="02020603050405020304" charset="0"/>
              </a:rPr>
              <a:t>将THEN结论中的更暗设置为较为简单的函数：</a:t>
            </a:r>
            <a:endParaRPr lang="zh-CN" altLang="en-US" sz="3200" b="1" dirty="0">
              <a:latin typeface="Times New Roman" panose="02020603050405020304" charset="0"/>
            </a:endParaRPr>
          </a:p>
          <a:p>
            <a:pPr marL="800100" lvl="1" indent="-342900">
              <a:lnSpc>
                <a:spcPct val="130000"/>
              </a:lnSpc>
              <a:buFont typeface="Arial" panose="020B0604020202020204" pitchFamily="34" charset="0"/>
              <a:buChar char="•"/>
            </a:pPr>
            <a:r>
              <a:rPr lang="zh-CN" altLang="en-US" sz="2400" dirty="0">
                <a:latin typeface="Times New Roman" panose="02020603050405020304" charset="0"/>
              </a:rPr>
              <a:t>为了让这个像素更黑，其输出都为0；</a:t>
            </a:r>
          </a:p>
          <a:p>
            <a:pPr marL="800100" lvl="1" indent="-342900">
              <a:lnSpc>
                <a:spcPct val="130000"/>
              </a:lnSpc>
              <a:buFont typeface="Arial" panose="020B0604020202020204" pitchFamily="34" charset="0"/>
              <a:buChar char="•"/>
            </a:pPr>
            <a:r>
              <a:rPr lang="zh-CN" altLang="en-US" sz="2400" dirty="0">
                <a:latin typeface="Times New Roman" panose="02020603050405020304" charset="0"/>
              </a:rPr>
              <a:t>为了使这个像素保持灰的，我们将其输出设为0.5；</a:t>
            </a:r>
          </a:p>
          <a:p>
            <a:pPr marL="800100" lvl="1" indent="-342900">
              <a:lnSpc>
                <a:spcPct val="130000"/>
              </a:lnSpc>
              <a:buFont typeface="Arial" panose="020B0604020202020204" pitchFamily="34" charset="0"/>
              <a:buChar char="•"/>
            </a:pPr>
            <a:r>
              <a:rPr lang="zh-CN" altLang="en-US" sz="2400" dirty="0">
                <a:latin typeface="Times New Roman" panose="02020603050405020304" charset="0"/>
              </a:rPr>
              <a:t>为了使得一个像素更亮，我们将其设置为</a:t>
            </a:r>
            <a:r>
              <a:rPr lang="zh-CN" altLang="en-US" sz="2400">
                <a:latin typeface="Times New Roman" panose="02020603050405020304" charset="0"/>
              </a:rPr>
              <a:t>1</a:t>
            </a:r>
            <a:r>
              <a:rPr lang="zh-CN" altLang="en-US" sz="2400" smtClean="0">
                <a:latin typeface="Times New Roman" panose="02020603050405020304" charset="0"/>
              </a:rPr>
              <a:t>。</a:t>
            </a:r>
            <a:endParaRPr lang="zh-CN" altLang="en-US" sz="2400" dirty="0">
              <a:solidFill>
                <a:srgbClr val="FF0000"/>
              </a:solidFill>
              <a:latin typeface="Times New Roman" panose="02020603050405020304" charset="0"/>
            </a:endParaRPr>
          </a:p>
        </p:txBody>
      </p:sp>
      <p:sp>
        <p:nvSpPr>
          <p:cNvPr id="6" name="文本框 243722"/>
          <p:cNvSpPr txBox="1"/>
          <p:nvPr/>
        </p:nvSpPr>
        <p:spPr>
          <a:xfrm>
            <a:off x="469900" y="1600835"/>
            <a:ext cx="87236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使用模糊技术进行灰度变化和空间滤波</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4" name="文本框 3"/>
          <p:cNvSpPr txBox="1"/>
          <p:nvPr/>
        </p:nvSpPr>
        <p:spPr>
          <a:xfrm>
            <a:off x="1808480" y="5721350"/>
            <a:ext cx="3472815" cy="396240"/>
          </a:xfrm>
          <a:prstGeom prst="rect">
            <a:avLst/>
          </a:prstGeom>
          <a:noFill/>
        </p:spPr>
        <p:txBody>
          <a:bodyPr wrap="none" rtlCol="0" anchor="t">
            <a:spAutoFit/>
          </a:bodyPr>
          <a:lstStyle/>
          <a:p>
            <a:r>
              <a:rPr lang="zh-CN" altLang="en-US" sz="2000" b="1" i="1">
                <a:solidFill>
                  <a:srgbClr val="0822AA"/>
                </a:solidFill>
                <a:latin typeface="Times New Roman" panose="02020603050405020304" charset="0"/>
                <a:cs typeface="宋体" panose="02010600030101010101" pitchFamily="2" charset="-122"/>
                <a:sym typeface="+mn-ea"/>
              </a:rPr>
              <a:t>μ</a:t>
            </a:r>
            <a:r>
              <a:rPr lang="en-US" altLang="zh-CN" sz="2000" b="1" i="1" baseline="-25000">
                <a:solidFill>
                  <a:srgbClr val="0822AA"/>
                </a:solidFill>
                <a:latin typeface="Times New Roman" panose="02020603050405020304" charset="0"/>
                <a:cs typeface="宋体" panose="02010600030101010101" pitchFamily="2" charset="-122"/>
                <a:sym typeface="+mn-ea"/>
              </a:rPr>
              <a:t>dark</a:t>
            </a:r>
            <a:r>
              <a:rPr lang="en-US" altLang="zh-CN" sz="2000" b="1">
                <a:solidFill>
                  <a:srgbClr val="0822AA"/>
                </a:solidFill>
                <a:latin typeface="Times New Roman" panose="02020603050405020304" charset="0"/>
                <a:cs typeface="宋体" panose="02010600030101010101" pitchFamily="2" charset="-122"/>
                <a:sym typeface="+mn-ea"/>
              </a:rPr>
              <a:t>(</a:t>
            </a:r>
            <a:r>
              <a:rPr lang="en-US" altLang="zh-CN" sz="2000" b="1" i="1">
                <a:solidFill>
                  <a:srgbClr val="0822AA"/>
                </a:solidFill>
                <a:latin typeface="Times New Roman" panose="02020603050405020304" charset="0"/>
                <a:cs typeface="宋体" panose="02010600030101010101" pitchFamily="2" charset="-122"/>
                <a:sym typeface="+mn-ea"/>
              </a:rPr>
              <a:t>z</a:t>
            </a:r>
            <a:r>
              <a:rPr lang="en-US" altLang="zh-CN" sz="2000" b="1" i="1" baseline="-25000">
                <a:solidFill>
                  <a:srgbClr val="0822AA"/>
                </a:solidFill>
                <a:latin typeface="Times New Roman" panose="02020603050405020304" charset="0"/>
                <a:cs typeface="宋体" panose="02010600030101010101" pitchFamily="2" charset="-122"/>
                <a:sym typeface="+mn-ea"/>
              </a:rPr>
              <a:t>0</a:t>
            </a:r>
            <a:r>
              <a:rPr lang="en-US" altLang="zh-CN" sz="2000" b="1">
                <a:solidFill>
                  <a:srgbClr val="0822AA"/>
                </a:solidFill>
                <a:latin typeface="Times New Roman" panose="02020603050405020304" charset="0"/>
                <a:cs typeface="宋体" panose="02010600030101010101" pitchFamily="2" charset="-122"/>
                <a:sym typeface="+mn-ea"/>
              </a:rPr>
              <a:t>) </a:t>
            </a:r>
            <a:r>
              <a:rPr lang="zh-CN" altLang="en-US" sz="2000" b="1" i="1">
                <a:solidFill>
                  <a:srgbClr val="0822AA"/>
                </a:solidFill>
                <a:latin typeface="Times New Roman" panose="02020603050405020304" charset="0"/>
                <a:cs typeface="宋体" panose="02010600030101010101" pitchFamily="2" charset="-122"/>
                <a:sym typeface="+mn-ea"/>
              </a:rPr>
              <a:t>μ</a:t>
            </a:r>
            <a:r>
              <a:rPr lang="en-US" altLang="zh-CN" sz="2000" b="1" i="1" baseline="-25000">
                <a:solidFill>
                  <a:srgbClr val="0822AA"/>
                </a:solidFill>
                <a:latin typeface="Times New Roman" panose="02020603050405020304" charset="0"/>
                <a:cs typeface="宋体" panose="02010600030101010101" pitchFamily="2" charset="-122"/>
                <a:sym typeface="+mn-ea"/>
              </a:rPr>
              <a:t>gray</a:t>
            </a:r>
            <a:r>
              <a:rPr lang="en-US" altLang="zh-CN" sz="2000" b="1">
                <a:solidFill>
                  <a:srgbClr val="0822AA"/>
                </a:solidFill>
                <a:latin typeface="Times New Roman" panose="02020603050405020304" charset="0"/>
                <a:cs typeface="宋体" panose="02010600030101010101" pitchFamily="2" charset="-122"/>
                <a:sym typeface="+mn-ea"/>
              </a:rPr>
              <a:t>(</a:t>
            </a:r>
            <a:r>
              <a:rPr lang="en-US" altLang="zh-CN" sz="2000" b="1" i="1">
                <a:solidFill>
                  <a:srgbClr val="0822AA"/>
                </a:solidFill>
                <a:latin typeface="Times New Roman" panose="02020603050405020304" charset="0"/>
                <a:cs typeface="宋体" panose="02010600030101010101" pitchFamily="2" charset="-122"/>
                <a:sym typeface="+mn-ea"/>
              </a:rPr>
              <a:t>z</a:t>
            </a:r>
            <a:r>
              <a:rPr lang="en-US" altLang="zh-CN" sz="2000" b="1" baseline="-25000">
                <a:solidFill>
                  <a:srgbClr val="0822AA"/>
                </a:solidFill>
                <a:latin typeface="Times New Roman" panose="02020603050405020304" charset="0"/>
                <a:cs typeface="宋体" panose="02010600030101010101" pitchFamily="2" charset="-122"/>
                <a:sym typeface="+mn-ea"/>
              </a:rPr>
              <a:t>0</a:t>
            </a:r>
            <a:r>
              <a:rPr lang="en-US" altLang="zh-CN" sz="2000" b="1">
                <a:solidFill>
                  <a:srgbClr val="0822AA"/>
                </a:solidFill>
                <a:latin typeface="Times New Roman" panose="02020603050405020304" charset="0"/>
                <a:cs typeface="宋体" panose="02010600030101010101" pitchFamily="2" charset="-122"/>
                <a:sym typeface="+mn-ea"/>
              </a:rPr>
              <a:t>)  </a:t>
            </a:r>
            <a:r>
              <a:rPr lang="zh-CN" altLang="en-US" sz="2000" b="1" i="1">
                <a:solidFill>
                  <a:srgbClr val="0822AA"/>
                </a:solidFill>
                <a:latin typeface="Times New Roman" panose="02020603050405020304" charset="0"/>
                <a:cs typeface="宋体" panose="02010600030101010101" pitchFamily="2" charset="-122"/>
                <a:sym typeface="+mn-ea"/>
              </a:rPr>
              <a:t>μ</a:t>
            </a:r>
            <a:r>
              <a:rPr lang="en-US" altLang="zh-CN" sz="2000" b="1" i="1" baseline="-25000">
                <a:solidFill>
                  <a:srgbClr val="0822AA"/>
                </a:solidFill>
                <a:latin typeface="Times New Roman" panose="02020603050405020304" charset="0"/>
                <a:cs typeface="宋体" panose="02010600030101010101" pitchFamily="2" charset="-122"/>
                <a:sym typeface="+mn-ea"/>
              </a:rPr>
              <a:t>bright</a:t>
            </a:r>
            <a:r>
              <a:rPr lang="en-US" altLang="zh-CN" sz="2000" b="1">
                <a:solidFill>
                  <a:srgbClr val="0822AA"/>
                </a:solidFill>
                <a:latin typeface="Times New Roman" panose="02020603050405020304" charset="0"/>
                <a:cs typeface="宋体" panose="02010600030101010101" pitchFamily="2" charset="-122"/>
                <a:sym typeface="+mn-ea"/>
              </a:rPr>
              <a:t>(</a:t>
            </a:r>
            <a:r>
              <a:rPr lang="en-US" altLang="zh-CN" sz="2000" b="1" i="1">
                <a:solidFill>
                  <a:srgbClr val="0822AA"/>
                </a:solidFill>
                <a:latin typeface="Times New Roman" panose="02020603050405020304" charset="0"/>
                <a:cs typeface="宋体" panose="02010600030101010101" pitchFamily="2" charset="-122"/>
                <a:sym typeface="+mn-ea"/>
              </a:rPr>
              <a:t>z</a:t>
            </a:r>
            <a:r>
              <a:rPr lang="en-US" altLang="zh-CN" sz="2000" b="1" baseline="-25000">
                <a:solidFill>
                  <a:srgbClr val="0822AA"/>
                </a:solidFill>
                <a:latin typeface="Times New Roman" panose="02020603050405020304" charset="0"/>
                <a:cs typeface="宋体" panose="02010600030101010101" pitchFamily="2" charset="-122"/>
                <a:sym typeface="+mn-ea"/>
              </a:rPr>
              <a:t>0</a:t>
            </a:r>
            <a:r>
              <a:rPr lang="en-US" altLang="zh-CN" sz="2000" b="1">
                <a:solidFill>
                  <a:srgbClr val="0822AA"/>
                </a:solidFill>
                <a:latin typeface="Times New Roman" panose="02020603050405020304" charset="0"/>
                <a:cs typeface="宋体" panose="02010600030101010101" pitchFamily="2" charset="-122"/>
                <a:sym typeface="+mn-ea"/>
              </a:rPr>
              <a:t>)</a:t>
            </a:r>
            <a:r>
              <a:rPr lang="zh-CN" altLang="en-US" sz="2000" b="1">
                <a:solidFill>
                  <a:srgbClr val="0822AA"/>
                </a:solidFill>
                <a:latin typeface="Times New Roman" panose="02020603050405020304" charset="0"/>
                <a:cs typeface="宋体" panose="02010600030101010101" pitchFamily="2" charset="-122"/>
                <a:sym typeface="+mn-ea"/>
              </a:rPr>
              <a:t>，</a:t>
            </a:r>
          </a:p>
        </p:txBody>
      </p:sp>
      <p:sp>
        <p:nvSpPr>
          <p:cNvPr id="6" name="文本框 5"/>
          <p:cNvSpPr txBox="1"/>
          <p:nvPr/>
        </p:nvSpPr>
        <p:spPr>
          <a:xfrm>
            <a:off x="5668645" y="5689600"/>
            <a:ext cx="3581400" cy="457200"/>
          </a:xfrm>
          <a:prstGeom prst="rect">
            <a:avLst/>
          </a:prstGeom>
          <a:noFill/>
        </p:spPr>
        <p:txBody>
          <a:bodyPr wrap="square" rtlCol="0" anchor="t">
            <a:spAutoFit/>
          </a:bodyPr>
          <a:lstStyle/>
          <a:p>
            <a:r>
              <a:rPr lang="en-US" altLang="zh-CN" sz="2400" b="1" i="1">
                <a:solidFill>
                  <a:srgbClr val="0822AA"/>
                </a:solidFill>
                <a:latin typeface="Times New Roman" panose="02020603050405020304" charset="0"/>
                <a:cs typeface="宋体" panose="02010600030101010101" pitchFamily="2" charset="-122"/>
                <a:sym typeface="+mn-ea"/>
              </a:rPr>
              <a:t>v</a:t>
            </a:r>
            <a:r>
              <a:rPr lang="en-US" altLang="zh-CN" sz="2400" b="1" i="1" baseline="-25000">
                <a:solidFill>
                  <a:srgbClr val="0822AA"/>
                </a:solidFill>
                <a:latin typeface="Times New Roman" panose="02020603050405020304" charset="0"/>
                <a:cs typeface="宋体" panose="02010600030101010101" pitchFamily="2" charset="-122"/>
                <a:sym typeface="+mn-ea"/>
              </a:rPr>
              <a:t>d                     </a:t>
            </a:r>
            <a:r>
              <a:rPr lang="en-US" altLang="zh-CN" sz="2400" b="1" i="1">
                <a:solidFill>
                  <a:srgbClr val="0822AA"/>
                </a:solidFill>
                <a:latin typeface="Times New Roman" panose="02020603050405020304" charset="0"/>
                <a:cs typeface="宋体" panose="02010600030101010101" pitchFamily="2" charset="-122"/>
                <a:sym typeface="+mn-ea"/>
              </a:rPr>
              <a:t>v</a:t>
            </a:r>
            <a:r>
              <a:rPr lang="en-US" altLang="zh-CN" sz="2400" b="1" i="1" baseline="-25000">
                <a:solidFill>
                  <a:srgbClr val="0822AA"/>
                </a:solidFill>
                <a:latin typeface="Times New Roman" panose="02020603050405020304" charset="0"/>
                <a:cs typeface="宋体" panose="02010600030101010101" pitchFamily="2" charset="-122"/>
                <a:sym typeface="+mn-ea"/>
              </a:rPr>
              <a:t>g                     </a:t>
            </a:r>
            <a:r>
              <a:rPr lang="en-US" altLang="zh-CN" sz="2400" b="1" i="1">
                <a:solidFill>
                  <a:srgbClr val="0822AA"/>
                </a:solidFill>
                <a:latin typeface="Times New Roman" panose="02020603050405020304" charset="0"/>
                <a:cs typeface="宋体" panose="02010600030101010101" pitchFamily="2" charset="-122"/>
                <a:sym typeface="+mn-ea"/>
              </a:rPr>
              <a:t>v</a:t>
            </a:r>
            <a:r>
              <a:rPr lang="en-US" altLang="zh-CN" sz="2400" b="1" i="1" baseline="-25000">
                <a:solidFill>
                  <a:srgbClr val="0822AA"/>
                </a:solidFill>
                <a:latin typeface="Times New Roman" panose="02020603050405020304" charset="0"/>
                <a:cs typeface="宋体" panose="02010600030101010101" pitchFamily="2" charset="-122"/>
                <a:sym typeface="+mn-ea"/>
              </a:rPr>
              <a:t>b</a:t>
            </a:r>
          </a:p>
        </p:txBody>
      </p:sp>
      <p:pic>
        <p:nvPicPr>
          <p:cNvPr id="7" name="图片 6"/>
          <p:cNvPicPr>
            <a:picLocks noChangeAspect="1"/>
          </p:cNvPicPr>
          <p:nvPr/>
        </p:nvPicPr>
        <p:blipFill>
          <a:blip r:embed="rId2"/>
          <a:srcRect l="15589" r="16999" b="20213"/>
          <a:stretch>
            <a:fillRect/>
          </a:stretch>
        </p:blipFill>
        <p:spPr>
          <a:xfrm>
            <a:off x="1405255" y="2506345"/>
            <a:ext cx="7315200" cy="2857500"/>
          </a:xfrm>
          <a:prstGeom prst="rect">
            <a:avLst/>
          </a:prstGeom>
        </p:spPr>
      </p:pic>
      <p:sp>
        <p:nvSpPr>
          <p:cNvPr id="8" name="文本框 243722"/>
          <p:cNvSpPr txBox="1"/>
          <p:nvPr/>
        </p:nvSpPr>
        <p:spPr>
          <a:xfrm>
            <a:off x="469900" y="1600835"/>
            <a:ext cx="87236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使用模糊技术进行灰度变化和空间滤波</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330587" y="2409444"/>
            <a:ext cx="3742944" cy="439292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473579" y="3015996"/>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原图</a:t>
            </a:r>
            <a:endParaRPr sz="2400">
              <a:latin typeface="新宋体" panose="02010609030101010101" charset="-122"/>
              <a:cs typeface="新宋体" panose="02010609030101010101" charset="-122"/>
            </a:endParaRPr>
          </a:p>
        </p:txBody>
      </p:sp>
      <p:sp>
        <p:nvSpPr>
          <p:cNvPr id="7" name="object 7"/>
          <p:cNvSpPr txBox="1"/>
          <p:nvPr/>
        </p:nvSpPr>
        <p:spPr>
          <a:xfrm>
            <a:off x="7369429" y="2944367"/>
            <a:ext cx="12446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噪声图像</a:t>
            </a:r>
            <a:endParaRPr sz="2400">
              <a:latin typeface="新宋体" panose="02010609030101010101" charset="-122"/>
              <a:cs typeface="新宋体" panose="02010609030101010101" charset="-122"/>
            </a:endParaRPr>
          </a:p>
        </p:txBody>
      </p:sp>
      <p:sp>
        <p:nvSpPr>
          <p:cNvPr id="8" name="object 8"/>
          <p:cNvSpPr txBox="1"/>
          <p:nvPr/>
        </p:nvSpPr>
        <p:spPr>
          <a:xfrm>
            <a:off x="2473579" y="4481321"/>
            <a:ext cx="4826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N=8</a:t>
            </a:r>
            <a:endParaRPr sz="2400">
              <a:latin typeface="新宋体" panose="02010609030101010101" charset="-122"/>
              <a:cs typeface="新宋体" panose="02010609030101010101" charset="-122"/>
            </a:endParaRPr>
          </a:p>
        </p:txBody>
      </p:sp>
      <p:sp>
        <p:nvSpPr>
          <p:cNvPr id="9" name="object 9"/>
          <p:cNvSpPr txBox="1"/>
          <p:nvPr/>
        </p:nvSpPr>
        <p:spPr>
          <a:xfrm>
            <a:off x="7448677" y="4481321"/>
            <a:ext cx="6350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N=16</a:t>
            </a:r>
            <a:endParaRPr sz="2400">
              <a:latin typeface="新宋体" panose="02010609030101010101" charset="-122"/>
              <a:cs typeface="新宋体" panose="02010609030101010101" charset="-122"/>
            </a:endParaRPr>
          </a:p>
        </p:txBody>
      </p:sp>
      <p:sp>
        <p:nvSpPr>
          <p:cNvPr id="10" name="object 10"/>
          <p:cNvSpPr txBox="1"/>
          <p:nvPr/>
        </p:nvSpPr>
        <p:spPr>
          <a:xfrm>
            <a:off x="2473579" y="5993891"/>
            <a:ext cx="635000" cy="360680"/>
          </a:xfrm>
          <a:prstGeom prst="rect">
            <a:avLst/>
          </a:prstGeom>
        </p:spPr>
        <p:txBody>
          <a:bodyPr vert="horz" wrap="square" lIns="0" tIns="0" rIns="0" bIns="0" rtlCol="0">
            <a:spAutoFit/>
          </a:bodyPr>
          <a:lstStyle/>
          <a:p>
            <a:pPr marL="12700">
              <a:lnSpc>
                <a:spcPts val="2840"/>
              </a:lnSpc>
            </a:pPr>
            <a:r>
              <a:rPr sz="2400" b="1" spc="-10" dirty="0">
                <a:solidFill>
                  <a:srgbClr val="EE2B0A"/>
                </a:solidFill>
                <a:latin typeface="新宋体" panose="02010609030101010101" charset="-122"/>
                <a:cs typeface="新宋体" panose="02010609030101010101" charset="-122"/>
              </a:rPr>
              <a:t>N=64</a:t>
            </a:r>
            <a:endParaRPr sz="2400">
              <a:latin typeface="新宋体" panose="02010609030101010101" charset="-122"/>
              <a:cs typeface="新宋体" panose="02010609030101010101" charset="-122"/>
            </a:endParaRPr>
          </a:p>
        </p:txBody>
      </p:sp>
      <p:sp>
        <p:nvSpPr>
          <p:cNvPr id="11" name="object 11"/>
          <p:cNvSpPr txBox="1"/>
          <p:nvPr/>
        </p:nvSpPr>
        <p:spPr>
          <a:xfrm>
            <a:off x="7451737" y="5968746"/>
            <a:ext cx="787400" cy="360680"/>
          </a:xfrm>
          <a:prstGeom prst="rect">
            <a:avLst/>
          </a:prstGeom>
        </p:spPr>
        <p:txBody>
          <a:bodyPr vert="horz" wrap="square" lIns="0" tIns="0" rIns="0" bIns="0" rtlCol="0">
            <a:spAutoFit/>
          </a:bodyPr>
          <a:lstStyle/>
          <a:p>
            <a:pPr marL="12700">
              <a:lnSpc>
                <a:spcPts val="2835"/>
              </a:lnSpc>
            </a:pPr>
            <a:r>
              <a:rPr sz="2400" b="1" spc="-10" dirty="0">
                <a:solidFill>
                  <a:srgbClr val="EE2B0A"/>
                </a:solidFill>
                <a:latin typeface="新宋体" panose="02010609030101010101" charset="-122"/>
                <a:cs typeface="新宋体" panose="02010609030101010101" charset="-122"/>
              </a:rPr>
              <a:t>N=128</a:t>
            </a:r>
            <a:endParaRPr sz="2400">
              <a:latin typeface="新宋体" panose="02010609030101010101" charset="-122"/>
              <a:cs typeface="新宋体" panose="02010609030101010101" charset="-122"/>
            </a:endParaRPr>
          </a:p>
        </p:txBody>
      </p:sp>
      <p:sp>
        <p:nvSpPr>
          <p:cNvPr id="12" name="object 12"/>
          <p:cNvSpPr txBox="1"/>
          <p:nvPr/>
        </p:nvSpPr>
        <p:spPr>
          <a:xfrm>
            <a:off x="698501" y="1790446"/>
            <a:ext cx="7250684" cy="430887"/>
          </a:xfrm>
          <a:prstGeom prst="rect">
            <a:avLst/>
          </a:prstGeom>
        </p:spPr>
        <p:txBody>
          <a:bodyPr vert="horz" wrap="square" lIns="0" tIns="0" rIns="0" bIns="0" rtlCol="0">
            <a:spAutoFit/>
          </a:bodyPr>
          <a:lstStyle/>
          <a:p>
            <a:pPr marL="12700" defTabSz="0">
              <a:lnSpc>
                <a:spcPct val="100000"/>
              </a:lnSpc>
              <a:tabLst>
                <a:tab pos="423545" algn="l"/>
              </a:tabLst>
            </a:pPr>
            <a:r>
              <a:rPr sz="2800" spc="-5" smtClean="0">
                <a:latin typeface="新宋体" panose="02010609030101010101" charset="-122"/>
                <a:cs typeface="新宋体" panose="02010609030101010101" charset="-122"/>
              </a:rPr>
              <a:t>去除叠加性噪声</a:t>
            </a:r>
            <a:r>
              <a:rPr sz="2800" spc="-5" dirty="0">
                <a:latin typeface="Times New Roman" panose="02020603050405020304"/>
                <a:cs typeface="Times New Roman" panose="02020603050405020304"/>
              </a:rPr>
              <a:t>——</a:t>
            </a:r>
            <a:r>
              <a:rPr sz="2800" spc="-5" dirty="0">
                <a:latin typeface="新宋体" panose="02010609030101010101" charset="-122"/>
                <a:cs typeface="新宋体" panose="02010609030101010101" charset="-122"/>
              </a:rPr>
              <a:t>星系图举例</a:t>
            </a:r>
            <a:endParaRPr sz="2800">
              <a:latin typeface="新宋体" panose="02010609030101010101" charset="-122"/>
              <a:cs typeface="新宋体" panose="02010609030101010101" charset="-122"/>
            </a:endParaRPr>
          </a:p>
        </p:txBody>
      </p:sp>
      <p:sp>
        <p:nvSpPr>
          <p:cNvPr id="14"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sz="4000" spc="-15" dirty="0">
                <a:latin typeface="新宋体" panose="02010609030101010101" charset="-122"/>
                <a:cs typeface="新宋体" panose="02010609030101010101" charset="-122"/>
                <a:sym typeface="+mn-ea"/>
              </a:rPr>
              <a:t>加法</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11617" name="文本框 243722"/>
          <p:cNvSpPr txBox="1"/>
          <p:nvPr/>
        </p:nvSpPr>
        <p:spPr>
          <a:xfrm>
            <a:off x="469900" y="1600835"/>
            <a:ext cx="87236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使用模糊技术进行灰度变化和空间滤波</a:t>
            </a:r>
          </a:p>
        </p:txBody>
      </p:sp>
      <p:sp>
        <p:nvSpPr>
          <p:cNvPr id="2" name="文本框 1"/>
          <p:cNvSpPr txBox="1"/>
          <p:nvPr/>
        </p:nvSpPr>
        <p:spPr>
          <a:xfrm>
            <a:off x="469901" y="2245360"/>
            <a:ext cx="10158730" cy="2973122"/>
          </a:xfrm>
          <a:prstGeom prst="rect">
            <a:avLst/>
          </a:prstGeom>
          <a:noFill/>
        </p:spPr>
        <p:txBody>
          <a:bodyPr wrap="square" rtlCol="0">
            <a:spAutoFit/>
          </a:bodyPr>
          <a:lstStyle/>
          <a:p>
            <a:pPr indent="0">
              <a:lnSpc>
                <a:spcPct val="130000"/>
              </a:lnSpc>
              <a:buFont typeface="Arial" panose="020B0604020202020204" pitchFamily="34" charset="0"/>
              <a:buNone/>
            </a:pPr>
            <a:r>
              <a:rPr lang="zh-CN" altLang="en-US" sz="2400">
                <a:latin typeface="Times New Roman" panose="02020603050405020304" charset="0"/>
              </a:rPr>
              <a:t>使用输入的隶属度函数，可以得到模糊化后的数据。对于一个像素</a:t>
            </a:r>
            <a:r>
              <a:rPr lang="en-US" altLang="zh-CN" sz="2400" i="1">
                <a:latin typeface="Times New Roman" panose="02020603050405020304" charset="0"/>
                <a:cs typeface="宋体" panose="02010600030101010101" pitchFamily="2" charset="-122"/>
                <a:sym typeface="+mn-ea"/>
              </a:rPr>
              <a:t>z</a:t>
            </a:r>
            <a:r>
              <a:rPr lang="en-US" altLang="zh-CN" sz="2400" baseline="-25000">
                <a:latin typeface="Times New Roman" panose="02020603050405020304" charset="0"/>
                <a:cs typeface="宋体" panose="02010600030101010101" pitchFamily="2" charset="-122"/>
                <a:sym typeface="+mn-ea"/>
              </a:rPr>
              <a:t>0</a:t>
            </a:r>
            <a:r>
              <a:rPr lang="zh-CN" altLang="en-US" sz="2400">
                <a:latin typeface="Times New Roman" panose="02020603050405020304" charset="0"/>
              </a:rPr>
              <a:t>，需要根据规则R</a:t>
            </a:r>
            <a:r>
              <a:rPr lang="zh-CN" altLang="en-US" sz="2400" baseline="-25000">
                <a:latin typeface="Times New Roman" panose="02020603050405020304" charset="0"/>
              </a:rPr>
              <a:t>1</a:t>
            </a:r>
            <a:r>
              <a:rPr lang="en-US" altLang="zh-CN" sz="2400">
                <a:latin typeface="Times New Roman" panose="02020603050405020304" charset="0"/>
              </a:rPr>
              <a:t>,</a:t>
            </a:r>
            <a:r>
              <a:rPr lang="zh-CN" altLang="en-US" sz="2400">
                <a:latin typeface="Times New Roman" panose="02020603050405020304" charset="0"/>
              </a:rPr>
              <a:t>R</a:t>
            </a:r>
            <a:r>
              <a:rPr lang="zh-CN" altLang="en-US" sz="2400" baseline="-25000">
                <a:latin typeface="Times New Roman" panose="02020603050405020304" charset="0"/>
              </a:rPr>
              <a:t>2</a:t>
            </a:r>
            <a:r>
              <a:rPr lang="zh-CN" altLang="en-US" sz="2400">
                <a:latin typeface="Times New Roman" panose="02020603050405020304" charset="0"/>
              </a:rPr>
              <a:t>与R</a:t>
            </a:r>
            <a:r>
              <a:rPr lang="zh-CN" altLang="en-US" sz="2400" baseline="-25000">
                <a:latin typeface="Times New Roman" panose="02020603050405020304" charset="0"/>
              </a:rPr>
              <a:t>3</a:t>
            </a:r>
            <a:r>
              <a:rPr lang="zh-CN" altLang="en-US" sz="2400">
                <a:latin typeface="Times New Roman" panose="02020603050405020304" charset="0"/>
              </a:rPr>
              <a:t>，计算出</a:t>
            </a:r>
            <a:r>
              <a:rPr lang="en-US" altLang="zh-CN" sz="2400" i="1">
                <a:latin typeface="Times New Roman" panose="02020603050405020304" charset="0"/>
                <a:cs typeface="宋体" panose="02010600030101010101" pitchFamily="2" charset="-122"/>
                <a:sym typeface="+mn-ea"/>
              </a:rPr>
              <a:t>z</a:t>
            </a:r>
            <a:r>
              <a:rPr lang="en-US" altLang="zh-CN" sz="2400" baseline="-25000">
                <a:latin typeface="Times New Roman" panose="02020603050405020304" charset="0"/>
                <a:cs typeface="宋体" panose="02010600030101010101" pitchFamily="2" charset="-122"/>
                <a:sym typeface="+mn-ea"/>
              </a:rPr>
              <a:t>0</a:t>
            </a:r>
            <a:r>
              <a:rPr lang="zh-CN" altLang="en-US" sz="2400">
                <a:latin typeface="Times New Roman" panose="02020603050405020304" charset="0"/>
              </a:rPr>
              <a:t>所对应的隶属度</a:t>
            </a:r>
            <a:r>
              <a:rPr lang="zh-CN" altLang="en-US" sz="2400" i="1">
                <a:latin typeface="Times New Roman" panose="02020603050405020304" charset="0"/>
                <a:cs typeface="宋体" panose="02010600030101010101" pitchFamily="2" charset="-122"/>
                <a:sym typeface="+mn-ea"/>
              </a:rPr>
              <a:t>μ</a:t>
            </a:r>
            <a:r>
              <a:rPr lang="en-US" altLang="zh-CN" sz="2400" i="1" baseline="-25000">
                <a:latin typeface="Times New Roman" panose="02020603050405020304" charset="0"/>
                <a:cs typeface="宋体" panose="02010600030101010101" pitchFamily="2" charset="-122"/>
                <a:sym typeface="+mn-ea"/>
              </a:rPr>
              <a:t>dark</a:t>
            </a:r>
            <a:r>
              <a:rPr lang="en-US" altLang="zh-CN" sz="2400">
                <a:latin typeface="Times New Roman" panose="02020603050405020304" charset="0"/>
                <a:cs typeface="宋体" panose="02010600030101010101" pitchFamily="2" charset="-122"/>
                <a:sym typeface="+mn-ea"/>
              </a:rPr>
              <a:t>(</a:t>
            </a:r>
            <a:r>
              <a:rPr lang="en-US" altLang="zh-CN" sz="2400" i="1">
                <a:latin typeface="Times New Roman" panose="02020603050405020304" charset="0"/>
                <a:cs typeface="宋体" panose="02010600030101010101" pitchFamily="2" charset="-122"/>
                <a:sym typeface="+mn-ea"/>
              </a:rPr>
              <a:t>z</a:t>
            </a:r>
            <a:r>
              <a:rPr lang="en-US" altLang="zh-CN" sz="2400" baseline="-25000">
                <a:latin typeface="Times New Roman" panose="02020603050405020304" charset="0"/>
                <a:cs typeface="宋体" panose="02010600030101010101" pitchFamily="2" charset="-122"/>
                <a:sym typeface="+mn-ea"/>
              </a:rPr>
              <a:t>0</a:t>
            </a:r>
            <a:r>
              <a:rPr lang="en-US" altLang="zh-CN" sz="2400">
                <a:latin typeface="Times New Roman" panose="02020603050405020304" charset="0"/>
                <a:cs typeface="宋体" panose="02010600030101010101" pitchFamily="2" charset="-122"/>
                <a:sym typeface="+mn-ea"/>
              </a:rPr>
              <a:t>),</a:t>
            </a:r>
            <a:r>
              <a:rPr lang="zh-CN" altLang="en-US" sz="2400" i="1">
                <a:latin typeface="Times New Roman" panose="02020603050405020304" charset="0"/>
                <a:cs typeface="宋体" panose="02010600030101010101" pitchFamily="2" charset="-122"/>
                <a:sym typeface="+mn-ea"/>
              </a:rPr>
              <a:t>μ</a:t>
            </a:r>
            <a:r>
              <a:rPr lang="en-US" altLang="zh-CN" sz="2400" i="1" baseline="-25000">
                <a:latin typeface="Times New Roman" panose="02020603050405020304" charset="0"/>
                <a:cs typeface="宋体" panose="02010600030101010101" pitchFamily="2" charset="-122"/>
                <a:sym typeface="+mn-ea"/>
              </a:rPr>
              <a:t>gray</a:t>
            </a:r>
            <a:r>
              <a:rPr lang="en-US" altLang="zh-CN" sz="2400">
                <a:latin typeface="Times New Roman" panose="02020603050405020304" charset="0"/>
                <a:cs typeface="宋体" panose="02010600030101010101" pitchFamily="2" charset="-122"/>
                <a:sym typeface="+mn-ea"/>
              </a:rPr>
              <a:t>(</a:t>
            </a:r>
            <a:r>
              <a:rPr lang="en-US" altLang="zh-CN" sz="2400" i="1">
                <a:latin typeface="Times New Roman" panose="02020603050405020304" charset="0"/>
                <a:cs typeface="宋体" panose="02010600030101010101" pitchFamily="2" charset="-122"/>
                <a:sym typeface="+mn-ea"/>
              </a:rPr>
              <a:t>z</a:t>
            </a:r>
            <a:r>
              <a:rPr lang="en-US" altLang="zh-CN" sz="2400" baseline="-25000">
                <a:latin typeface="Times New Roman" panose="02020603050405020304" charset="0"/>
                <a:cs typeface="宋体" panose="02010600030101010101" pitchFamily="2" charset="-122"/>
                <a:sym typeface="+mn-ea"/>
              </a:rPr>
              <a:t>0</a:t>
            </a:r>
            <a:r>
              <a:rPr lang="en-US" altLang="zh-CN" sz="2400">
                <a:latin typeface="Times New Roman" panose="02020603050405020304" charset="0"/>
                <a:cs typeface="宋体" panose="02010600030101010101" pitchFamily="2" charset="-122"/>
                <a:sym typeface="+mn-ea"/>
              </a:rPr>
              <a:t>),</a:t>
            </a:r>
            <a:r>
              <a:rPr lang="zh-CN" altLang="en-US" sz="2400" i="1">
                <a:latin typeface="Times New Roman" panose="02020603050405020304" charset="0"/>
                <a:cs typeface="宋体" panose="02010600030101010101" pitchFamily="2" charset="-122"/>
                <a:sym typeface="+mn-ea"/>
              </a:rPr>
              <a:t>μ</a:t>
            </a:r>
            <a:r>
              <a:rPr lang="en-US" altLang="zh-CN" sz="2400" i="1" baseline="-25000">
                <a:latin typeface="Times New Roman" panose="02020603050405020304" charset="0"/>
                <a:cs typeface="宋体" panose="02010600030101010101" pitchFamily="2" charset="-122"/>
                <a:sym typeface="+mn-ea"/>
              </a:rPr>
              <a:t>bright</a:t>
            </a:r>
            <a:r>
              <a:rPr lang="en-US" altLang="zh-CN" sz="2400">
                <a:latin typeface="Times New Roman" panose="02020603050405020304" charset="0"/>
                <a:cs typeface="宋体" panose="02010600030101010101" pitchFamily="2" charset="-122"/>
                <a:sym typeface="+mn-ea"/>
              </a:rPr>
              <a:t>(</a:t>
            </a:r>
            <a:r>
              <a:rPr lang="en-US" altLang="zh-CN" sz="2400" i="1">
                <a:latin typeface="Times New Roman" panose="02020603050405020304" charset="0"/>
                <a:cs typeface="宋体" panose="02010600030101010101" pitchFamily="2" charset="-122"/>
                <a:sym typeface="+mn-ea"/>
              </a:rPr>
              <a:t>z</a:t>
            </a:r>
            <a:r>
              <a:rPr lang="en-US" altLang="zh-CN" sz="2400" baseline="-25000">
                <a:latin typeface="Times New Roman" panose="02020603050405020304" charset="0"/>
                <a:cs typeface="宋体" panose="02010600030101010101" pitchFamily="2" charset="-122"/>
                <a:sym typeface="+mn-ea"/>
              </a:rPr>
              <a:t>0</a:t>
            </a:r>
            <a:r>
              <a:rPr lang="en-US" altLang="zh-CN" sz="2400">
                <a:latin typeface="Times New Roman" panose="02020603050405020304" charset="0"/>
                <a:cs typeface="宋体" panose="02010600030101010101" pitchFamily="2" charset="-122"/>
                <a:sym typeface="+mn-ea"/>
              </a:rPr>
              <a:t>)</a:t>
            </a:r>
            <a:r>
              <a:rPr lang="zh-CN" altLang="en-US" sz="2400">
                <a:latin typeface="Times New Roman" panose="02020603050405020304" charset="0"/>
                <a:cs typeface="宋体" panose="02010600030101010101" pitchFamily="2" charset="-122"/>
                <a:sym typeface="+mn-ea"/>
              </a:rPr>
              <a:t>，称之为</a:t>
            </a:r>
            <a:r>
              <a:rPr lang="zh-CN" altLang="en-US" sz="2400">
                <a:latin typeface="Times New Roman" panose="02020603050405020304" charset="0"/>
              </a:rPr>
              <a:t>模糊化。将一个输入量模糊化，所使用函数(或者说是对应关系)，称之为知识库。</a:t>
            </a:r>
          </a:p>
          <a:p>
            <a:pPr indent="0">
              <a:lnSpc>
                <a:spcPct val="130000"/>
              </a:lnSpc>
              <a:buFont typeface="Arial" panose="020B0604020202020204" pitchFamily="34" charset="0"/>
              <a:buNone/>
            </a:pPr>
            <a:r>
              <a:rPr lang="zh-CN" altLang="en-US" sz="2400">
                <a:solidFill>
                  <a:srgbClr val="FF0000"/>
                </a:solidFill>
                <a:latin typeface="Times New Roman" panose="02020603050405020304" charset="0"/>
              </a:rPr>
              <a:t>对于</a:t>
            </a:r>
            <a:r>
              <a:rPr lang="en-US" altLang="zh-CN" sz="2400" i="1">
                <a:latin typeface="Times New Roman" panose="02020603050405020304" charset="0"/>
                <a:cs typeface="宋体" panose="02010600030101010101" pitchFamily="2" charset="-122"/>
                <a:sym typeface="+mn-ea"/>
              </a:rPr>
              <a:t>z</a:t>
            </a:r>
            <a:r>
              <a:rPr lang="en-US" altLang="zh-CN" sz="2400" baseline="-25000">
                <a:latin typeface="Times New Roman" panose="02020603050405020304" charset="0"/>
                <a:cs typeface="宋体" panose="02010600030101010101" pitchFamily="2" charset="-122"/>
                <a:sym typeface="+mn-ea"/>
              </a:rPr>
              <a:t>0</a:t>
            </a:r>
            <a:r>
              <a:rPr lang="zh-CN" altLang="en-US" sz="2400">
                <a:latin typeface="Times New Roman" panose="02020603050405020304" charset="0"/>
                <a:sym typeface="+mn-ea"/>
              </a:rPr>
              <a:t>所对应的隶属度</a:t>
            </a:r>
            <a:r>
              <a:rPr lang="zh-CN" altLang="en-US" sz="2400" i="1">
                <a:latin typeface="Times New Roman" panose="02020603050405020304" charset="0"/>
                <a:cs typeface="宋体" panose="02010600030101010101" pitchFamily="2" charset="-122"/>
                <a:sym typeface="+mn-ea"/>
              </a:rPr>
              <a:t>μ</a:t>
            </a:r>
            <a:r>
              <a:rPr lang="en-US" altLang="zh-CN" sz="2400" i="1" baseline="-25000">
                <a:latin typeface="Times New Roman" panose="02020603050405020304" charset="0"/>
                <a:cs typeface="宋体" panose="02010600030101010101" pitchFamily="2" charset="-122"/>
                <a:sym typeface="+mn-ea"/>
              </a:rPr>
              <a:t>dark</a:t>
            </a:r>
            <a:r>
              <a:rPr lang="en-US" altLang="zh-CN" sz="2400">
                <a:latin typeface="Times New Roman" panose="02020603050405020304" charset="0"/>
                <a:cs typeface="宋体" panose="02010600030101010101" pitchFamily="2" charset="-122"/>
                <a:sym typeface="+mn-ea"/>
              </a:rPr>
              <a:t>(</a:t>
            </a:r>
            <a:r>
              <a:rPr lang="en-US" altLang="zh-CN" sz="2400" i="1">
                <a:latin typeface="Times New Roman" panose="02020603050405020304" charset="0"/>
                <a:cs typeface="宋体" panose="02010600030101010101" pitchFamily="2" charset="-122"/>
                <a:sym typeface="+mn-ea"/>
              </a:rPr>
              <a:t>z</a:t>
            </a:r>
            <a:r>
              <a:rPr lang="en-US" altLang="zh-CN" sz="2400" i="1" baseline="-25000">
                <a:latin typeface="Times New Roman" panose="02020603050405020304" charset="0"/>
                <a:cs typeface="宋体" panose="02010600030101010101" pitchFamily="2" charset="-122"/>
                <a:sym typeface="+mn-ea"/>
              </a:rPr>
              <a:t>0</a:t>
            </a:r>
            <a:r>
              <a:rPr lang="en-US" altLang="zh-CN" sz="2400">
                <a:latin typeface="Times New Roman" panose="02020603050405020304" charset="0"/>
                <a:cs typeface="宋体" panose="02010600030101010101" pitchFamily="2" charset="-122"/>
                <a:sym typeface="+mn-ea"/>
              </a:rPr>
              <a:t>),</a:t>
            </a:r>
            <a:r>
              <a:rPr lang="zh-CN" altLang="en-US" sz="2400" i="1">
                <a:latin typeface="Times New Roman" panose="02020603050405020304" charset="0"/>
                <a:cs typeface="宋体" panose="02010600030101010101" pitchFamily="2" charset="-122"/>
                <a:sym typeface="+mn-ea"/>
              </a:rPr>
              <a:t>μ</a:t>
            </a:r>
            <a:r>
              <a:rPr lang="en-US" altLang="zh-CN" sz="2400" i="1" baseline="-25000">
                <a:latin typeface="Times New Roman" panose="02020603050405020304" charset="0"/>
                <a:cs typeface="宋体" panose="02010600030101010101" pitchFamily="2" charset="-122"/>
                <a:sym typeface="+mn-ea"/>
              </a:rPr>
              <a:t>gray</a:t>
            </a:r>
            <a:r>
              <a:rPr lang="en-US" altLang="zh-CN" sz="2400">
                <a:latin typeface="Times New Roman" panose="02020603050405020304" charset="0"/>
                <a:cs typeface="宋体" panose="02010600030101010101" pitchFamily="2" charset="-122"/>
                <a:sym typeface="+mn-ea"/>
              </a:rPr>
              <a:t>(</a:t>
            </a:r>
            <a:r>
              <a:rPr lang="en-US" altLang="zh-CN" sz="2400" i="1">
                <a:latin typeface="Times New Roman" panose="02020603050405020304" charset="0"/>
                <a:cs typeface="宋体" panose="02010600030101010101" pitchFamily="2" charset="-122"/>
                <a:sym typeface="+mn-ea"/>
              </a:rPr>
              <a:t>z</a:t>
            </a:r>
            <a:r>
              <a:rPr lang="en-US" altLang="zh-CN" sz="2400" baseline="-25000">
                <a:latin typeface="Times New Roman" panose="02020603050405020304" charset="0"/>
                <a:cs typeface="宋体" panose="02010600030101010101" pitchFamily="2" charset="-122"/>
                <a:sym typeface="+mn-ea"/>
              </a:rPr>
              <a:t>0</a:t>
            </a:r>
            <a:r>
              <a:rPr lang="en-US" altLang="zh-CN" sz="2400">
                <a:latin typeface="Times New Roman" panose="02020603050405020304" charset="0"/>
                <a:cs typeface="宋体" panose="02010600030101010101" pitchFamily="2" charset="-122"/>
                <a:sym typeface="+mn-ea"/>
              </a:rPr>
              <a:t>),</a:t>
            </a:r>
            <a:r>
              <a:rPr lang="zh-CN" altLang="en-US" sz="2400" i="1">
                <a:latin typeface="Times New Roman" panose="02020603050405020304" charset="0"/>
                <a:cs typeface="宋体" panose="02010600030101010101" pitchFamily="2" charset="-122"/>
                <a:sym typeface="+mn-ea"/>
              </a:rPr>
              <a:t>μ</a:t>
            </a:r>
            <a:r>
              <a:rPr lang="en-US" altLang="zh-CN" sz="2400" i="1" baseline="-25000">
                <a:latin typeface="Times New Roman" panose="02020603050405020304" charset="0"/>
                <a:cs typeface="宋体" panose="02010600030101010101" pitchFamily="2" charset="-122"/>
                <a:sym typeface="+mn-ea"/>
              </a:rPr>
              <a:t>bright</a:t>
            </a:r>
            <a:r>
              <a:rPr lang="en-US" altLang="zh-CN" sz="2400">
                <a:latin typeface="Times New Roman" panose="02020603050405020304" charset="0"/>
                <a:cs typeface="宋体" panose="02010600030101010101" pitchFamily="2" charset="-122"/>
                <a:sym typeface="+mn-ea"/>
              </a:rPr>
              <a:t>(</a:t>
            </a:r>
            <a:r>
              <a:rPr lang="en-US" altLang="zh-CN" sz="2400" i="1">
                <a:latin typeface="Times New Roman" panose="02020603050405020304" charset="0"/>
                <a:cs typeface="宋体" panose="02010600030101010101" pitchFamily="2" charset="-122"/>
                <a:sym typeface="+mn-ea"/>
              </a:rPr>
              <a:t>z</a:t>
            </a:r>
            <a:r>
              <a:rPr lang="en-US" altLang="zh-CN" sz="2400" baseline="-25000">
                <a:latin typeface="Times New Roman" panose="02020603050405020304" charset="0"/>
                <a:cs typeface="宋体" panose="02010600030101010101" pitchFamily="2" charset="-122"/>
                <a:sym typeface="+mn-ea"/>
              </a:rPr>
              <a:t>0</a:t>
            </a:r>
            <a:r>
              <a:rPr lang="en-US" altLang="zh-CN" sz="2400">
                <a:latin typeface="Times New Roman" panose="02020603050405020304" charset="0"/>
                <a:cs typeface="宋体" panose="02010600030101010101" pitchFamily="2" charset="-122"/>
                <a:sym typeface="+mn-ea"/>
              </a:rPr>
              <a:t>)</a:t>
            </a:r>
            <a:r>
              <a:rPr lang="zh-CN" altLang="en-US" sz="2400">
                <a:latin typeface="Times New Roman" panose="02020603050405020304" charset="0"/>
                <a:cs typeface="宋体" panose="02010600030101010101" pitchFamily="2" charset="-122"/>
                <a:sym typeface="+mn-ea"/>
              </a:rPr>
              <a:t>，反模糊化的重心法如下公式所示，其中</a:t>
            </a:r>
            <a:r>
              <a:rPr lang="en-US" altLang="zh-CN" sz="2400" i="1">
                <a:latin typeface="Times New Roman" panose="02020603050405020304" charset="0"/>
                <a:cs typeface="宋体" panose="02010600030101010101" pitchFamily="2" charset="-122"/>
                <a:sym typeface="+mn-ea"/>
              </a:rPr>
              <a:t>v</a:t>
            </a:r>
            <a:r>
              <a:rPr lang="en-US" altLang="zh-CN" sz="2400" i="1" baseline="-25000">
                <a:latin typeface="Times New Roman" panose="02020603050405020304" charset="0"/>
                <a:cs typeface="宋体" panose="02010600030101010101" pitchFamily="2" charset="-122"/>
                <a:sym typeface="+mn-ea"/>
              </a:rPr>
              <a:t>d</a:t>
            </a:r>
            <a:r>
              <a:rPr lang="en-US" altLang="zh-CN" sz="2400" i="1">
                <a:latin typeface="Times New Roman" panose="02020603050405020304" charset="0"/>
                <a:cs typeface="宋体" panose="02010600030101010101" pitchFamily="2" charset="-122"/>
                <a:sym typeface="+mn-ea"/>
              </a:rPr>
              <a:t>,v</a:t>
            </a:r>
            <a:r>
              <a:rPr lang="en-US" altLang="zh-CN" sz="2400" i="1" baseline="-25000">
                <a:latin typeface="Times New Roman" panose="02020603050405020304" charset="0"/>
                <a:cs typeface="宋体" panose="02010600030101010101" pitchFamily="2" charset="-122"/>
                <a:sym typeface="+mn-ea"/>
              </a:rPr>
              <a:t>g</a:t>
            </a:r>
            <a:r>
              <a:rPr lang="en-US" altLang="zh-CN" sz="2400" i="1">
                <a:latin typeface="Times New Roman" panose="02020603050405020304" charset="0"/>
                <a:cs typeface="宋体" panose="02010600030101010101" pitchFamily="2" charset="-122"/>
                <a:sym typeface="+mn-ea"/>
              </a:rPr>
              <a:t>,v</a:t>
            </a:r>
            <a:r>
              <a:rPr lang="en-US" altLang="zh-CN" sz="2400" i="1" baseline="-25000">
                <a:latin typeface="Times New Roman" panose="02020603050405020304" charset="0"/>
                <a:cs typeface="宋体" panose="02010600030101010101" pitchFamily="2" charset="-122"/>
                <a:sym typeface="+mn-ea"/>
              </a:rPr>
              <a:t>b</a:t>
            </a:r>
            <a:r>
              <a:rPr lang="zh-CN" altLang="en-US" sz="2400">
                <a:latin typeface="Times New Roman" panose="02020603050405020304" charset="0"/>
                <a:cs typeface="宋体" panose="02010600030101010101" pitchFamily="2" charset="-122"/>
                <a:sym typeface="+mn-ea"/>
              </a:rPr>
              <a:t>分别指</a:t>
            </a:r>
          </a:p>
        </p:txBody>
      </p:sp>
      <p:pic>
        <p:nvPicPr>
          <p:cNvPr id="3" name="图片 2"/>
          <p:cNvPicPr>
            <a:picLocks noChangeAspect="1"/>
          </p:cNvPicPr>
          <p:nvPr/>
        </p:nvPicPr>
        <p:blipFill>
          <a:blip r:embed="rId2"/>
          <a:stretch>
            <a:fillRect/>
          </a:stretch>
        </p:blipFill>
        <p:spPr>
          <a:xfrm>
            <a:off x="546100" y="5409299"/>
            <a:ext cx="7543800" cy="1138221"/>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11617" name="文本框 243722"/>
          <p:cNvSpPr txBox="1"/>
          <p:nvPr/>
        </p:nvSpPr>
        <p:spPr>
          <a:xfrm>
            <a:off x="469900" y="1600835"/>
            <a:ext cx="87236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使用模糊技术进行灰度变化和空间滤波</a:t>
            </a:r>
          </a:p>
        </p:txBody>
      </p:sp>
      <p:sp>
        <p:nvSpPr>
          <p:cNvPr id="2" name="文本框 1"/>
          <p:cNvSpPr txBox="1"/>
          <p:nvPr/>
        </p:nvSpPr>
        <p:spPr>
          <a:xfrm>
            <a:off x="546101" y="2245360"/>
            <a:ext cx="10082530" cy="4973669"/>
          </a:xfrm>
          <a:prstGeom prst="rect">
            <a:avLst/>
          </a:prstGeom>
          <a:noFill/>
        </p:spPr>
        <p:txBody>
          <a:bodyPr wrap="square" rtlCol="0">
            <a:spAutoFit/>
          </a:bodyPr>
          <a:lstStyle/>
          <a:p>
            <a:pPr indent="0">
              <a:lnSpc>
                <a:spcPct val="130000"/>
              </a:lnSpc>
              <a:buFont typeface="Arial" panose="020B0604020202020204" pitchFamily="34" charset="0"/>
              <a:buNone/>
            </a:pPr>
            <a:r>
              <a:rPr lang="en-US" altLang="zh-CN" sz="2800" b="1" smtClean="0">
                <a:solidFill>
                  <a:schemeClr val="tx1"/>
                </a:solidFill>
                <a:latin typeface="Times New Roman" panose="02020603050405020304" charset="0"/>
              </a:rPr>
              <a:t>2</a:t>
            </a:r>
            <a:r>
              <a:rPr lang="zh-CN" altLang="en-US" sz="2800" b="1" smtClean="0">
                <a:solidFill>
                  <a:schemeClr val="tx1"/>
                </a:solidFill>
                <a:latin typeface="Times New Roman" panose="02020603050405020304" charset="0"/>
              </a:rPr>
              <a:t>、模糊</a:t>
            </a:r>
            <a:r>
              <a:rPr lang="zh-CN" altLang="en-US" sz="2800" b="1">
                <a:solidFill>
                  <a:schemeClr val="tx1"/>
                </a:solidFill>
                <a:latin typeface="Times New Roman" panose="02020603050405020304" charset="0"/>
              </a:rPr>
              <a:t>集合进行的边缘检测思路：</a:t>
            </a:r>
            <a:r>
              <a:rPr lang="zh-CN" altLang="en-US" sz="2400">
                <a:solidFill>
                  <a:schemeClr val="tx1"/>
                </a:solidFill>
                <a:latin typeface="Times New Roman" panose="02020603050405020304" charset="0"/>
              </a:rPr>
              <a:t>将一个像素8个相邻的像素，各减去这个像素的值，即</a:t>
            </a:r>
            <a:r>
              <a:rPr lang="en-US" altLang="zh-CN" sz="2400" i="1">
                <a:solidFill>
                  <a:schemeClr val="tx1"/>
                </a:solidFill>
                <a:latin typeface="Times New Roman" panose="02020603050405020304" charset="0"/>
              </a:rPr>
              <a:t>d</a:t>
            </a:r>
            <a:r>
              <a:rPr lang="en-US" altLang="zh-CN" sz="2400" i="1" baseline="-25000">
                <a:solidFill>
                  <a:schemeClr val="tx1"/>
                </a:solidFill>
                <a:latin typeface="Times New Roman" panose="02020603050405020304" charset="0"/>
              </a:rPr>
              <a:t>i</a:t>
            </a:r>
            <a:r>
              <a:rPr lang="en-US" altLang="zh-CN" sz="2400">
                <a:solidFill>
                  <a:schemeClr val="tx1"/>
                </a:solidFill>
                <a:latin typeface="Times New Roman" panose="02020603050405020304" charset="0"/>
              </a:rPr>
              <a:t>=</a:t>
            </a:r>
            <a:r>
              <a:rPr lang="en-US" altLang="zh-CN" sz="2400" i="1">
                <a:solidFill>
                  <a:schemeClr val="tx1"/>
                </a:solidFill>
                <a:latin typeface="Times New Roman" panose="02020603050405020304" charset="0"/>
              </a:rPr>
              <a:t>z</a:t>
            </a:r>
            <a:r>
              <a:rPr lang="en-US" altLang="zh-CN" sz="2400" i="1" baseline="-25000">
                <a:solidFill>
                  <a:schemeClr val="tx1"/>
                </a:solidFill>
                <a:latin typeface="Times New Roman" panose="02020603050405020304" charset="0"/>
              </a:rPr>
              <a:t>i</a:t>
            </a:r>
            <a:r>
              <a:rPr lang="en-US" altLang="zh-CN" sz="2400">
                <a:solidFill>
                  <a:schemeClr val="tx1"/>
                </a:solidFill>
                <a:latin typeface="Times New Roman" panose="02020603050405020304" charset="0"/>
              </a:rPr>
              <a:t>-</a:t>
            </a:r>
            <a:r>
              <a:rPr lang="en-US" altLang="zh-CN" sz="2400" i="1">
                <a:solidFill>
                  <a:schemeClr val="tx1"/>
                </a:solidFill>
                <a:latin typeface="Times New Roman" panose="02020603050405020304" charset="0"/>
              </a:rPr>
              <a:t>z</a:t>
            </a:r>
            <a:r>
              <a:rPr lang="en-US" altLang="zh-CN" sz="2400" i="1" baseline="-25000">
                <a:solidFill>
                  <a:schemeClr val="tx1"/>
                </a:solidFill>
                <a:latin typeface="Times New Roman" panose="02020603050405020304" charset="0"/>
              </a:rPr>
              <a:t>5</a:t>
            </a:r>
            <a:r>
              <a:rPr lang="zh-CN" altLang="en-US" sz="2400">
                <a:solidFill>
                  <a:schemeClr val="tx1"/>
                </a:solidFill>
                <a:latin typeface="Times New Roman" panose="02020603050405020304" charset="0"/>
              </a:rPr>
              <a:t>。</a:t>
            </a:r>
          </a:p>
          <a:p>
            <a:pPr indent="0">
              <a:lnSpc>
                <a:spcPct val="130000"/>
              </a:lnSpc>
              <a:buFont typeface="Arial" panose="020B0604020202020204" pitchFamily="34" charset="0"/>
              <a:buNone/>
            </a:pPr>
            <a:endParaRPr lang="zh-CN" altLang="en-US" sz="2400">
              <a:solidFill>
                <a:schemeClr val="tx1"/>
              </a:solidFill>
              <a:latin typeface="Times New Roman" panose="02020603050405020304" charset="0"/>
            </a:endParaRPr>
          </a:p>
          <a:p>
            <a:pPr indent="0">
              <a:lnSpc>
                <a:spcPct val="130000"/>
              </a:lnSpc>
              <a:buFont typeface="Arial" panose="020B0604020202020204" pitchFamily="34" charset="0"/>
              <a:buNone/>
            </a:pPr>
            <a:endParaRPr lang="zh-CN" altLang="en-US" sz="2400">
              <a:solidFill>
                <a:schemeClr val="tx1"/>
              </a:solidFill>
              <a:latin typeface="Times New Roman" panose="02020603050405020304" charset="0"/>
            </a:endParaRPr>
          </a:p>
          <a:p>
            <a:pPr indent="0">
              <a:lnSpc>
                <a:spcPct val="130000"/>
              </a:lnSpc>
              <a:buFont typeface="Arial" panose="020B0604020202020204" pitchFamily="34" charset="0"/>
              <a:buNone/>
            </a:pPr>
            <a:r>
              <a:rPr lang="zh-CN" altLang="en-US" sz="2400">
                <a:solidFill>
                  <a:schemeClr val="tx1"/>
                </a:solidFill>
                <a:latin typeface="Times New Roman" panose="02020603050405020304" charset="0"/>
              </a:rPr>
              <a:t>可知</a:t>
            </a:r>
          </a:p>
          <a:p>
            <a:pPr indent="0">
              <a:lnSpc>
                <a:spcPct val="130000"/>
              </a:lnSpc>
              <a:buFont typeface="Arial" panose="020B0604020202020204" pitchFamily="34" charset="0"/>
              <a:buNone/>
            </a:pPr>
            <a:r>
              <a:rPr lang="zh-CN" altLang="en-US" sz="2400">
                <a:solidFill>
                  <a:schemeClr val="tx1"/>
                </a:solidFill>
                <a:latin typeface="Times New Roman" panose="02020603050405020304" charset="0"/>
              </a:rPr>
              <a:t>IF d</a:t>
            </a:r>
            <a:r>
              <a:rPr lang="zh-CN" altLang="en-US" sz="2400" baseline="-25000">
                <a:solidFill>
                  <a:schemeClr val="tx1"/>
                </a:solidFill>
                <a:latin typeface="Times New Roman" panose="02020603050405020304" charset="0"/>
              </a:rPr>
              <a:t>2</a:t>
            </a:r>
            <a:r>
              <a:rPr lang="zh-CN" altLang="en-US" sz="2400">
                <a:solidFill>
                  <a:schemeClr val="tx1"/>
                </a:solidFill>
                <a:latin typeface="Times New Roman" panose="02020603050405020304" charset="0"/>
              </a:rPr>
              <a:t>=0  AND  d</a:t>
            </a:r>
            <a:r>
              <a:rPr lang="zh-CN" altLang="en-US" sz="2400" baseline="-25000">
                <a:solidFill>
                  <a:schemeClr val="tx1"/>
                </a:solidFill>
                <a:latin typeface="Times New Roman" panose="02020603050405020304" charset="0"/>
              </a:rPr>
              <a:t>6</a:t>
            </a:r>
            <a:r>
              <a:rPr lang="zh-CN" altLang="en-US" sz="2400">
                <a:solidFill>
                  <a:schemeClr val="tx1"/>
                </a:solidFill>
                <a:latin typeface="Times New Roman" panose="02020603050405020304" charset="0"/>
              </a:rPr>
              <a:t>=0 THEN z</a:t>
            </a:r>
            <a:r>
              <a:rPr lang="zh-CN" altLang="en-US" sz="2400" baseline="-25000">
                <a:solidFill>
                  <a:schemeClr val="tx1"/>
                </a:solidFill>
                <a:latin typeface="Times New Roman" panose="02020603050405020304" charset="0"/>
              </a:rPr>
              <a:t>5</a:t>
            </a:r>
            <a:r>
              <a:rPr lang="zh-CN" altLang="en-US" sz="2400">
                <a:solidFill>
                  <a:schemeClr val="tx1"/>
                </a:solidFill>
                <a:latin typeface="Times New Roman" panose="02020603050405020304" charset="0"/>
              </a:rPr>
              <a:t>=</a:t>
            </a:r>
            <a:r>
              <a:rPr lang="en-US" altLang="zh-CN" sz="2400">
                <a:solidFill>
                  <a:schemeClr val="tx1"/>
                </a:solidFill>
                <a:latin typeface="Times New Roman" panose="02020603050405020304" charset="0"/>
              </a:rPr>
              <a:t>white</a:t>
            </a:r>
          </a:p>
          <a:p>
            <a:pPr indent="0">
              <a:lnSpc>
                <a:spcPct val="130000"/>
              </a:lnSpc>
              <a:buFont typeface="Arial" panose="020B0604020202020204" pitchFamily="34" charset="0"/>
              <a:buNone/>
            </a:pPr>
            <a:r>
              <a:rPr lang="zh-CN" altLang="en-US" sz="2400">
                <a:solidFill>
                  <a:schemeClr val="tx1"/>
                </a:solidFill>
                <a:latin typeface="Times New Roman" panose="02020603050405020304" charset="0"/>
              </a:rPr>
              <a:t>IF d</a:t>
            </a:r>
            <a:r>
              <a:rPr lang="zh-CN" altLang="en-US" sz="2400" baseline="-25000">
                <a:solidFill>
                  <a:schemeClr val="tx1"/>
                </a:solidFill>
                <a:latin typeface="Times New Roman" panose="02020603050405020304" charset="0"/>
              </a:rPr>
              <a:t>6</a:t>
            </a:r>
            <a:r>
              <a:rPr lang="zh-CN" altLang="en-US" sz="2400">
                <a:solidFill>
                  <a:schemeClr val="tx1"/>
                </a:solidFill>
                <a:latin typeface="Times New Roman" panose="02020603050405020304" charset="0"/>
              </a:rPr>
              <a:t>=0  AND  d</a:t>
            </a:r>
            <a:r>
              <a:rPr lang="zh-CN" altLang="en-US" sz="2400" baseline="-25000">
                <a:solidFill>
                  <a:schemeClr val="tx1"/>
                </a:solidFill>
                <a:latin typeface="Times New Roman" panose="02020603050405020304" charset="0"/>
              </a:rPr>
              <a:t>8</a:t>
            </a:r>
            <a:r>
              <a:rPr lang="zh-CN" altLang="en-US" sz="2400">
                <a:solidFill>
                  <a:schemeClr val="tx1"/>
                </a:solidFill>
                <a:latin typeface="Times New Roman" panose="02020603050405020304" charset="0"/>
              </a:rPr>
              <a:t>=0 THEN z</a:t>
            </a:r>
            <a:r>
              <a:rPr lang="zh-CN" altLang="en-US" sz="2400" baseline="-25000">
                <a:solidFill>
                  <a:schemeClr val="tx1"/>
                </a:solidFill>
                <a:latin typeface="Times New Roman" panose="02020603050405020304" charset="0"/>
              </a:rPr>
              <a:t>5</a:t>
            </a:r>
            <a:r>
              <a:rPr lang="zh-CN" altLang="en-US" sz="2400">
                <a:solidFill>
                  <a:schemeClr val="tx1"/>
                </a:solidFill>
                <a:latin typeface="Times New Roman" panose="02020603050405020304" charset="0"/>
              </a:rPr>
              <a:t>=</a:t>
            </a:r>
            <a:r>
              <a:rPr lang="en-US" altLang="zh-CN" sz="2400">
                <a:latin typeface="Times New Roman" panose="02020603050405020304" charset="0"/>
                <a:sym typeface="+mn-ea"/>
              </a:rPr>
              <a:t>white</a:t>
            </a:r>
            <a:endParaRPr lang="zh-CN" altLang="en-US" sz="2400">
              <a:solidFill>
                <a:schemeClr val="tx1"/>
              </a:solidFill>
              <a:latin typeface="Times New Roman" panose="02020603050405020304" charset="0"/>
            </a:endParaRPr>
          </a:p>
          <a:p>
            <a:pPr indent="0">
              <a:lnSpc>
                <a:spcPct val="130000"/>
              </a:lnSpc>
              <a:buFont typeface="Arial" panose="020B0604020202020204" pitchFamily="34" charset="0"/>
              <a:buNone/>
            </a:pPr>
            <a:r>
              <a:rPr lang="zh-CN" altLang="en-US" sz="2400">
                <a:solidFill>
                  <a:schemeClr val="tx1"/>
                </a:solidFill>
                <a:latin typeface="Times New Roman" panose="02020603050405020304" charset="0"/>
              </a:rPr>
              <a:t>IF d</a:t>
            </a:r>
            <a:r>
              <a:rPr lang="zh-CN" altLang="en-US" sz="2400" baseline="-25000">
                <a:solidFill>
                  <a:schemeClr val="tx1"/>
                </a:solidFill>
                <a:latin typeface="Times New Roman" panose="02020603050405020304" charset="0"/>
              </a:rPr>
              <a:t>8</a:t>
            </a:r>
            <a:r>
              <a:rPr lang="zh-CN" altLang="en-US" sz="2400">
                <a:solidFill>
                  <a:schemeClr val="tx1"/>
                </a:solidFill>
                <a:latin typeface="Times New Roman" panose="02020603050405020304" charset="0"/>
              </a:rPr>
              <a:t>=0  AND  d</a:t>
            </a:r>
            <a:r>
              <a:rPr lang="zh-CN" altLang="en-US" sz="2400" baseline="-25000">
                <a:solidFill>
                  <a:schemeClr val="tx1"/>
                </a:solidFill>
                <a:latin typeface="Times New Roman" panose="02020603050405020304" charset="0"/>
              </a:rPr>
              <a:t>4</a:t>
            </a:r>
            <a:r>
              <a:rPr lang="zh-CN" altLang="en-US" sz="2400">
                <a:solidFill>
                  <a:schemeClr val="tx1"/>
                </a:solidFill>
                <a:latin typeface="Times New Roman" panose="02020603050405020304" charset="0"/>
              </a:rPr>
              <a:t>=0 THEN z</a:t>
            </a:r>
            <a:r>
              <a:rPr lang="zh-CN" altLang="en-US" sz="2400" baseline="-25000">
                <a:solidFill>
                  <a:schemeClr val="tx1"/>
                </a:solidFill>
                <a:latin typeface="Times New Roman" panose="02020603050405020304" charset="0"/>
              </a:rPr>
              <a:t>5</a:t>
            </a:r>
            <a:r>
              <a:rPr lang="zh-CN" altLang="en-US" sz="2400">
                <a:solidFill>
                  <a:schemeClr val="tx1"/>
                </a:solidFill>
                <a:latin typeface="Times New Roman" panose="02020603050405020304" charset="0"/>
              </a:rPr>
              <a:t>=</a:t>
            </a:r>
            <a:r>
              <a:rPr lang="en-US" altLang="zh-CN" sz="2400">
                <a:latin typeface="Times New Roman" panose="02020603050405020304" charset="0"/>
                <a:sym typeface="+mn-ea"/>
              </a:rPr>
              <a:t>white</a:t>
            </a:r>
            <a:endParaRPr lang="zh-CN" altLang="en-US" sz="2400">
              <a:solidFill>
                <a:schemeClr val="tx1"/>
              </a:solidFill>
              <a:latin typeface="Times New Roman" panose="02020603050405020304" charset="0"/>
            </a:endParaRPr>
          </a:p>
          <a:p>
            <a:pPr indent="0">
              <a:lnSpc>
                <a:spcPct val="130000"/>
              </a:lnSpc>
              <a:buFont typeface="Arial" panose="020B0604020202020204" pitchFamily="34" charset="0"/>
              <a:buNone/>
            </a:pPr>
            <a:r>
              <a:rPr lang="zh-CN" altLang="en-US" sz="2400">
                <a:solidFill>
                  <a:schemeClr val="tx1"/>
                </a:solidFill>
                <a:latin typeface="Times New Roman" panose="02020603050405020304" charset="0"/>
              </a:rPr>
              <a:t>IF d</a:t>
            </a:r>
            <a:r>
              <a:rPr lang="zh-CN" altLang="en-US" sz="2400" baseline="-25000">
                <a:solidFill>
                  <a:schemeClr val="tx1"/>
                </a:solidFill>
                <a:latin typeface="Times New Roman" panose="02020603050405020304" charset="0"/>
              </a:rPr>
              <a:t>4</a:t>
            </a:r>
            <a:r>
              <a:rPr lang="zh-CN" altLang="en-US" sz="2400">
                <a:solidFill>
                  <a:schemeClr val="tx1"/>
                </a:solidFill>
                <a:latin typeface="Times New Roman" panose="02020603050405020304" charset="0"/>
              </a:rPr>
              <a:t>=0  AND  d</a:t>
            </a:r>
            <a:r>
              <a:rPr lang="zh-CN" altLang="en-US" sz="2400" baseline="-25000">
                <a:solidFill>
                  <a:schemeClr val="tx1"/>
                </a:solidFill>
                <a:latin typeface="Times New Roman" panose="02020603050405020304" charset="0"/>
              </a:rPr>
              <a:t>2</a:t>
            </a:r>
            <a:r>
              <a:rPr lang="zh-CN" altLang="en-US" sz="2400">
                <a:solidFill>
                  <a:schemeClr val="tx1"/>
                </a:solidFill>
                <a:latin typeface="Times New Roman" panose="02020603050405020304" charset="0"/>
              </a:rPr>
              <a:t>=0 THEN z</a:t>
            </a:r>
            <a:r>
              <a:rPr lang="zh-CN" altLang="en-US" sz="2400" baseline="-25000">
                <a:solidFill>
                  <a:schemeClr val="tx1"/>
                </a:solidFill>
                <a:latin typeface="Times New Roman" panose="02020603050405020304" charset="0"/>
              </a:rPr>
              <a:t>5</a:t>
            </a:r>
            <a:r>
              <a:rPr lang="zh-CN" altLang="en-US" sz="2400">
                <a:solidFill>
                  <a:schemeClr val="tx1"/>
                </a:solidFill>
                <a:latin typeface="Times New Roman" panose="02020603050405020304" charset="0"/>
              </a:rPr>
              <a:t>=</a:t>
            </a:r>
            <a:r>
              <a:rPr lang="en-US" altLang="zh-CN" sz="2400">
                <a:latin typeface="Times New Roman" panose="02020603050405020304" charset="0"/>
                <a:sym typeface="+mn-ea"/>
              </a:rPr>
              <a:t>white</a:t>
            </a:r>
            <a:r>
              <a:rPr lang="zh-CN" altLang="en-US" sz="2400">
                <a:solidFill>
                  <a:schemeClr val="tx1"/>
                </a:solidFill>
                <a:latin typeface="Times New Roman" panose="02020603050405020304" charset="0"/>
              </a:rPr>
              <a:t> </a:t>
            </a:r>
          </a:p>
          <a:p>
            <a:pPr indent="0">
              <a:lnSpc>
                <a:spcPct val="130000"/>
              </a:lnSpc>
              <a:buFont typeface="Arial" panose="020B0604020202020204" pitchFamily="34" charset="0"/>
              <a:buNone/>
            </a:pPr>
            <a:r>
              <a:rPr lang="zh-CN" altLang="en-US" sz="2400">
                <a:solidFill>
                  <a:schemeClr val="tx1"/>
                </a:solidFill>
                <a:latin typeface="Times New Roman" panose="02020603050405020304" charset="0"/>
              </a:rPr>
              <a:t>ELSE </a:t>
            </a:r>
            <a:r>
              <a:rPr lang="zh-CN" altLang="en-US" sz="2400">
                <a:latin typeface="Times New Roman" panose="02020603050405020304" charset="0"/>
                <a:sym typeface="+mn-ea"/>
              </a:rPr>
              <a:t>z</a:t>
            </a:r>
            <a:r>
              <a:rPr lang="zh-CN" altLang="en-US" sz="2400" baseline="-25000">
                <a:latin typeface="Times New Roman" panose="02020603050405020304" charset="0"/>
                <a:sym typeface="+mn-ea"/>
              </a:rPr>
              <a:t>5</a:t>
            </a:r>
            <a:r>
              <a:rPr lang="zh-CN" altLang="en-US" sz="2400">
                <a:latin typeface="Times New Roman" panose="02020603050405020304" charset="0"/>
                <a:sym typeface="+mn-ea"/>
              </a:rPr>
              <a:t>=</a:t>
            </a:r>
            <a:r>
              <a:rPr lang="en-US" altLang="zh-CN" sz="2400">
                <a:latin typeface="Times New Roman" panose="02020603050405020304" charset="0"/>
                <a:sym typeface="+mn-ea"/>
              </a:rPr>
              <a:t>black</a:t>
            </a:r>
            <a:endParaRPr lang="en-US" altLang="zh-CN" sz="2400">
              <a:solidFill>
                <a:schemeClr val="tx1"/>
              </a:solidFill>
              <a:latin typeface="Times New Roman" panose="02020603050405020304" charset="0"/>
              <a:sym typeface="+mn-ea"/>
            </a:endParaRPr>
          </a:p>
        </p:txBody>
      </p:sp>
      <p:pic>
        <p:nvPicPr>
          <p:cNvPr id="3" name="图片 2"/>
          <p:cNvPicPr>
            <a:picLocks noChangeAspect="1"/>
          </p:cNvPicPr>
          <p:nvPr/>
        </p:nvPicPr>
        <p:blipFill>
          <a:blip r:embed="rId2"/>
          <a:stretch>
            <a:fillRect/>
          </a:stretch>
        </p:blipFill>
        <p:spPr>
          <a:xfrm>
            <a:off x="5566410" y="3248025"/>
            <a:ext cx="3528695" cy="1709420"/>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文本框 1"/>
          <p:cNvSpPr txBox="1"/>
          <p:nvPr/>
        </p:nvSpPr>
        <p:spPr>
          <a:xfrm>
            <a:off x="469900" y="2245360"/>
            <a:ext cx="10158731" cy="2973122"/>
          </a:xfrm>
          <a:prstGeom prst="rect">
            <a:avLst/>
          </a:prstGeom>
          <a:noFill/>
        </p:spPr>
        <p:txBody>
          <a:bodyPr wrap="square" rtlCol="0">
            <a:spAutoFit/>
          </a:bodyPr>
          <a:lstStyle/>
          <a:p>
            <a:pPr indent="0">
              <a:lnSpc>
                <a:spcPct val="130000"/>
              </a:lnSpc>
              <a:buFont typeface="Arial" panose="020B0604020202020204" pitchFamily="34" charset="0"/>
              <a:buNone/>
            </a:pPr>
            <a:r>
              <a:rPr lang="zh-CN" altLang="en-US" sz="2400">
                <a:solidFill>
                  <a:schemeClr val="tx1"/>
                </a:solidFill>
                <a:latin typeface="Times New Roman" panose="02020603050405020304" charset="0"/>
              </a:rPr>
              <a:t>上述判断式</a:t>
            </a:r>
            <a:r>
              <a:rPr lang="en-US" altLang="zh-CN" sz="2400">
                <a:solidFill>
                  <a:schemeClr val="tx1"/>
                </a:solidFill>
                <a:latin typeface="Times New Roman" panose="02020603050405020304" charset="0"/>
              </a:rPr>
              <a:t>0,</a:t>
            </a:r>
            <a:r>
              <a:rPr lang="zh-CN" altLang="en-US" sz="2400">
                <a:solidFill>
                  <a:schemeClr val="tx1"/>
                </a:solidFill>
                <a:latin typeface="Times New Roman" panose="02020603050405020304" charset="0"/>
              </a:rPr>
              <a:t>white</a:t>
            </a:r>
            <a:r>
              <a:rPr lang="en-US" altLang="zh-CN" sz="2400">
                <a:solidFill>
                  <a:schemeClr val="tx1"/>
                </a:solidFill>
                <a:latin typeface="Times New Roman" panose="02020603050405020304" charset="0"/>
              </a:rPr>
              <a:t>,</a:t>
            </a:r>
            <a:r>
              <a:rPr lang="zh-CN" altLang="en-US" sz="2400">
                <a:solidFill>
                  <a:schemeClr val="tx1"/>
                </a:solidFill>
                <a:latin typeface="Times New Roman" panose="02020603050405020304" charset="0"/>
              </a:rPr>
              <a:t>black都是模糊的概念。同样的，根据这三个规则模糊化之后，用重心法去</a:t>
            </a:r>
            <a:r>
              <a:rPr lang="zh-CN" altLang="en-US" sz="2400" smtClean="0">
                <a:solidFill>
                  <a:schemeClr val="tx1"/>
                </a:solidFill>
                <a:latin typeface="Times New Roman" panose="02020603050405020304" charset="0"/>
              </a:rPr>
              <a:t>模糊</a:t>
            </a:r>
            <a:r>
              <a:rPr lang="zh-CN" altLang="en-US" sz="2400">
                <a:latin typeface="Times New Roman" panose="02020603050405020304" charset="0"/>
              </a:rPr>
              <a:t>，</a:t>
            </a:r>
            <a:r>
              <a:rPr lang="zh-CN" altLang="en-US" sz="2400" smtClean="0">
                <a:solidFill>
                  <a:schemeClr val="tx1"/>
                </a:solidFill>
                <a:latin typeface="Times New Roman" panose="02020603050405020304" charset="0"/>
              </a:rPr>
              <a:t>同时，</a:t>
            </a:r>
            <a:r>
              <a:rPr lang="zh-CN" altLang="en-US" sz="2400">
                <a:solidFill>
                  <a:schemeClr val="tx1"/>
                </a:solidFill>
                <a:latin typeface="Times New Roman" panose="02020603050405020304" charset="0"/>
              </a:rPr>
              <a:t>当两个点的灰度很接近的时候，去模糊能给予一个很强的响应，将灰度拉至很高(很亮)。输入隶属度函数需要再0处有一个较大的隶属度，使用高斯分布的一部分。</a:t>
            </a:r>
          </a:p>
          <a:p>
            <a:pPr indent="0">
              <a:lnSpc>
                <a:spcPct val="130000"/>
              </a:lnSpc>
              <a:buFont typeface="Arial" panose="020B0604020202020204" pitchFamily="34" charset="0"/>
              <a:buNone/>
            </a:pPr>
            <a:r>
              <a:rPr lang="zh-CN" altLang="en-US" sz="2400">
                <a:solidFill>
                  <a:schemeClr val="tx1"/>
                </a:solidFill>
                <a:latin typeface="Times New Roman" panose="02020603050405020304" charset="0"/>
              </a:rPr>
              <a:t>其输出隶属度函数，也不是像上面的例子一样简单，若是白色的隶属度很高，其输出的灰度值就越高(越亮)，反之则越低(越暗)。 </a:t>
            </a:r>
            <a:endParaRPr lang="en-US" altLang="zh-CN" sz="2400">
              <a:solidFill>
                <a:schemeClr val="tx1"/>
              </a:solidFill>
              <a:latin typeface="Times New Roman" panose="02020603050405020304" charset="0"/>
              <a:sym typeface="+mn-ea"/>
            </a:endParaRPr>
          </a:p>
        </p:txBody>
      </p:sp>
      <p:sp>
        <p:nvSpPr>
          <p:cNvPr id="6" name="文本框 243722"/>
          <p:cNvSpPr txBox="1"/>
          <p:nvPr/>
        </p:nvSpPr>
        <p:spPr>
          <a:xfrm>
            <a:off x="469900" y="1600835"/>
            <a:ext cx="872363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使用模糊技术进行灰度变化和空间滤波</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pic>
        <p:nvPicPr>
          <p:cNvPr id="4" name="图片 3"/>
          <p:cNvPicPr>
            <a:picLocks noChangeAspect="1"/>
          </p:cNvPicPr>
          <p:nvPr/>
        </p:nvPicPr>
        <p:blipFill>
          <a:blip r:embed="rId2"/>
          <a:stretch>
            <a:fillRect/>
          </a:stretch>
        </p:blipFill>
        <p:spPr>
          <a:xfrm>
            <a:off x="1779905" y="2486025"/>
            <a:ext cx="6601460" cy="3966845"/>
          </a:xfrm>
          <a:prstGeom prst="rect">
            <a:avLst/>
          </a:prstGeom>
        </p:spPr>
      </p:pic>
      <p:sp>
        <p:nvSpPr>
          <p:cNvPr id="7" name="文本框 243722"/>
          <p:cNvSpPr txBox="1"/>
          <p:nvPr/>
        </p:nvSpPr>
        <p:spPr>
          <a:xfrm>
            <a:off x="469900" y="1600835"/>
            <a:ext cx="9829800" cy="646331"/>
          </a:xfrm>
          <a:prstGeom prst="rect">
            <a:avLst/>
          </a:prstGeom>
          <a:noFill/>
          <a:ln w="9525">
            <a:noFill/>
          </a:ln>
        </p:spPr>
        <p:txBody>
          <a:bodyPr wrap="square">
            <a:spAutoFit/>
          </a:bodyPr>
          <a:lstStyle>
            <a:lvl1pPr marL="457200" lvl="0" indent="-457200" fontAlgn="base">
              <a:lnSpc>
                <a:spcPct val="120000"/>
              </a:lnSpc>
              <a:spcBef>
                <a:spcPts val="0"/>
              </a:spcBef>
              <a:spcAft>
                <a:spcPts val="0"/>
              </a:spcAft>
              <a:buFont typeface="Arial" panose="020B0604020202020204" pitchFamily="34" charset="0"/>
              <a:buChar char="•"/>
              <a:defRPr sz="3000" b="1" strike="noStrike">
                <a:solidFill>
                  <a:srgbClr val="0B0AFF"/>
                </a:solidFill>
                <a:effectLst/>
                <a:latin typeface="Times New Roman" panose="02020603050405020304" charset="0"/>
                <a:cs typeface="+mn-ea"/>
              </a:defRPr>
            </a:lvl1pPr>
          </a:lstStyle>
          <a:p>
            <a:r>
              <a:rPr lang="zh-CN" altLang="en-US" dirty="0"/>
              <a:t>使用模糊技术进行灰度变化</a:t>
            </a:r>
            <a:r>
              <a:rPr lang="zh-CN" altLang="en-US"/>
              <a:t>和</a:t>
            </a:r>
            <a:r>
              <a:rPr lang="zh-CN" altLang="en-US" smtClean="0"/>
              <a:t>空间滤波</a:t>
            </a:r>
            <a:r>
              <a:rPr lang="en-US" altLang="zh-CN" smtClean="0"/>
              <a:t>-</a:t>
            </a:r>
            <a:r>
              <a:rPr lang="zh-CN" altLang="en-US" smtClean="0"/>
              <a:t>实验结果</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698501" y="1877695"/>
            <a:ext cx="9701530" cy="3708708"/>
          </a:xfrm>
          <a:prstGeom prst="rect">
            <a:avLst/>
          </a:prstGeom>
        </p:spPr>
        <p:txBody>
          <a:bodyPr vert="horz" wrap="square" lIns="0" tIns="0" rIns="0" bIns="0" rtlCol="0">
            <a:spAutoFit/>
          </a:bodyPr>
          <a:lstStyle/>
          <a:p>
            <a:pPr marL="13970" marR="355600" indent="-635" defTabSz="0">
              <a:lnSpc>
                <a:spcPct val="120000"/>
              </a:lnSpc>
              <a:tabLst>
                <a:tab pos="354965" algn="l"/>
              </a:tabLst>
            </a:pPr>
            <a:r>
              <a:rPr sz="3200" b="1" spc="-5" dirty="0" err="1" smtClean="0">
                <a:latin typeface="Times New Roman" panose="02020603050405020304" charset="0"/>
                <a:cs typeface="新宋体" panose="02010609030101010101" charset="-122"/>
              </a:rPr>
              <a:t>生成图像叠加效果</a:t>
            </a:r>
            <a:endParaRPr lang="en-US" sz="3200" b="1" spc="-5" dirty="0" smtClean="0">
              <a:latin typeface="Times New Roman" panose="02020603050405020304" charset="0"/>
              <a:cs typeface="新宋体" panose="02010609030101010101" charset="-122"/>
            </a:endParaRPr>
          </a:p>
          <a:p>
            <a:pPr marL="13970" marR="355600" indent="-635" defTabSz="0">
              <a:lnSpc>
                <a:spcPct val="120000"/>
              </a:lnSpc>
              <a:tabLst>
                <a:tab pos="354965" algn="l"/>
              </a:tabLst>
            </a:pPr>
            <a:r>
              <a:rPr sz="2800" spc="-5" dirty="0" err="1" smtClean="0">
                <a:latin typeface="Times New Roman" panose="02020603050405020304" charset="0"/>
                <a:cs typeface="新宋体" panose="02010609030101010101" charset="-122"/>
              </a:rPr>
              <a:t>对于两个图像</a:t>
            </a:r>
            <a:r>
              <a:rPr sz="2800" spc="-5" dirty="0" err="1">
                <a:latin typeface="Times New Roman" panose="02020603050405020304" charset="0"/>
                <a:cs typeface="新宋体" panose="02010609030101010101" charset="-122"/>
              </a:rPr>
              <a:t>f</a:t>
            </a:r>
            <a:r>
              <a:rPr sz="2800" spc="-5" dirty="0">
                <a:latin typeface="Times New Roman" panose="02020603050405020304" charset="0"/>
                <a:cs typeface="新宋体" panose="02010609030101010101" charset="-122"/>
              </a:rPr>
              <a:t>(x,y)和h(x,y)的均值有：</a:t>
            </a:r>
            <a:endParaRPr sz="2800" dirty="0">
              <a:latin typeface="Times New Roman" panose="02020603050405020304" charset="0"/>
              <a:cs typeface="新宋体" panose="02010609030101010101" charset="-122"/>
            </a:endParaRPr>
          </a:p>
          <a:p>
            <a:pPr marL="927100" marR="508635" indent="914400">
              <a:lnSpc>
                <a:spcPts val="4040"/>
              </a:lnSpc>
              <a:spcBef>
                <a:spcPts val="240"/>
              </a:spcBef>
            </a:pPr>
            <a:r>
              <a:rPr sz="2800" spc="-5" dirty="0">
                <a:solidFill>
                  <a:srgbClr val="FF0000"/>
                </a:solidFill>
                <a:latin typeface="Times New Roman" panose="02020603050405020304" charset="0"/>
                <a:cs typeface="新宋体" panose="02010609030101010101" charset="-122"/>
              </a:rPr>
              <a:t>g(x,y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1/2f(x,y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1/2h(x,y) </a:t>
            </a:r>
          </a:p>
          <a:p>
            <a:pPr marL="927100" marR="508635" indent="914400">
              <a:lnSpc>
                <a:spcPts val="4040"/>
              </a:lnSpc>
              <a:spcBef>
                <a:spcPts val="240"/>
              </a:spcBef>
            </a:pPr>
            <a:r>
              <a:rPr sz="2800" spc="-5" dirty="0">
                <a:latin typeface="Times New Roman" panose="02020603050405020304" charset="0"/>
                <a:cs typeface="新宋体" panose="02010609030101010101" charset="-122"/>
              </a:rPr>
              <a:t>推广这个公式为：</a:t>
            </a:r>
            <a:endParaRPr sz="2800" dirty="0">
              <a:latin typeface="Times New Roman" panose="02020603050405020304" charset="0"/>
              <a:cs typeface="新宋体" panose="02010609030101010101" charset="-122"/>
            </a:endParaRPr>
          </a:p>
          <a:p>
            <a:pPr marL="1841500">
              <a:lnSpc>
                <a:spcPct val="100000"/>
              </a:lnSpc>
              <a:spcBef>
                <a:spcPts val="430"/>
              </a:spcBef>
            </a:pPr>
            <a:r>
              <a:rPr sz="2800" spc="-5" dirty="0">
                <a:solidFill>
                  <a:srgbClr val="FF0000"/>
                </a:solidFill>
                <a:latin typeface="Times New Roman" panose="02020603050405020304" charset="0"/>
                <a:cs typeface="新宋体" panose="02010609030101010101" charset="-122"/>
              </a:rPr>
              <a:t>g(x,y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αf(x,y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βh(x,y)</a:t>
            </a:r>
            <a:endParaRPr sz="2800" dirty="0">
              <a:latin typeface="Times New Roman" panose="02020603050405020304" charset="0"/>
              <a:cs typeface="新宋体" panose="02010609030101010101" charset="-122"/>
            </a:endParaRPr>
          </a:p>
          <a:p>
            <a:pPr marL="927100">
              <a:lnSpc>
                <a:spcPct val="100000"/>
              </a:lnSpc>
              <a:spcBef>
                <a:spcPts val="675"/>
              </a:spcBef>
            </a:pPr>
            <a:r>
              <a:rPr sz="2800" spc="-5" dirty="0">
                <a:latin typeface="Times New Roman" panose="02020603050405020304" charset="0"/>
                <a:cs typeface="新宋体" panose="02010609030101010101" charset="-122"/>
              </a:rPr>
              <a:t>其中α+β</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 </a:t>
            </a:r>
            <a:r>
              <a:rPr sz="2800" dirty="0">
                <a:latin typeface="Times New Roman" panose="02020603050405020304" charset="0"/>
                <a:cs typeface="新宋体" panose="02010609030101010101" charset="-122"/>
              </a:rPr>
              <a:t>1</a:t>
            </a:r>
          </a:p>
          <a:p>
            <a:pPr marL="0" marR="5080" indent="13970">
              <a:lnSpc>
                <a:spcPct val="100000"/>
              </a:lnSpc>
              <a:spcBef>
                <a:spcPts val="675"/>
              </a:spcBef>
            </a:pPr>
            <a:r>
              <a:rPr sz="2800" spc="85" dirty="0" err="1">
                <a:latin typeface="Times New Roman" panose="02020603050405020304" charset="0"/>
                <a:cs typeface="新宋体" panose="02010609030101010101" charset="-122"/>
              </a:rPr>
              <a:t>可以得到各种图像合成的效果，</a:t>
            </a:r>
            <a:r>
              <a:rPr sz="2800" spc="85" dirty="0" err="1" smtClean="0">
                <a:latin typeface="Times New Roman" panose="02020603050405020304" charset="0"/>
                <a:cs typeface="新宋体" panose="02010609030101010101" charset="-122"/>
              </a:rPr>
              <a:t>也可</a:t>
            </a:r>
            <a:r>
              <a:rPr sz="2800" spc="65" dirty="0" err="1" smtClean="0">
                <a:latin typeface="Times New Roman" panose="02020603050405020304" charset="0"/>
                <a:cs typeface="新宋体" panose="02010609030101010101" charset="-122"/>
              </a:rPr>
              <a:t>以用</a:t>
            </a:r>
            <a:r>
              <a:rPr sz="2800" dirty="0" err="1" smtClean="0">
                <a:latin typeface="Times New Roman" panose="02020603050405020304" charset="0"/>
                <a:cs typeface="新宋体" panose="02010609030101010101" charset="-122"/>
              </a:rPr>
              <a:t>于</a:t>
            </a:r>
            <a:r>
              <a:rPr sz="2800" spc="-5" dirty="0" err="1" smtClean="0">
                <a:latin typeface="Times New Roman" panose="02020603050405020304" charset="0"/>
                <a:cs typeface="新宋体" panose="02010609030101010101" charset="-122"/>
              </a:rPr>
              <a:t>两张</a:t>
            </a:r>
            <a:r>
              <a:rPr lang="zh-CN" altLang="en-US" sz="2800" spc="-5" dirty="0" smtClean="0">
                <a:latin typeface="Times New Roman" panose="02020603050405020304" charset="0"/>
                <a:cs typeface="新宋体" panose="02010609030101010101" charset="-122"/>
              </a:rPr>
              <a:t>图像的融合</a:t>
            </a:r>
            <a:r>
              <a:rPr lang="zh-CN" sz="2800" spc="-5" dirty="0" smtClean="0">
                <a:latin typeface="Times New Roman" panose="02020603050405020304" charset="0"/>
                <a:cs typeface="新宋体" panose="02010609030101010101" charset="-122"/>
              </a:rPr>
              <a:t>。</a:t>
            </a:r>
            <a:endParaRPr lang="zh-CN" sz="2800" spc="-5" dirty="0">
              <a:latin typeface="Times New Roman" panose="02020603050405020304" charset="0"/>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sz="4000" spc="-15" dirty="0">
                <a:latin typeface="新宋体" panose="02010609030101010101" charset="-122"/>
                <a:cs typeface="新宋体" panose="02010609030101010101" charset="-122"/>
                <a:sym typeface="+mn-ea"/>
              </a:rPr>
              <a:t>加法</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
        <p:nvSpPr>
          <p:cNvPr id="2" name="矩形 1"/>
          <p:cNvSpPr/>
          <p:nvPr/>
        </p:nvSpPr>
        <p:spPr>
          <a:xfrm>
            <a:off x="393700" y="1190625"/>
            <a:ext cx="9906000" cy="5734903"/>
          </a:xfrm>
          <a:prstGeom prst="rect">
            <a:avLst/>
          </a:prstGeom>
        </p:spPr>
        <p:txBody>
          <a:bodyPr wrap="square">
            <a:spAutoFit/>
          </a:bodyPr>
          <a:lstStyle/>
          <a:p>
            <a:pPr marL="12700" defTabSz="0">
              <a:lnSpc>
                <a:spcPts val="3600"/>
              </a:lnSpc>
              <a:spcBef>
                <a:spcPts val="1770"/>
              </a:spcBef>
              <a:tabLst>
                <a:tab pos="327025" algn="l"/>
              </a:tabLst>
            </a:pPr>
            <a:r>
              <a:rPr lang="en-US" altLang="zh-CN" sz="2800" b="1" spc="575" dirty="0">
                <a:solidFill>
                  <a:srgbClr val="EE2B0A"/>
                </a:solidFill>
                <a:latin typeface="Times New Roman" panose="02020603050405020304" charset="0"/>
                <a:cs typeface="Segoe UI Symbol" panose="020B0502040204020203"/>
              </a:rPr>
              <a:t>•</a:t>
            </a:r>
            <a:r>
              <a:rPr lang="zh-CN" altLang="en-US" sz="2800" b="1" spc="575" dirty="0">
                <a:solidFill>
                  <a:srgbClr val="EE2B0A"/>
                </a:solidFill>
                <a:latin typeface="Times New Roman" panose="02020603050405020304" charset="0"/>
                <a:cs typeface="Segoe UI Symbol" panose="020B0502040204020203"/>
              </a:rPr>
              <a:t>	</a:t>
            </a:r>
            <a:r>
              <a:rPr lang="zh-CN" altLang="en-US" sz="2800" b="1" spc="-10" dirty="0">
                <a:latin typeface="Times New Roman" panose="02020603050405020304" charset="0"/>
                <a:cs typeface="新宋体" panose="02010609030101010101" charset="-122"/>
              </a:rPr>
              <a:t>图像增强分为两类：</a:t>
            </a:r>
            <a:endParaRPr lang="zh-CN" altLang="en-US" sz="2800" b="1" dirty="0">
              <a:latin typeface="Times New Roman" panose="02020603050405020304" charset="0"/>
              <a:cs typeface="新宋体" panose="02010609030101010101" charset="-122"/>
            </a:endParaRPr>
          </a:p>
          <a:p>
            <a:pPr marL="469900" defTabSz="0">
              <a:lnSpc>
                <a:spcPts val="3600"/>
              </a:lnSpc>
              <a:spcBef>
                <a:spcPts val="1430"/>
              </a:spcBef>
              <a:tabLst>
                <a:tab pos="791845" algn="l"/>
              </a:tabLst>
            </a:pPr>
            <a:r>
              <a:rPr lang="zh-CN" altLang="en-US" sz="2800" b="1" spc="-10" dirty="0">
                <a:solidFill>
                  <a:srgbClr val="FF0000"/>
                </a:solidFill>
                <a:latin typeface="Times New Roman" panose="02020603050405020304" charset="0"/>
                <a:cs typeface="新宋体" panose="02010609030101010101" charset="-122"/>
              </a:rPr>
              <a:t>空域增强：对图像的像素直接处理</a:t>
            </a:r>
            <a:endParaRPr lang="zh-CN" altLang="en-US" sz="2800" b="1" dirty="0">
              <a:solidFill>
                <a:srgbClr val="FF0000"/>
              </a:solidFill>
              <a:latin typeface="Times New Roman" panose="02020603050405020304" charset="0"/>
              <a:cs typeface="新宋体" panose="02010609030101010101" charset="-122"/>
            </a:endParaRPr>
          </a:p>
          <a:p>
            <a:pPr marL="469900" defTabSz="0">
              <a:lnSpc>
                <a:spcPts val="3600"/>
              </a:lnSpc>
              <a:spcBef>
                <a:spcPts val="1435"/>
              </a:spcBef>
              <a:tabLst>
                <a:tab pos="791845" algn="l"/>
              </a:tabLst>
            </a:pPr>
            <a:r>
              <a:rPr lang="zh-CN" altLang="en-US" sz="2800" b="1" spc="-10" dirty="0">
                <a:solidFill>
                  <a:srgbClr val="FF0000"/>
                </a:solidFill>
                <a:latin typeface="Times New Roman" panose="02020603050405020304" charset="0"/>
                <a:cs typeface="新宋体" panose="02010609030101010101" charset="-122"/>
              </a:rPr>
              <a:t>频域增强 ：傅里叶变换增强图像特</a:t>
            </a:r>
            <a:r>
              <a:rPr lang="zh-CN" altLang="en-US" sz="2800" b="1" spc="-10" dirty="0" smtClean="0">
                <a:solidFill>
                  <a:srgbClr val="FF0000"/>
                </a:solidFill>
                <a:latin typeface="Times New Roman" panose="02020603050405020304" charset="0"/>
                <a:cs typeface="新宋体" panose="02010609030101010101" charset="-122"/>
              </a:rPr>
              <a:t>征</a:t>
            </a:r>
            <a:endParaRPr lang="en-US" altLang="zh-CN" sz="2800" b="1" spc="-10" dirty="0" smtClean="0">
              <a:solidFill>
                <a:srgbClr val="FF0000"/>
              </a:solidFill>
              <a:latin typeface="Times New Roman" panose="02020603050405020304" charset="0"/>
              <a:cs typeface="新宋体" panose="02010609030101010101" charset="-122"/>
            </a:endParaRPr>
          </a:p>
          <a:p>
            <a:pPr marL="469900" defTabSz="0">
              <a:lnSpc>
                <a:spcPts val="3600"/>
              </a:lnSpc>
              <a:spcBef>
                <a:spcPts val="1435"/>
              </a:spcBef>
              <a:tabLst>
                <a:tab pos="791845" algn="l"/>
              </a:tabLst>
            </a:pPr>
            <a:endParaRPr lang="zh-CN" altLang="en-US" sz="1200" b="1" dirty="0">
              <a:solidFill>
                <a:srgbClr val="FF0000"/>
              </a:solidFill>
              <a:latin typeface="Times New Roman" panose="02020603050405020304" charset="0"/>
              <a:cs typeface="新宋体" panose="02010609030101010101" charset="-122"/>
            </a:endParaRPr>
          </a:p>
          <a:p>
            <a:pPr marL="12700" defTabSz="0">
              <a:lnSpc>
                <a:spcPts val="3600"/>
              </a:lnSpc>
              <a:tabLst>
                <a:tab pos="327025" algn="l"/>
              </a:tabLst>
            </a:pPr>
            <a:r>
              <a:rPr lang="zh-CN" altLang="en-US" sz="2800" spc="-15" dirty="0">
                <a:latin typeface="Times New Roman" panose="02020603050405020304" charset="0"/>
                <a:cs typeface="新宋体" panose="02010609030101010101" charset="-122"/>
              </a:rPr>
              <a:t>空域增强：</a:t>
            </a:r>
            <a:r>
              <a:rPr lang="zh-CN" altLang="en-US" sz="2800" spc="719" dirty="0">
                <a:latin typeface="Times New Roman" panose="02020603050405020304" charset="0"/>
                <a:cs typeface="新宋体" panose="02010609030101010101" charset="-122"/>
              </a:rPr>
              <a:t> </a:t>
            </a:r>
            <a:r>
              <a:rPr lang="en-US" altLang="zh-CN" sz="2800" i="1" spc="-10" dirty="0">
                <a:latin typeface="Times New Roman" panose="02020603050405020304" charset="0"/>
                <a:cs typeface="新宋体" panose="02010609030101010101" charset="-122"/>
              </a:rPr>
              <a:t>g</a:t>
            </a:r>
            <a:r>
              <a:rPr lang="en-US" altLang="zh-CN" sz="2800" spc="60" dirty="0">
                <a:latin typeface="Times New Roman" panose="02020603050405020304" charset="0"/>
                <a:cs typeface="Times New Roman" panose="02020603050405020304"/>
              </a:rPr>
              <a:t>(</a:t>
            </a:r>
            <a:r>
              <a:rPr lang="en-US" altLang="zh-CN" sz="2800" i="1" spc="-10" dirty="0">
                <a:latin typeface="Times New Roman" panose="02020603050405020304" charset="0"/>
                <a:cs typeface="新宋体" panose="02010609030101010101" charset="-122"/>
              </a:rPr>
              <a:t>x</a:t>
            </a:r>
            <a:r>
              <a:rPr lang="en-US" altLang="zh-CN" sz="2800" i="1" spc="60" dirty="0">
                <a:latin typeface="Times New Roman" panose="02020603050405020304" charset="0"/>
                <a:cs typeface="Times New Roman" panose="02020603050405020304"/>
              </a:rPr>
              <a:t>,</a:t>
            </a:r>
            <a:r>
              <a:rPr lang="en-US" altLang="zh-CN" sz="2800" i="1" spc="-10" dirty="0">
                <a:latin typeface="Times New Roman" panose="02020603050405020304" charset="0"/>
                <a:cs typeface="新宋体" panose="02010609030101010101" charset="-122"/>
              </a:rPr>
              <a:t>y</a:t>
            </a:r>
            <a:r>
              <a:rPr lang="en-US" altLang="zh-CN" sz="2800" spc="60" dirty="0">
                <a:latin typeface="Times New Roman" panose="02020603050405020304" charset="0"/>
                <a:cs typeface="Times New Roman" panose="02020603050405020304"/>
              </a:rPr>
              <a:t>)</a:t>
            </a:r>
            <a:r>
              <a:rPr lang="en-US" altLang="zh-CN" sz="2800" spc="5" dirty="0">
                <a:latin typeface="Times New Roman" panose="02020603050405020304" charset="0"/>
                <a:cs typeface="Symbol" panose="05050102010706020507"/>
              </a:rPr>
              <a:t>=</a:t>
            </a:r>
            <a:r>
              <a:rPr lang="en-US" altLang="zh-CN" sz="2800" i="1" spc="-355" dirty="0">
                <a:latin typeface="Times New Roman" panose="02020603050405020304" charset="0"/>
                <a:cs typeface="Times New Roman" panose="02020603050405020304"/>
              </a:rPr>
              <a:t>T </a:t>
            </a:r>
            <a:r>
              <a:rPr lang="en-US" altLang="zh-CN" sz="2800" spc="-355" dirty="0">
                <a:latin typeface="Times New Roman" panose="02020603050405020304" charset="0"/>
                <a:cs typeface="Times New Roman" panose="02020603050405020304"/>
              </a:rPr>
              <a:t>( </a:t>
            </a:r>
            <a:r>
              <a:rPr lang="en-US" altLang="zh-CN" sz="2800" i="1" spc="-10" dirty="0">
                <a:latin typeface="Times New Roman" panose="02020603050405020304" charset="0"/>
                <a:cs typeface="新宋体" panose="02010609030101010101" charset="-122"/>
                <a:sym typeface="+mn-ea"/>
              </a:rPr>
              <a:t>f</a:t>
            </a:r>
            <a:r>
              <a:rPr lang="en-US" altLang="zh-CN" sz="2800" i="1" spc="60" dirty="0">
                <a:latin typeface="Times New Roman" panose="02020603050405020304" charset="0"/>
                <a:cs typeface="Times New Roman" panose="02020603050405020304"/>
                <a:sym typeface="+mn-ea"/>
              </a:rPr>
              <a:t> </a:t>
            </a:r>
            <a:r>
              <a:rPr lang="en-US" altLang="zh-CN" sz="2800" spc="60" dirty="0">
                <a:latin typeface="Times New Roman" panose="02020603050405020304" charset="0"/>
                <a:cs typeface="Times New Roman" panose="02020603050405020304"/>
                <a:sym typeface="+mn-ea"/>
              </a:rPr>
              <a:t>(</a:t>
            </a:r>
            <a:r>
              <a:rPr lang="en-US" altLang="zh-CN" sz="2800" i="1" spc="-10" dirty="0">
                <a:latin typeface="Times New Roman" panose="02020603050405020304" charset="0"/>
                <a:cs typeface="新宋体" panose="02010609030101010101" charset="-122"/>
                <a:sym typeface="+mn-ea"/>
              </a:rPr>
              <a:t>x</a:t>
            </a:r>
            <a:r>
              <a:rPr lang="en-US" altLang="zh-CN" sz="2800" i="1" spc="60" dirty="0">
                <a:latin typeface="Times New Roman" panose="02020603050405020304" charset="0"/>
                <a:cs typeface="Times New Roman" panose="02020603050405020304"/>
                <a:sym typeface="+mn-ea"/>
              </a:rPr>
              <a:t>,</a:t>
            </a:r>
            <a:r>
              <a:rPr lang="en-US" altLang="zh-CN" sz="2800" i="1" spc="-10" dirty="0">
                <a:latin typeface="Times New Roman" panose="02020603050405020304" charset="0"/>
                <a:cs typeface="新宋体" panose="02010609030101010101" charset="-122"/>
                <a:sym typeface="+mn-ea"/>
              </a:rPr>
              <a:t>y</a:t>
            </a:r>
            <a:r>
              <a:rPr lang="en-US" altLang="zh-CN" sz="2800" spc="60" dirty="0">
                <a:latin typeface="Times New Roman" panose="02020603050405020304" charset="0"/>
                <a:cs typeface="Times New Roman" panose="02020603050405020304"/>
                <a:sym typeface="+mn-ea"/>
              </a:rPr>
              <a:t>)</a:t>
            </a:r>
            <a:r>
              <a:rPr lang="en-US" altLang="zh-CN" sz="2800" spc="-355" dirty="0">
                <a:latin typeface="Times New Roman" panose="02020603050405020304" charset="0"/>
                <a:cs typeface="Times New Roman" panose="02020603050405020304"/>
              </a:rPr>
              <a:t>)</a:t>
            </a:r>
            <a:endParaRPr lang="en-US" altLang="zh-CN" sz="2800" i="1" spc="-355" dirty="0">
              <a:latin typeface="Times New Roman" panose="02020603050405020304" charset="0"/>
              <a:cs typeface="Times New Roman" panose="02020603050405020304"/>
            </a:endParaRPr>
          </a:p>
          <a:p>
            <a:pPr marL="469900" defTabSz="0">
              <a:lnSpc>
                <a:spcPts val="3600"/>
              </a:lnSpc>
              <a:spcBef>
                <a:spcPts val="1105"/>
              </a:spcBef>
              <a:tabLst>
                <a:tab pos="791845" algn="l"/>
              </a:tabLst>
            </a:pPr>
            <a:r>
              <a:rPr lang="en-US" altLang="zh-CN" sz="2800" i="1" spc="60" dirty="0">
                <a:latin typeface="Times New Roman" panose="02020603050405020304" charset="0"/>
                <a:cs typeface="Times New Roman" panose="02020603050405020304"/>
                <a:sym typeface="+mn-ea"/>
              </a:rPr>
              <a:t>f </a:t>
            </a:r>
            <a:r>
              <a:rPr lang="en-US" altLang="zh-CN" sz="2800" spc="60" dirty="0">
                <a:latin typeface="Times New Roman" panose="02020603050405020304" charset="0"/>
                <a:cs typeface="Times New Roman" panose="02020603050405020304"/>
                <a:sym typeface="+mn-ea"/>
              </a:rPr>
              <a:t>(</a:t>
            </a:r>
            <a:r>
              <a:rPr lang="en-US" altLang="zh-CN" sz="2800" i="1" spc="60" dirty="0">
                <a:latin typeface="Times New Roman" panose="02020603050405020304" charset="0"/>
                <a:cs typeface="Times New Roman" panose="02020603050405020304"/>
                <a:sym typeface="+mn-ea"/>
              </a:rPr>
              <a:t>x,y</a:t>
            </a:r>
            <a:r>
              <a:rPr lang="en-US" altLang="zh-CN" sz="2800" spc="60" dirty="0">
                <a:latin typeface="Times New Roman" panose="02020603050405020304" charset="0"/>
                <a:cs typeface="Times New Roman" panose="02020603050405020304"/>
                <a:sym typeface="+mn-ea"/>
              </a:rPr>
              <a:t>)</a:t>
            </a:r>
            <a:r>
              <a:rPr lang="zh-CN" altLang="en-US" sz="2800" spc="-10" dirty="0">
                <a:latin typeface="Times New Roman" panose="02020603050405020304" charset="0"/>
                <a:cs typeface="新宋体" panose="02010609030101010101" charset="-122"/>
              </a:rPr>
              <a:t>是原图像，</a:t>
            </a:r>
            <a:r>
              <a:rPr lang="en-US" altLang="zh-CN" sz="2800" i="1" spc="60" dirty="0">
                <a:latin typeface="Times New Roman" panose="02020603050405020304" charset="0"/>
                <a:cs typeface="Times New Roman" panose="02020603050405020304"/>
                <a:sym typeface="+mn-ea"/>
              </a:rPr>
              <a:t>g</a:t>
            </a:r>
            <a:r>
              <a:rPr lang="en-US" altLang="zh-CN" sz="2800" spc="60" dirty="0">
                <a:latin typeface="Times New Roman" panose="02020603050405020304" charset="0"/>
                <a:cs typeface="Times New Roman" panose="02020603050405020304"/>
                <a:sym typeface="+mn-ea"/>
              </a:rPr>
              <a:t>(</a:t>
            </a:r>
            <a:r>
              <a:rPr lang="en-US" altLang="zh-CN" sz="2800" i="1" spc="60" dirty="0">
                <a:latin typeface="Times New Roman" panose="02020603050405020304" charset="0"/>
                <a:cs typeface="Times New Roman" panose="02020603050405020304"/>
                <a:sym typeface="+mn-ea"/>
              </a:rPr>
              <a:t>x,y</a:t>
            </a:r>
            <a:r>
              <a:rPr lang="en-US" altLang="zh-CN" sz="2800" spc="60" dirty="0">
                <a:latin typeface="Times New Roman" panose="02020603050405020304" charset="0"/>
                <a:cs typeface="Times New Roman" panose="02020603050405020304"/>
                <a:sym typeface="+mn-ea"/>
              </a:rPr>
              <a:t>)</a:t>
            </a:r>
            <a:r>
              <a:rPr lang="zh-CN" altLang="en-US" sz="2800" spc="-10" dirty="0">
                <a:latin typeface="Times New Roman" panose="02020603050405020304" charset="0"/>
                <a:cs typeface="新宋体" panose="02010609030101010101" charset="-122"/>
              </a:rPr>
              <a:t>是处理后的图像，</a:t>
            </a:r>
            <a:r>
              <a:rPr lang="en-US" altLang="zh-CN" sz="2800" i="1" spc="-355" dirty="0">
                <a:latin typeface="Times New Roman" panose="02020603050405020304" charset="0"/>
                <a:cs typeface="Times New Roman" panose="02020603050405020304"/>
                <a:sym typeface="+mn-ea"/>
              </a:rPr>
              <a:t>T </a:t>
            </a:r>
            <a:r>
              <a:rPr lang="zh-CN" altLang="en-US" sz="2800" spc="-10" dirty="0">
                <a:latin typeface="Times New Roman" panose="02020603050405020304" charset="0"/>
                <a:cs typeface="新宋体" panose="02010609030101010101" charset="-122"/>
              </a:rPr>
              <a:t>是作用于</a:t>
            </a:r>
            <a:r>
              <a:rPr lang="en-US" altLang="zh-CN" sz="2800" i="1" spc="-10" dirty="0">
                <a:latin typeface="Times New Roman" panose="02020603050405020304" charset="0"/>
                <a:cs typeface="新宋体" panose="02010609030101010101" charset="-122"/>
              </a:rPr>
              <a:t>f</a:t>
            </a:r>
            <a:r>
              <a:rPr lang="zh-CN" altLang="en-US" sz="2800" spc="-10" dirty="0">
                <a:latin typeface="Times New Roman" panose="02020603050405020304" charset="0"/>
                <a:cs typeface="新宋体" panose="02010609030101010101" charset="-122"/>
              </a:rPr>
              <a:t>的操作，定义在</a:t>
            </a:r>
            <a:r>
              <a:rPr lang="en-US" altLang="zh-CN" sz="2800" spc="-10" dirty="0">
                <a:latin typeface="Times New Roman" panose="02020603050405020304" charset="0"/>
                <a:cs typeface="新宋体" panose="02010609030101010101" charset="-122"/>
              </a:rPr>
              <a:t>(</a:t>
            </a:r>
            <a:r>
              <a:rPr lang="en-US" altLang="zh-CN" sz="2800" i="1" spc="-10" dirty="0">
                <a:latin typeface="Times New Roman" panose="02020603050405020304" charset="0"/>
                <a:cs typeface="新宋体" panose="02010609030101010101" charset="-122"/>
              </a:rPr>
              <a:t>x,y</a:t>
            </a:r>
            <a:r>
              <a:rPr lang="en-US" altLang="zh-CN" sz="2800" spc="-10" dirty="0">
                <a:latin typeface="Times New Roman" panose="02020603050405020304" charset="0"/>
                <a:cs typeface="新宋体" panose="02010609030101010101" charset="-122"/>
              </a:rPr>
              <a:t>)</a:t>
            </a:r>
            <a:r>
              <a:rPr lang="zh-CN" altLang="en-US" sz="2800" spc="-10" dirty="0">
                <a:latin typeface="Times New Roman" panose="02020603050405020304" charset="0"/>
                <a:cs typeface="新宋体" panose="02010609030101010101" charset="-122"/>
              </a:rPr>
              <a:t>的邻域</a:t>
            </a:r>
            <a:endParaRPr lang="zh-CN" altLang="en-US" sz="2800" dirty="0">
              <a:latin typeface="Times New Roman" panose="02020603050405020304" charset="0"/>
              <a:cs typeface="新宋体" panose="02010609030101010101" charset="-122"/>
            </a:endParaRPr>
          </a:p>
          <a:p>
            <a:pPr marL="12700" defTabSz="0">
              <a:lnSpc>
                <a:spcPts val="3600"/>
              </a:lnSpc>
              <a:spcBef>
                <a:spcPts val="75"/>
              </a:spcBef>
              <a:tabLst>
                <a:tab pos="327025" algn="l"/>
              </a:tabLst>
            </a:pPr>
            <a:r>
              <a:rPr lang="zh-CN" altLang="en-US" sz="2800" spc="-10" dirty="0" smtClean="0">
                <a:latin typeface="Times New Roman" panose="02020603050405020304" charset="0"/>
                <a:cs typeface="新宋体" panose="02010609030101010101" charset="-122"/>
              </a:rPr>
              <a:t>空</a:t>
            </a:r>
            <a:r>
              <a:rPr lang="zh-CN" altLang="en-US" sz="2800" spc="-10" dirty="0">
                <a:latin typeface="Times New Roman" panose="02020603050405020304" charset="0"/>
                <a:cs typeface="新宋体" panose="02010609030101010101" charset="-122"/>
              </a:rPr>
              <a:t>域增强的简化形式：</a:t>
            </a:r>
            <a:r>
              <a:rPr lang="zh-CN" altLang="en-US" sz="2800" spc="-265" dirty="0">
                <a:latin typeface="Times New Roman" panose="02020603050405020304" charset="0"/>
                <a:cs typeface="新宋体" panose="02010609030101010101" charset="-122"/>
              </a:rPr>
              <a:t> </a:t>
            </a:r>
            <a:r>
              <a:rPr lang="en-US" altLang="zh-CN" sz="2800" i="1" spc="7" dirty="0">
                <a:latin typeface="Times New Roman" panose="02020603050405020304" charset="0"/>
                <a:cs typeface="Times New Roman" panose="02020603050405020304"/>
              </a:rPr>
              <a:t>s</a:t>
            </a:r>
            <a:r>
              <a:rPr lang="en-US" altLang="zh-CN" sz="2800" i="1" spc="-165" dirty="0">
                <a:latin typeface="Times New Roman" panose="02020603050405020304" charset="0"/>
                <a:cs typeface="Times New Roman" panose="02020603050405020304"/>
              </a:rPr>
              <a:t> </a:t>
            </a:r>
            <a:r>
              <a:rPr lang="en-US" altLang="zh-CN" sz="2800" spc="7" dirty="0">
                <a:latin typeface="Times New Roman" panose="02020603050405020304" charset="0"/>
                <a:cs typeface="Symbol" panose="05050102010706020507"/>
              </a:rPr>
              <a:t>=</a:t>
            </a:r>
            <a:r>
              <a:rPr lang="en-US" altLang="zh-CN" sz="2800" spc="-540" dirty="0">
                <a:latin typeface="Times New Roman" panose="02020603050405020304" charset="0"/>
                <a:cs typeface="Times New Roman" panose="02020603050405020304"/>
              </a:rPr>
              <a:t> </a:t>
            </a:r>
            <a:r>
              <a:rPr lang="en-US" altLang="zh-CN" sz="2800" i="1" spc="-540" dirty="0">
                <a:latin typeface="Times New Roman" panose="02020603050405020304" charset="0"/>
                <a:cs typeface="Times New Roman" panose="02020603050405020304"/>
              </a:rPr>
              <a:t>T </a:t>
            </a:r>
            <a:r>
              <a:rPr lang="en-US" altLang="zh-CN" sz="2800" spc="284" dirty="0">
                <a:latin typeface="Times New Roman" panose="02020603050405020304" charset="0"/>
                <a:cs typeface="Times New Roman" panose="02020603050405020304"/>
              </a:rPr>
              <a:t>(</a:t>
            </a:r>
            <a:r>
              <a:rPr lang="en-US" altLang="zh-CN" sz="2800" i="1" spc="284" dirty="0">
                <a:latin typeface="Times New Roman" panose="02020603050405020304" charset="0"/>
                <a:cs typeface="Times New Roman" panose="02020603050405020304"/>
              </a:rPr>
              <a:t>r</a:t>
            </a:r>
            <a:r>
              <a:rPr lang="en-US" altLang="zh-CN" sz="2800" spc="284" dirty="0">
                <a:latin typeface="Times New Roman" panose="02020603050405020304" charset="0"/>
                <a:cs typeface="Times New Roman" panose="02020603050405020304"/>
              </a:rPr>
              <a:t>)</a:t>
            </a:r>
            <a:endParaRPr lang="en-US" altLang="zh-CN" sz="2800" dirty="0">
              <a:latin typeface="Times New Roman" panose="02020603050405020304" charset="0"/>
              <a:cs typeface="Symbol" panose="05050102010706020507"/>
            </a:endParaRPr>
          </a:p>
          <a:p>
            <a:pPr marL="469900" defTabSz="0">
              <a:lnSpc>
                <a:spcPts val="3600"/>
              </a:lnSpc>
              <a:spcBef>
                <a:spcPts val="1160"/>
              </a:spcBef>
              <a:tabLst>
                <a:tab pos="791845" algn="l"/>
              </a:tabLst>
            </a:pPr>
            <a:r>
              <a:rPr lang="en-US" altLang="zh-CN" sz="2800" i="1" spc="-10" dirty="0">
                <a:latin typeface="Times New Roman" panose="02020603050405020304" charset="0"/>
                <a:cs typeface="新宋体" panose="02010609030101010101" charset="-122"/>
              </a:rPr>
              <a:t>r</a:t>
            </a:r>
            <a:r>
              <a:rPr lang="zh-CN" altLang="en-US" sz="2800" spc="-10" dirty="0">
                <a:latin typeface="Times New Roman" panose="02020603050405020304" charset="0"/>
                <a:cs typeface="新宋体" panose="02010609030101010101" charset="-122"/>
              </a:rPr>
              <a:t>是</a:t>
            </a:r>
            <a:r>
              <a:rPr lang="en-US" altLang="zh-CN" sz="2800" i="1" spc="-10" dirty="0">
                <a:latin typeface="Times New Roman" panose="02020603050405020304" charset="0"/>
                <a:cs typeface="新宋体" panose="02010609030101010101" charset="-122"/>
              </a:rPr>
              <a:t>f</a:t>
            </a:r>
            <a:r>
              <a:rPr lang="en-US" altLang="zh-CN" sz="2800" spc="-10" dirty="0">
                <a:latin typeface="Times New Roman" panose="02020603050405020304" charset="0"/>
                <a:cs typeface="新宋体" panose="02010609030101010101" charset="-122"/>
              </a:rPr>
              <a:t>(</a:t>
            </a:r>
            <a:r>
              <a:rPr lang="en-US" altLang="zh-CN" sz="2800" i="1" spc="-10" dirty="0">
                <a:latin typeface="Times New Roman" panose="02020603050405020304" charset="0"/>
                <a:cs typeface="新宋体" panose="02010609030101010101" charset="-122"/>
              </a:rPr>
              <a:t>x</a:t>
            </a:r>
            <a:r>
              <a:rPr lang="en-US" altLang="zh-CN" sz="2800" spc="-10" dirty="0">
                <a:latin typeface="Times New Roman" panose="02020603050405020304" charset="0"/>
                <a:cs typeface="新宋体" panose="02010609030101010101" charset="-122"/>
              </a:rPr>
              <a:t>,</a:t>
            </a:r>
            <a:r>
              <a:rPr lang="en-US" altLang="zh-CN" sz="2800" i="1" spc="-10" dirty="0">
                <a:latin typeface="Times New Roman" panose="02020603050405020304" charset="0"/>
                <a:cs typeface="新宋体" panose="02010609030101010101" charset="-122"/>
              </a:rPr>
              <a:t>y</a:t>
            </a:r>
            <a:r>
              <a:rPr lang="en-US" altLang="zh-CN" sz="2800" spc="-10" dirty="0">
                <a:latin typeface="Times New Roman" panose="02020603050405020304" charset="0"/>
                <a:cs typeface="新宋体" panose="02010609030101010101" charset="-122"/>
              </a:rPr>
              <a:t>)</a:t>
            </a:r>
            <a:r>
              <a:rPr lang="zh-CN" altLang="en-US" sz="2800" spc="-10" dirty="0">
                <a:latin typeface="Times New Roman" panose="02020603050405020304" charset="0"/>
                <a:cs typeface="新宋体" panose="02010609030101010101" charset="-122"/>
              </a:rPr>
              <a:t>在任意点</a:t>
            </a:r>
            <a:r>
              <a:rPr lang="en-US" altLang="zh-CN" sz="2800" spc="-10" dirty="0">
                <a:latin typeface="Times New Roman" panose="02020603050405020304" charset="0"/>
                <a:cs typeface="新宋体" panose="02010609030101010101" charset="-122"/>
              </a:rPr>
              <a:t>(</a:t>
            </a:r>
            <a:r>
              <a:rPr lang="en-US" altLang="zh-CN" sz="2800" i="1" spc="-10" dirty="0">
                <a:latin typeface="Times New Roman" panose="02020603050405020304" charset="0"/>
                <a:cs typeface="新宋体" panose="02010609030101010101" charset="-122"/>
              </a:rPr>
              <a:t>x</a:t>
            </a:r>
            <a:r>
              <a:rPr lang="en-US" altLang="zh-CN" sz="2800" spc="-10" dirty="0">
                <a:latin typeface="Times New Roman" panose="02020603050405020304" charset="0"/>
                <a:cs typeface="新宋体" panose="02010609030101010101" charset="-122"/>
              </a:rPr>
              <a:t>,</a:t>
            </a:r>
            <a:r>
              <a:rPr lang="en-US" altLang="zh-CN" sz="2800" i="1" spc="-10" dirty="0">
                <a:latin typeface="Times New Roman" panose="02020603050405020304" charset="0"/>
                <a:cs typeface="新宋体" panose="02010609030101010101" charset="-122"/>
              </a:rPr>
              <a:t>y</a:t>
            </a:r>
            <a:r>
              <a:rPr lang="en-US" altLang="zh-CN" sz="2800" spc="-10" dirty="0">
                <a:latin typeface="Times New Roman" panose="02020603050405020304" charset="0"/>
                <a:cs typeface="新宋体" panose="02010609030101010101" charset="-122"/>
              </a:rPr>
              <a:t>)</a:t>
            </a:r>
            <a:r>
              <a:rPr lang="zh-CN" altLang="en-US" sz="2800" spc="-10" dirty="0">
                <a:latin typeface="Times New Roman" panose="02020603050405020304" charset="0"/>
                <a:cs typeface="新宋体" panose="02010609030101010101" charset="-122"/>
              </a:rPr>
              <a:t>的灰度级</a:t>
            </a:r>
            <a:endParaRPr lang="zh-CN" altLang="en-US" sz="2800" dirty="0">
              <a:latin typeface="Times New Roman" panose="02020603050405020304" charset="0"/>
              <a:cs typeface="新宋体" panose="02010609030101010101" charset="-122"/>
            </a:endParaRPr>
          </a:p>
          <a:p>
            <a:pPr marL="469900" defTabSz="0">
              <a:lnSpc>
                <a:spcPts val="3600"/>
              </a:lnSpc>
              <a:spcBef>
                <a:spcPts val="1435"/>
              </a:spcBef>
              <a:tabLst>
                <a:tab pos="791845" algn="l"/>
              </a:tabLst>
            </a:pPr>
            <a:r>
              <a:rPr lang="en-US" altLang="zh-CN" sz="2800" i="1" spc="-10" dirty="0">
                <a:latin typeface="Times New Roman" panose="02020603050405020304" charset="0"/>
                <a:cs typeface="新宋体" panose="02010609030101010101" charset="-122"/>
              </a:rPr>
              <a:t>s</a:t>
            </a:r>
            <a:r>
              <a:rPr lang="zh-CN" altLang="en-US" sz="2800" spc="-10" dirty="0">
                <a:latin typeface="Times New Roman" panose="02020603050405020304" charset="0"/>
                <a:cs typeface="新宋体" panose="02010609030101010101" charset="-122"/>
              </a:rPr>
              <a:t>是</a:t>
            </a:r>
            <a:r>
              <a:rPr lang="en-US" altLang="zh-CN" sz="2800" i="1" spc="-10" dirty="0">
                <a:latin typeface="Times New Roman" panose="02020603050405020304" charset="0"/>
                <a:cs typeface="新宋体" panose="02010609030101010101" charset="-122"/>
              </a:rPr>
              <a:t>g</a:t>
            </a:r>
            <a:r>
              <a:rPr lang="en-US" altLang="zh-CN" sz="2800" spc="-10" dirty="0">
                <a:latin typeface="Times New Roman" panose="02020603050405020304" charset="0"/>
                <a:cs typeface="新宋体" panose="02010609030101010101" charset="-122"/>
              </a:rPr>
              <a:t>(</a:t>
            </a:r>
            <a:r>
              <a:rPr lang="en-US" altLang="zh-CN" sz="2800" i="1" spc="-10" dirty="0">
                <a:latin typeface="Times New Roman" panose="02020603050405020304" charset="0"/>
                <a:cs typeface="新宋体" panose="02010609030101010101" charset="-122"/>
              </a:rPr>
              <a:t>x,</a:t>
            </a:r>
            <a:r>
              <a:rPr lang="en-US" altLang="zh-CN" sz="2800" spc="-10" dirty="0">
                <a:latin typeface="Times New Roman" panose="02020603050405020304" charset="0"/>
                <a:cs typeface="新宋体" panose="02010609030101010101" charset="-122"/>
              </a:rPr>
              <a:t>y)</a:t>
            </a:r>
            <a:r>
              <a:rPr lang="zh-CN" altLang="en-US" sz="2800" spc="-10" dirty="0">
                <a:latin typeface="Times New Roman" panose="02020603050405020304" charset="0"/>
                <a:cs typeface="新宋体" panose="02010609030101010101" charset="-122"/>
              </a:rPr>
              <a:t>在任意点</a:t>
            </a:r>
            <a:r>
              <a:rPr lang="en-US" altLang="zh-CN" sz="2800" spc="-10" dirty="0">
                <a:latin typeface="Times New Roman" panose="02020603050405020304" charset="0"/>
                <a:cs typeface="新宋体" panose="02010609030101010101" charset="-122"/>
              </a:rPr>
              <a:t>(</a:t>
            </a:r>
            <a:r>
              <a:rPr lang="en-US" altLang="zh-CN" sz="2800" i="1" spc="-10" dirty="0">
                <a:latin typeface="Times New Roman" panose="02020603050405020304" charset="0"/>
                <a:cs typeface="新宋体" panose="02010609030101010101" charset="-122"/>
              </a:rPr>
              <a:t>x</a:t>
            </a:r>
            <a:r>
              <a:rPr lang="en-US" altLang="zh-CN" sz="2800" spc="-10" dirty="0">
                <a:latin typeface="Times New Roman" panose="02020603050405020304" charset="0"/>
                <a:cs typeface="新宋体" panose="02010609030101010101" charset="-122"/>
              </a:rPr>
              <a:t>,</a:t>
            </a:r>
            <a:r>
              <a:rPr lang="en-US" altLang="zh-CN" sz="2800" i="1" spc="-10" dirty="0">
                <a:latin typeface="Times New Roman" panose="02020603050405020304" charset="0"/>
                <a:cs typeface="新宋体" panose="02010609030101010101" charset="-122"/>
              </a:rPr>
              <a:t>y</a:t>
            </a:r>
            <a:r>
              <a:rPr lang="en-US" altLang="zh-CN" sz="2800" spc="-10" dirty="0">
                <a:latin typeface="Times New Roman" panose="02020603050405020304" charset="0"/>
                <a:cs typeface="新宋体" panose="02010609030101010101" charset="-122"/>
              </a:rPr>
              <a:t>)</a:t>
            </a:r>
            <a:r>
              <a:rPr lang="zh-CN" altLang="en-US" sz="2800" spc="-10" dirty="0">
                <a:latin typeface="Times New Roman" panose="02020603050405020304" charset="0"/>
                <a:cs typeface="新宋体" panose="02010609030101010101" charset="-122"/>
              </a:rPr>
              <a:t>的灰度级</a:t>
            </a:r>
            <a:endParaRPr lang="zh-CN" altLang="en-US" sz="2800" dirty="0">
              <a:latin typeface="Times New Roman" panose="02020603050405020304" charset="0"/>
              <a:cs typeface="新宋体" panose="0201060903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5459095" y="1735455"/>
            <a:ext cx="3580765" cy="25876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22564" y="1735201"/>
            <a:ext cx="3836670" cy="258775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138930" y="4518660"/>
            <a:ext cx="4110355" cy="2472690"/>
          </a:xfrm>
          <a:prstGeom prst="rect">
            <a:avLst/>
          </a:prstGeom>
          <a:blipFill>
            <a:blip r:embed="rId4" cstate="print"/>
            <a:stretch>
              <a:fillRect/>
            </a:stretch>
          </a:blipFill>
        </p:spPr>
        <p:txBody>
          <a:bodyPr wrap="square" lIns="0" tIns="0" rIns="0" bIns="0" rtlCol="0"/>
          <a:lstStyle/>
          <a:p>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sz="4000" spc="-15" dirty="0">
                <a:latin typeface="新宋体" panose="02010609030101010101" charset="-122"/>
                <a:cs typeface="新宋体" panose="02010609030101010101" charset="-122"/>
                <a:sym typeface="+mn-ea"/>
              </a:rPr>
              <a:t>加法</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28370" y="1627505"/>
            <a:ext cx="9447530" cy="4520597"/>
          </a:xfrm>
          <a:prstGeom prst="rect">
            <a:avLst/>
          </a:prstGeom>
        </p:spPr>
        <p:txBody>
          <a:bodyPr vert="horz" wrap="square" lIns="0" tIns="0" rIns="0" bIns="0" rtlCol="0">
            <a:spAutoFit/>
          </a:bodyPr>
          <a:lstStyle/>
          <a:p>
            <a:pPr marL="12700" defTabSz="0">
              <a:lnSpc>
                <a:spcPct val="116000"/>
              </a:lnSpc>
              <a:tabLst>
                <a:tab pos="558800" algn="l"/>
              </a:tabLst>
            </a:pPr>
            <a:r>
              <a:rPr sz="3200" spc="-5" dirty="0" err="1" smtClean="0">
                <a:latin typeface="Times New Roman" panose="02020603050405020304" charset="0"/>
                <a:cs typeface="新宋体" panose="02010609030101010101" charset="-122"/>
              </a:rPr>
              <a:t>减法的定义</a:t>
            </a:r>
            <a:endParaRPr sz="3200" dirty="0">
              <a:latin typeface="Times New Roman" panose="02020603050405020304" charset="0"/>
              <a:cs typeface="新宋体" panose="02010609030101010101" charset="-122"/>
            </a:endParaRPr>
          </a:p>
          <a:p>
            <a:pPr marL="452120" algn="ctr">
              <a:lnSpc>
                <a:spcPct val="116000"/>
              </a:lnSpc>
              <a:spcBef>
                <a:spcPts val="370"/>
              </a:spcBef>
            </a:pPr>
            <a:r>
              <a:rPr sz="3200" i="1" spc="-5" dirty="0">
                <a:solidFill>
                  <a:srgbClr val="FF0000"/>
                </a:solidFill>
                <a:latin typeface="Times New Roman" panose="02020603050405020304" charset="0"/>
                <a:cs typeface="新宋体" panose="02010609030101010101" charset="-122"/>
              </a:rPr>
              <a:t>C</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x</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y</a:t>
            </a:r>
            <a:r>
              <a:rPr sz="3200" spc="-5" dirty="0">
                <a:solidFill>
                  <a:srgbClr val="FF0000"/>
                </a:solidFill>
                <a:latin typeface="Times New Roman" panose="02020603050405020304" charset="0"/>
                <a:cs typeface="新宋体" panose="02010609030101010101" charset="-122"/>
              </a:rPr>
              <a:t>) = </a:t>
            </a:r>
            <a:r>
              <a:rPr sz="3200" i="1" spc="-5" dirty="0">
                <a:solidFill>
                  <a:srgbClr val="FF0000"/>
                </a:solidFill>
                <a:latin typeface="Times New Roman" panose="02020603050405020304" charset="0"/>
                <a:cs typeface="新宋体" panose="02010609030101010101" charset="-122"/>
              </a:rPr>
              <a:t>A</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x</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y</a:t>
            </a:r>
            <a:r>
              <a:rPr sz="3200" spc="-5" dirty="0">
                <a:solidFill>
                  <a:srgbClr val="FF0000"/>
                </a:solidFill>
                <a:latin typeface="Times New Roman" panose="02020603050405020304" charset="0"/>
                <a:cs typeface="新宋体" panose="02010609030101010101" charset="-122"/>
              </a:rPr>
              <a:t>) - </a:t>
            </a:r>
            <a:r>
              <a:rPr sz="3200" i="1" spc="-5" dirty="0">
                <a:solidFill>
                  <a:srgbClr val="FF0000"/>
                </a:solidFill>
                <a:latin typeface="Times New Roman" panose="02020603050405020304" charset="0"/>
                <a:cs typeface="新宋体" panose="02010609030101010101" charset="-122"/>
              </a:rPr>
              <a:t>B</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x</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y</a:t>
            </a:r>
            <a:r>
              <a:rPr sz="3200" spc="-5" dirty="0">
                <a:solidFill>
                  <a:srgbClr val="FF0000"/>
                </a:solidFill>
                <a:latin typeface="Times New Roman" panose="02020603050405020304" charset="0"/>
                <a:cs typeface="新宋体" panose="02010609030101010101" charset="-122"/>
              </a:rPr>
              <a:t>)</a:t>
            </a:r>
            <a:endParaRPr sz="3500" dirty="0">
              <a:latin typeface="Times New Roman" panose="02020603050405020304" charset="0"/>
              <a:cs typeface="Times New Roman" panose="02020603050405020304"/>
            </a:endParaRPr>
          </a:p>
          <a:p>
            <a:pPr marL="12700" defTabSz="0">
              <a:lnSpc>
                <a:spcPct val="116000"/>
              </a:lnSpc>
              <a:tabLst>
                <a:tab pos="558800" algn="l"/>
              </a:tabLst>
            </a:pPr>
            <a:r>
              <a:rPr sz="3200" spc="-5" dirty="0" err="1" smtClean="0">
                <a:latin typeface="Times New Roman" panose="02020603050405020304" charset="0"/>
                <a:cs typeface="新宋体" panose="02010609030101010101" charset="-122"/>
              </a:rPr>
              <a:t>主要应用举例</a:t>
            </a:r>
            <a:endParaRPr sz="3200" dirty="0">
              <a:latin typeface="Times New Roman" panose="02020603050405020304" charset="0"/>
              <a:cs typeface="新宋体" panose="02010609030101010101" charset="-122"/>
            </a:endParaRPr>
          </a:p>
          <a:p>
            <a:pPr marL="755650" marR="5080" indent="-286385" defTabSz="0">
              <a:lnSpc>
                <a:spcPct val="116000"/>
              </a:lnSpc>
              <a:spcBef>
                <a:spcPts val="690"/>
              </a:spcBef>
              <a:tabLst>
                <a:tab pos="932815" algn="l"/>
              </a:tabLst>
            </a:pPr>
            <a:r>
              <a:rPr sz="2800" spc="-5" dirty="0" err="1" smtClean="0">
                <a:latin typeface="Times New Roman" panose="02020603050405020304" charset="0"/>
                <a:cs typeface="新宋体" panose="02010609030101010101" charset="-122"/>
              </a:rPr>
              <a:t>显示两幅图像的差异</a:t>
            </a:r>
            <a:r>
              <a:rPr sz="2800" spc="-5" dirty="0" err="1">
                <a:latin typeface="Times New Roman" panose="02020603050405020304" charset="0"/>
                <a:cs typeface="新宋体" panose="02010609030101010101" charset="-122"/>
              </a:rPr>
              <a:t>，检测同一场景两幅图像之间的变化</a:t>
            </a:r>
            <a:endParaRPr sz="2800" dirty="0">
              <a:latin typeface="Times New Roman" panose="02020603050405020304" charset="0"/>
              <a:cs typeface="新宋体" panose="02010609030101010101" charset="-122"/>
            </a:endParaRPr>
          </a:p>
          <a:p>
            <a:pPr marL="825500">
              <a:lnSpc>
                <a:spcPct val="116000"/>
              </a:lnSpc>
              <a:spcBef>
                <a:spcPts val="295"/>
              </a:spcBef>
            </a:pPr>
            <a:r>
              <a:rPr sz="2800" spc="-5" dirty="0">
                <a:latin typeface="Times New Roman" panose="02020603050405020304" charset="0"/>
                <a:cs typeface="新宋体" panose="02010609030101010101" charset="-122"/>
              </a:rPr>
              <a:t>如：视频中镜头边界的检测</a:t>
            </a:r>
            <a:endParaRPr sz="2800" dirty="0">
              <a:latin typeface="Times New Roman" panose="02020603050405020304" charset="0"/>
              <a:cs typeface="新宋体" panose="02010609030101010101" charset="-122"/>
            </a:endParaRPr>
          </a:p>
          <a:p>
            <a:pPr marL="469265" defTabSz="0">
              <a:lnSpc>
                <a:spcPct val="116000"/>
              </a:lnSpc>
              <a:spcBef>
                <a:spcPts val="340"/>
              </a:spcBef>
              <a:tabLst>
                <a:tab pos="932815" algn="l"/>
              </a:tabLst>
            </a:pPr>
            <a:r>
              <a:rPr sz="2800" spc="-5" dirty="0" err="1" smtClean="0">
                <a:latin typeface="Times New Roman" panose="02020603050405020304" charset="0"/>
                <a:cs typeface="新宋体" panose="02010609030101010101" charset="-122"/>
              </a:rPr>
              <a:t>去除不需要的叠加性图案</a:t>
            </a:r>
            <a:endParaRPr sz="2800" dirty="0">
              <a:latin typeface="Times New Roman" panose="02020603050405020304" charset="0"/>
              <a:cs typeface="新宋体" panose="02010609030101010101" charset="-122"/>
            </a:endParaRPr>
          </a:p>
          <a:p>
            <a:pPr marL="755650" marR="5080" indent="-286385" defTabSz="0">
              <a:lnSpc>
                <a:spcPct val="116000"/>
              </a:lnSpc>
              <a:spcBef>
                <a:spcPts val="720"/>
              </a:spcBef>
              <a:tabLst>
                <a:tab pos="932815" algn="l"/>
              </a:tabLst>
            </a:pPr>
            <a:r>
              <a:rPr sz="2800" spc="-5" dirty="0" err="1" smtClean="0">
                <a:latin typeface="Times New Roman" panose="02020603050405020304" charset="0"/>
                <a:cs typeface="新宋体" panose="02010609030101010101" charset="-122"/>
              </a:rPr>
              <a:t>图像分割</a:t>
            </a:r>
            <a:r>
              <a:rPr sz="2800" spc="-5" dirty="0" err="1">
                <a:latin typeface="Times New Roman" panose="02020603050405020304" charset="0"/>
                <a:cs typeface="新宋体" panose="02010609030101010101" charset="-122"/>
              </a:rPr>
              <a:t>：如分割运动的车辆，减法去掉静止部分，剩余的是运动元素和噪声</a:t>
            </a:r>
            <a:endParaRPr sz="2800" dirty="0">
              <a:latin typeface="Times New Roman" panose="02020603050405020304" charset="0"/>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lang="zh-CN" sz="4000" spc="-5" dirty="0">
                <a:latin typeface="Times New Roman" panose="02020603050405020304"/>
                <a:cs typeface="Times New Roman" panose="02020603050405020304"/>
                <a:sym typeface="+mn-ea"/>
              </a:rPr>
              <a:t>减法</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74700" y="1952625"/>
            <a:ext cx="8658479" cy="492443"/>
          </a:xfrm>
          <a:prstGeom prst="rect">
            <a:avLst/>
          </a:prstGeom>
        </p:spPr>
        <p:txBody>
          <a:bodyPr vert="horz" wrap="square" lIns="0" tIns="0" rIns="0" bIns="0" rtlCol="0">
            <a:spAutoFit/>
          </a:bodyPr>
          <a:lstStyle/>
          <a:p>
            <a:pPr marL="12700" algn="l">
              <a:lnSpc>
                <a:spcPct val="100000"/>
              </a:lnSpc>
            </a:pPr>
            <a:r>
              <a:rPr sz="3200" b="0" smtClean="0">
                <a:latin typeface="Times New Roman" panose="02020603050405020304" charset="0"/>
                <a:cs typeface="新宋体" panose="02010609030101010101" charset="-122"/>
              </a:rPr>
              <a:t>检测同一场景两幅图像之间的变化</a:t>
            </a:r>
            <a:endParaRPr sz="3200">
              <a:latin typeface="Times New Roman" panose="02020603050405020304" charset="0"/>
              <a:cs typeface="新宋体" panose="02010609030101010101" charset="-122"/>
            </a:endParaRPr>
          </a:p>
        </p:txBody>
      </p:sp>
      <p:sp>
        <p:nvSpPr>
          <p:cNvPr id="5" name="object 5"/>
          <p:cNvSpPr txBox="1"/>
          <p:nvPr/>
        </p:nvSpPr>
        <p:spPr>
          <a:xfrm>
            <a:off x="1030605" y="2714625"/>
            <a:ext cx="9421495" cy="2336922"/>
          </a:xfrm>
          <a:prstGeom prst="rect">
            <a:avLst/>
          </a:prstGeom>
        </p:spPr>
        <p:txBody>
          <a:bodyPr vert="horz" wrap="square" lIns="0" tIns="0" rIns="0" bIns="0" rtlCol="0">
            <a:spAutoFit/>
          </a:bodyPr>
          <a:lstStyle/>
          <a:p>
            <a:pPr marR="1242060">
              <a:lnSpc>
                <a:spcPct val="112000"/>
              </a:lnSpc>
              <a:tabLst>
                <a:tab pos="1435100" algn="l"/>
              </a:tabLst>
            </a:pPr>
            <a:r>
              <a:rPr sz="2800" spc="-5" dirty="0">
                <a:latin typeface="Times New Roman" panose="02020603050405020304" charset="0"/>
                <a:cs typeface="新宋体" panose="02010609030101010101" charset="-122"/>
              </a:rPr>
              <a:t>设：时间1的图像为T</a:t>
            </a:r>
            <a:r>
              <a:rPr sz="2800" spc="-15" baseline="-21000" dirty="0">
                <a:latin typeface="Times New Roman" panose="02020603050405020304" charset="0"/>
                <a:cs typeface="新宋体" panose="02010609030101010101" charset="-122"/>
              </a:rPr>
              <a:t>1</a:t>
            </a:r>
            <a:r>
              <a:rPr sz="2800" spc="-5" dirty="0">
                <a:latin typeface="Times New Roman" panose="02020603050405020304" charset="0"/>
                <a:cs typeface="新宋体" panose="02010609030101010101" charset="-122"/>
              </a:rPr>
              <a:t>(x,y)， 时间2的图像为T</a:t>
            </a:r>
            <a:r>
              <a:rPr sz="2800" spc="-15" baseline="-21000" dirty="0">
                <a:latin typeface="Times New Roman" panose="02020603050405020304" charset="0"/>
                <a:cs typeface="新宋体" panose="02010609030101010101" charset="-122"/>
              </a:rPr>
              <a:t>2</a:t>
            </a:r>
            <a:r>
              <a:rPr sz="2800" spc="-5" dirty="0">
                <a:latin typeface="Times New Roman" panose="02020603050405020304" charset="0"/>
                <a:cs typeface="新宋体" panose="02010609030101010101" charset="-122"/>
              </a:rPr>
              <a:t>(x,y)</a:t>
            </a:r>
            <a:endParaRPr sz="2800">
              <a:latin typeface="Times New Roman" panose="02020603050405020304" charset="0"/>
              <a:cs typeface="新宋体" panose="02010609030101010101" charset="-122"/>
            </a:endParaRPr>
          </a:p>
          <a:p>
            <a:pPr marL="1181100" defTabSz="0">
              <a:lnSpc>
                <a:spcPct val="100000"/>
              </a:lnSpc>
              <a:spcBef>
                <a:spcPts val="1305"/>
              </a:spcBef>
              <a:tabLst>
                <a:tab pos="3549650" algn="l"/>
              </a:tabLst>
            </a:pPr>
            <a:r>
              <a:rPr sz="2800" spc="-5" dirty="0">
                <a:solidFill>
                  <a:srgbClr val="FF0000"/>
                </a:solidFill>
                <a:latin typeface="Times New Roman" panose="02020603050405020304" charset="0"/>
                <a:cs typeface="新宋体" panose="02010609030101010101" charset="-122"/>
              </a:rPr>
              <a:t>g(x,y) = T</a:t>
            </a:r>
            <a:r>
              <a:rPr sz="2800" spc="-7" baseline="-21000" dirty="0">
                <a:solidFill>
                  <a:srgbClr val="FF0000"/>
                </a:solidFill>
                <a:latin typeface="Times New Roman" panose="02020603050405020304" charset="0"/>
                <a:cs typeface="新宋体" panose="02010609030101010101" charset="-122"/>
              </a:rPr>
              <a:t>2</a:t>
            </a:r>
            <a:r>
              <a:rPr sz="2800" spc="-5" dirty="0">
                <a:solidFill>
                  <a:srgbClr val="FF0000"/>
                </a:solidFill>
                <a:latin typeface="Times New Roman" panose="02020603050405020304" charset="0"/>
                <a:cs typeface="新宋体" panose="02010609030101010101" charset="-122"/>
              </a:rPr>
              <a:t>(x,y) - T</a:t>
            </a:r>
            <a:r>
              <a:rPr sz="2800" baseline="-21000" dirty="0">
                <a:solidFill>
                  <a:srgbClr val="FF0000"/>
                </a:solidFill>
                <a:latin typeface="Times New Roman" panose="02020603050405020304" charset="0"/>
                <a:cs typeface="新宋体" panose="02010609030101010101" charset="-122"/>
              </a:rPr>
              <a:t>1</a:t>
            </a:r>
            <a:r>
              <a:rPr sz="2800" spc="-5" dirty="0">
                <a:solidFill>
                  <a:srgbClr val="FF0000"/>
                </a:solidFill>
                <a:latin typeface="Times New Roman" panose="02020603050405020304" charset="0"/>
                <a:cs typeface="新宋体" panose="02010609030101010101" charset="-122"/>
              </a:rPr>
              <a:t>(x,y)</a:t>
            </a:r>
            <a:endParaRPr sz="2800">
              <a:latin typeface="Times New Roman" panose="02020603050405020304" charset="0"/>
              <a:cs typeface="新宋体" panose="02010609030101010101" charset="-122"/>
            </a:endParaRPr>
          </a:p>
          <a:p>
            <a:pPr>
              <a:lnSpc>
                <a:spcPct val="100000"/>
              </a:lnSpc>
              <a:spcBef>
                <a:spcPts val="45"/>
              </a:spcBef>
            </a:pPr>
            <a:endParaRPr sz="4800">
              <a:latin typeface="Times New Roman" panose="02020603050405020304" charset="0"/>
              <a:cs typeface="Times New Roman" panose="02020603050405020304"/>
            </a:endParaRPr>
          </a:p>
          <a:p>
            <a:pPr marL="12700">
              <a:lnSpc>
                <a:spcPts val="3750"/>
              </a:lnSpc>
            </a:pPr>
            <a:r>
              <a:rPr sz="2800" spc="-5" dirty="0">
                <a:solidFill>
                  <a:srgbClr val="FF0000"/>
                </a:solidFill>
                <a:latin typeface="Times New Roman" panose="02020603050405020304" charset="0"/>
                <a:cs typeface="新宋体" panose="02010609030101010101" charset="-122"/>
              </a:rPr>
              <a:t>例：</a:t>
            </a:r>
            <a:r>
              <a:rPr sz="2800" spc="-5" dirty="0">
                <a:latin typeface="Times New Roman" panose="02020603050405020304" charset="0"/>
                <a:cs typeface="新宋体" panose="02010609030101010101" charset="-122"/>
              </a:rPr>
              <a:t>视频中镜头边界的检测 </a:t>
            </a:r>
            <a:endParaRPr sz="2800">
              <a:latin typeface="Times New Roman" panose="02020603050405020304" charset="0"/>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lang="zh-CN" sz="4000" spc="-5" dirty="0">
                <a:latin typeface="Times New Roman" panose="02020603050405020304"/>
                <a:cs typeface="Times New Roman" panose="02020603050405020304"/>
                <a:sym typeface="+mn-ea"/>
              </a:rPr>
              <a:t>减法</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622300" y="1792605"/>
            <a:ext cx="9834880" cy="2246769"/>
          </a:xfrm>
          <a:prstGeom prst="rect">
            <a:avLst/>
          </a:prstGeom>
        </p:spPr>
        <p:txBody>
          <a:bodyPr vert="horz" wrap="square" lIns="0" tIns="0" rIns="0" bIns="0" rtlCol="0">
            <a:spAutoFit/>
          </a:bodyPr>
          <a:lstStyle/>
          <a:p>
            <a:pPr marL="12700" defTabSz="0">
              <a:lnSpc>
                <a:spcPct val="100000"/>
              </a:lnSpc>
              <a:tabLst>
                <a:tab pos="354965" algn="l"/>
              </a:tabLst>
            </a:pPr>
            <a:r>
              <a:rPr sz="3200" spc="-5" smtClean="0">
                <a:latin typeface="Times New Roman" panose="02020603050405020304" charset="0"/>
                <a:cs typeface="新宋体" panose="02010609030101010101" charset="-122"/>
              </a:rPr>
              <a:t>去除不需要的叠加性图案</a:t>
            </a:r>
            <a:endParaRPr sz="3200" spc="-5" dirty="0">
              <a:latin typeface="Times New Roman" panose="02020603050405020304" charset="0"/>
              <a:cs typeface="新宋体" panose="02010609030101010101" charset="-122"/>
            </a:endParaRPr>
          </a:p>
          <a:p>
            <a:pPr marL="355600" marR="5080" indent="-342900">
              <a:lnSpc>
                <a:spcPct val="100000"/>
              </a:lnSpc>
              <a:spcBef>
                <a:spcPts val="675"/>
              </a:spcBef>
            </a:pPr>
            <a:r>
              <a:rPr sz="2800" spc="420" dirty="0">
                <a:latin typeface="Times New Roman" panose="02020603050405020304" charset="0"/>
                <a:cs typeface="新宋体" panose="02010609030101010101" charset="-122"/>
              </a:rPr>
              <a:t>设：背景图</a:t>
            </a:r>
            <a:r>
              <a:rPr sz="2800" dirty="0">
                <a:latin typeface="Times New Roman" panose="02020603050405020304" charset="0"/>
                <a:cs typeface="新宋体" panose="02010609030101010101" charset="-122"/>
              </a:rPr>
              <a:t>像</a:t>
            </a:r>
            <a:r>
              <a:rPr sz="2800" spc="-980" dirty="0">
                <a:latin typeface="Times New Roman" panose="02020603050405020304" charset="0"/>
                <a:cs typeface="新宋体" panose="02010609030101010101" charset="-122"/>
              </a:rPr>
              <a:t> </a:t>
            </a:r>
            <a:r>
              <a:rPr sz="2800" spc="-5" dirty="0">
                <a:latin typeface="Times New Roman" panose="02020603050405020304" charset="0"/>
                <a:cs typeface="新宋体" panose="02010609030101010101" charset="-122"/>
              </a:rPr>
              <a:t>b(</a:t>
            </a:r>
            <a:r>
              <a:rPr sz="2800" dirty="0">
                <a:latin typeface="Times New Roman" panose="02020603050405020304" charset="0"/>
                <a:cs typeface="新宋体" panose="02010609030101010101" charset="-122"/>
              </a:rPr>
              <a:t>x</a:t>
            </a:r>
            <a:r>
              <a:rPr sz="2800" spc="-5" dirty="0">
                <a:latin typeface="Times New Roman" panose="02020603050405020304" charset="0"/>
                <a:cs typeface="新宋体" panose="02010609030101010101" charset="-122"/>
              </a:rPr>
              <a:t>,y</a:t>
            </a:r>
            <a:r>
              <a:rPr sz="2800" dirty="0">
                <a:latin typeface="Times New Roman" panose="02020603050405020304" charset="0"/>
                <a:cs typeface="新宋体" panose="02010609030101010101" charset="-122"/>
              </a:rPr>
              <a:t>)</a:t>
            </a:r>
            <a:r>
              <a:rPr sz="2800" spc="-980" dirty="0">
                <a:latin typeface="Times New Roman" panose="02020603050405020304" charset="0"/>
                <a:cs typeface="新宋体" panose="02010609030101010101" charset="-122"/>
              </a:rPr>
              <a:t> </a:t>
            </a:r>
            <a:r>
              <a:rPr lang="zh-CN" sz="2800" spc="-980" dirty="0">
                <a:latin typeface="Times New Roman" panose="02020603050405020304" charset="0"/>
                <a:cs typeface="新宋体" panose="02010609030101010101" charset="-122"/>
              </a:rPr>
              <a:t>，</a:t>
            </a:r>
            <a:r>
              <a:rPr sz="2800" spc="420" dirty="0">
                <a:latin typeface="Times New Roman" panose="02020603050405020304" charset="0"/>
                <a:cs typeface="新宋体" panose="02010609030101010101" charset="-122"/>
              </a:rPr>
              <a:t>前景背景混</a:t>
            </a:r>
            <a:r>
              <a:rPr sz="2800" dirty="0">
                <a:latin typeface="Times New Roman" panose="02020603050405020304" charset="0"/>
                <a:cs typeface="新宋体" panose="02010609030101010101" charset="-122"/>
              </a:rPr>
              <a:t>合</a:t>
            </a:r>
            <a:r>
              <a:rPr sz="2800" spc="-1000" dirty="0">
                <a:latin typeface="Times New Roman" panose="02020603050405020304" charset="0"/>
                <a:cs typeface="新宋体" panose="02010609030101010101" charset="-122"/>
              </a:rPr>
              <a:t> </a:t>
            </a:r>
            <a:r>
              <a:rPr sz="2800" dirty="0">
                <a:latin typeface="Times New Roman" panose="02020603050405020304" charset="0"/>
                <a:cs typeface="新宋体" panose="02010609030101010101" charset="-122"/>
              </a:rPr>
              <a:t>图</a:t>
            </a:r>
            <a:r>
              <a:rPr sz="2800" spc="-994" dirty="0">
                <a:latin typeface="Times New Roman" panose="02020603050405020304" charset="0"/>
                <a:cs typeface="新宋体" panose="02010609030101010101" charset="-122"/>
              </a:rPr>
              <a:t> </a:t>
            </a:r>
            <a:r>
              <a:rPr sz="2800" dirty="0">
                <a:latin typeface="Times New Roman" panose="02020603050405020304" charset="0"/>
                <a:cs typeface="新宋体" panose="02010609030101010101" charset="-122"/>
              </a:rPr>
              <a:t>像 </a:t>
            </a:r>
            <a:r>
              <a:rPr sz="2800" spc="-5" dirty="0">
                <a:latin typeface="Times New Roman" panose="02020603050405020304" charset="0"/>
                <a:cs typeface="新宋体" panose="02010609030101010101" charset="-122"/>
              </a:rPr>
              <a:t>f(x,y)</a:t>
            </a:r>
          </a:p>
          <a:p>
            <a:pPr marL="927100" defTabSz="0">
              <a:lnSpc>
                <a:spcPct val="100000"/>
              </a:lnSpc>
              <a:spcBef>
                <a:spcPts val="500"/>
              </a:spcBef>
              <a:tabLst>
                <a:tab pos="4125595" algn="l"/>
              </a:tabLst>
            </a:pPr>
            <a:r>
              <a:rPr sz="3200" spc="-5" dirty="0">
                <a:solidFill>
                  <a:srgbClr val="FF0000"/>
                </a:solidFill>
                <a:latin typeface="Times New Roman" panose="02020603050405020304" charset="0"/>
                <a:cs typeface="新宋体" panose="02010609030101010101" charset="-122"/>
              </a:rPr>
              <a:t>g(x,y</a:t>
            </a:r>
            <a:r>
              <a:rPr sz="3200" dirty="0">
                <a:solidFill>
                  <a:srgbClr val="FF0000"/>
                </a:solidFill>
                <a:latin typeface="Times New Roman" panose="02020603050405020304" charset="0"/>
                <a:cs typeface="新宋体" panose="02010609030101010101" charset="-122"/>
              </a:rPr>
              <a:t>)</a:t>
            </a:r>
            <a:r>
              <a:rPr sz="3200" spc="-5" dirty="0">
                <a:solidFill>
                  <a:srgbClr val="FF0000"/>
                </a:solidFill>
                <a:latin typeface="Times New Roman" panose="02020603050405020304" charset="0"/>
                <a:cs typeface="新宋体" panose="02010609030101010101" charset="-122"/>
              </a:rPr>
              <a:t> </a:t>
            </a:r>
            <a:r>
              <a:rPr sz="3200" dirty="0">
                <a:solidFill>
                  <a:srgbClr val="FF0000"/>
                </a:solidFill>
                <a:latin typeface="Times New Roman" panose="02020603050405020304" charset="0"/>
                <a:cs typeface="新宋体" panose="02010609030101010101" charset="-122"/>
              </a:rPr>
              <a:t>=</a:t>
            </a:r>
            <a:r>
              <a:rPr sz="3200" spc="-5" dirty="0">
                <a:solidFill>
                  <a:srgbClr val="FF0000"/>
                </a:solidFill>
                <a:latin typeface="Times New Roman" panose="02020603050405020304" charset="0"/>
                <a:cs typeface="新宋体" panose="02010609030101010101" charset="-122"/>
              </a:rPr>
              <a:t> f(x,y</a:t>
            </a:r>
            <a:r>
              <a:rPr sz="3200" dirty="0">
                <a:solidFill>
                  <a:srgbClr val="FF0000"/>
                </a:solidFill>
                <a:latin typeface="Times New Roman" panose="02020603050405020304" charset="0"/>
                <a:cs typeface="新宋体" panose="02010609030101010101" charset="-122"/>
              </a:rPr>
              <a:t>) </a:t>
            </a:r>
            <a:r>
              <a:rPr sz="3200" dirty="0">
                <a:solidFill>
                  <a:srgbClr val="FF0000"/>
                </a:solidFill>
                <a:latin typeface="Times New Roman" panose="02020603050405020304" charset="0"/>
                <a:cs typeface="Times New Roman" panose="02020603050405020304"/>
              </a:rPr>
              <a:t>–</a:t>
            </a:r>
            <a:r>
              <a:rPr sz="3200" spc="-5" dirty="0">
                <a:solidFill>
                  <a:srgbClr val="FF0000"/>
                </a:solidFill>
                <a:latin typeface="Times New Roman" panose="02020603050405020304" charset="0"/>
                <a:cs typeface="新宋体" panose="02010609030101010101" charset="-122"/>
              </a:rPr>
              <a:t>b(x,y)</a:t>
            </a:r>
          </a:p>
          <a:p>
            <a:pPr marL="927100">
              <a:lnSpc>
                <a:spcPts val="3750"/>
              </a:lnSpc>
              <a:spcBef>
                <a:spcPts val="950"/>
              </a:spcBef>
            </a:pPr>
            <a:r>
              <a:rPr sz="3200" spc="-5" dirty="0">
                <a:latin typeface="Times New Roman" panose="02020603050405020304" charset="0"/>
                <a:cs typeface="新宋体" panose="02010609030101010101" charset="-122"/>
              </a:rPr>
              <a:t>g(x,y</a:t>
            </a:r>
            <a:r>
              <a:rPr sz="3200" dirty="0">
                <a:latin typeface="Times New Roman" panose="02020603050405020304" charset="0"/>
                <a:cs typeface="新宋体" panose="02010609030101010101" charset="-122"/>
              </a:rPr>
              <a:t>)</a:t>
            </a:r>
            <a:r>
              <a:rPr sz="3200" spc="-5" dirty="0">
                <a:latin typeface="Times New Roman" panose="02020603050405020304" charset="0"/>
                <a:cs typeface="新宋体" panose="02010609030101010101" charset="-122"/>
              </a:rPr>
              <a:t> 为去除了背景的图</a:t>
            </a:r>
            <a:r>
              <a:rPr sz="3200" dirty="0">
                <a:latin typeface="Times New Roman" panose="02020603050405020304" charset="0"/>
                <a:cs typeface="新宋体" panose="02010609030101010101" charset="-122"/>
              </a:rPr>
              <a:t>像</a:t>
            </a:r>
            <a:r>
              <a:rPr sz="3200" spc="-5" dirty="0">
                <a:latin typeface="Times New Roman" panose="02020603050405020304" charset="0"/>
                <a:cs typeface="新宋体" panose="02010609030101010101" charset="-122"/>
              </a:rPr>
              <a:t>。</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lang="zh-CN" sz="4000" spc="-5" dirty="0">
                <a:latin typeface="Times New Roman" panose="02020603050405020304"/>
                <a:cs typeface="Times New Roman" panose="02020603050405020304"/>
                <a:sym typeface="+mn-ea"/>
              </a:rPr>
              <a:t>减法</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7286891" y="5073396"/>
            <a:ext cx="2523744" cy="1714500"/>
          </a:xfrm>
          <a:prstGeom prst="rect">
            <a:avLst/>
          </a:prstGeom>
          <a:blipFill>
            <a:blip r:embed="rId2" cstate="print"/>
            <a:stretch>
              <a:fillRect/>
            </a:stretch>
          </a:blipFill>
        </p:spPr>
        <p:txBody>
          <a:bodyPr wrap="square" lIns="0" tIns="0" rIns="0" bIns="0" rtlCol="0"/>
          <a:lstStyle/>
          <a:p>
            <a:endParaRPr>
              <a:latin typeface="Times New Roman" panose="02020603050405020304" charset="0"/>
            </a:endParaRPr>
          </a:p>
        </p:txBody>
      </p:sp>
      <p:sp>
        <p:nvSpPr>
          <p:cNvPr id="5" name="object 5"/>
          <p:cNvSpPr/>
          <p:nvPr/>
        </p:nvSpPr>
        <p:spPr>
          <a:xfrm>
            <a:off x="2220736" y="2678301"/>
            <a:ext cx="2596108" cy="1799844"/>
          </a:xfrm>
          <a:prstGeom prst="rect">
            <a:avLst/>
          </a:prstGeom>
          <a:blipFill>
            <a:blip r:embed="rId3" cstate="print"/>
            <a:stretch>
              <a:fillRect/>
            </a:stretch>
          </a:blipFill>
        </p:spPr>
        <p:txBody>
          <a:bodyPr wrap="square" lIns="0" tIns="0" rIns="0" bIns="0" rtlCol="0"/>
          <a:lstStyle/>
          <a:p>
            <a:endParaRPr>
              <a:latin typeface="Times New Roman" panose="02020603050405020304" charset="0"/>
            </a:endParaRPr>
          </a:p>
        </p:txBody>
      </p:sp>
      <p:sp>
        <p:nvSpPr>
          <p:cNvPr id="6" name="object 6"/>
          <p:cNvSpPr/>
          <p:nvPr/>
        </p:nvSpPr>
        <p:spPr>
          <a:xfrm>
            <a:off x="2235963" y="5022469"/>
            <a:ext cx="2565654" cy="1799844"/>
          </a:xfrm>
          <a:prstGeom prst="rect">
            <a:avLst/>
          </a:prstGeom>
          <a:blipFill>
            <a:blip r:embed="rId4" cstate="print"/>
            <a:stretch>
              <a:fillRect/>
            </a:stretch>
          </a:blipFill>
        </p:spPr>
        <p:txBody>
          <a:bodyPr wrap="square" lIns="0" tIns="0" rIns="0" bIns="0" rtlCol="0"/>
          <a:lstStyle/>
          <a:p>
            <a:endParaRPr>
              <a:latin typeface="Times New Roman" panose="02020603050405020304" charset="0"/>
            </a:endParaRPr>
          </a:p>
        </p:txBody>
      </p:sp>
      <p:sp>
        <p:nvSpPr>
          <p:cNvPr id="8" name="object 8"/>
          <p:cNvSpPr txBox="1"/>
          <p:nvPr/>
        </p:nvSpPr>
        <p:spPr>
          <a:xfrm>
            <a:off x="850900" y="5707875"/>
            <a:ext cx="2076081" cy="487313"/>
          </a:xfrm>
          <a:prstGeom prst="rect">
            <a:avLst/>
          </a:prstGeom>
        </p:spPr>
        <p:txBody>
          <a:bodyPr vert="horz" wrap="square" lIns="0" tIns="0" rIns="0" bIns="0" rtlCol="0">
            <a:spAutoFit/>
          </a:bodyPr>
          <a:lstStyle/>
          <a:p>
            <a:pPr marL="12700">
              <a:lnSpc>
                <a:spcPts val="3750"/>
              </a:lnSpc>
            </a:pPr>
            <a:r>
              <a:rPr sz="3200" spc="-5" dirty="0">
                <a:solidFill>
                  <a:srgbClr val="FF0000"/>
                </a:solidFill>
                <a:latin typeface="Times New Roman" panose="02020603050405020304" charset="0"/>
                <a:cs typeface="新宋体" panose="02010609030101010101" charset="-122"/>
              </a:rPr>
              <a:t>g(x,y)</a:t>
            </a:r>
          </a:p>
        </p:txBody>
      </p:sp>
      <p:sp>
        <p:nvSpPr>
          <p:cNvPr id="9" name="object 9"/>
          <p:cNvSpPr/>
          <p:nvPr/>
        </p:nvSpPr>
        <p:spPr>
          <a:xfrm>
            <a:off x="5707265" y="6019800"/>
            <a:ext cx="1369060" cy="127000"/>
          </a:xfrm>
          <a:custGeom>
            <a:avLst/>
            <a:gdLst/>
            <a:ahLst/>
            <a:cxnLst/>
            <a:rect l="l" t="t" r="r" b="b"/>
            <a:pathLst>
              <a:path w="1369059" h="127000">
                <a:moveTo>
                  <a:pt x="1292352" y="63246"/>
                </a:moveTo>
                <a:lnTo>
                  <a:pt x="1284353" y="53339"/>
                </a:lnTo>
                <a:lnTo>
                  <a:pt x="0" y="53340"/>
                </a:lnTo>
                <a:lnTo>
                  <a:pt x="0" y="72390"/>
                </a:lnTo>
                <a:lnTo>
                  <a:pt x="1284968" y="72389"/>
                </a:lnTo>
                <a:lnTo>
                  <a:pt x="1292352" y="63246"/>
                </a:lnTo>
                <a:close/>
              </a:path>
              <a:path w="1369059" h="127000">
                <a:moveTo>
                  <a:pt x="1368551" y="63246"/>
                </a:moveTo>
                <a:lnTo>
                  <a:pt x="1241285" y="0"/>
                </a:lnTo>
                <a:lnTo>
                  <a:pt x="1284353" y="53339"/>
                </a:lnTo>
                <a:lnTo>
                  <a:pt x="1292352" y="53339"/>
                </a:lnTo>
                <a:lnTo>
                  <a:pt x="1292352" y="101114"/>
                </a:lnTo>
                <a:lnTo>
                  <a:pt x="1368551" y="63246"/>
                </a:lnTo>
                <a:close/>
              </a:path>
              <a:path w="1369059" h="127000">
                <a:moveTo>
                  <a:pt x="1292352" y="101114"/>
                </a:moveTo>
                <a:lnTo>
                  <a:pt x="1292352" y="72389"/>
                </a:lnTo>
                <a:lnTo>
                  <a:pt x="1284968" y="72389"/>
                </a:lnTo>
                <a:lnTo>
                  <a:pt x="1241285" y="126491"/>
                </a:lnTo>
                <a:lnTo>
                  <a:pt x="1292352" y="101114"/>
                </a:lnTo>
                <a:close/>
              </a:path>
              <a:path w="1369059" h="127000">
                <a:moveTo>
                  <a:pt x="1292352" y="63246"/>
                </a:moveTo>
                <a:lnTo>
                  <a:pt x="1292352" y="53339"/>
                </a:lnTo>
                <a:lnTo>
                  <a:pt x="1284353" y="53339"/>
                </a:lnTo>
                <a:lnTo>
                  <a:pt x="1292352" y="63246"/>
                </a:lnTo>
                <a:close/>
              </a:path>
              <a:path w="1369059" h="127000">
                <a:moveTo>
                  <a:pt x="1292352" y="72389"/>
                </a:moveTo>
                <a:lnTo>
                  <a:pt x="1292352" y="63246"/>
                </a:lnTo>
                <a:lnTo>
                  <a:pt x="1284968" y="72389"/>
                </a:lnTo>
                <a:lnTo>
                  <a:pt x="1292352" y="72389"/>
                </a:lnTo>
                <a:close/>
              </a:path>
            </a:pathLst>
          </a:custGeom>
          <a:solidFill>
            <a:srgbClr val="EE2B0A"/>
          </a:solidFill>
        </p:spPr>
        <p:txBody>
          <a:bodyPr wrap="square" lIns="0" tIns="0" rIns="0" bIns="0" rtlCol="0"/>
          <a:lstStyle/>
          <a:p>
            <a:endParaRPr>
              <a:latin typeface="Times New Roman" panose="02020603050405020304" charset="0"/>
            </a:endParaRPr>
          </a:p>
        </p:txBody>
      </p:sp>
      <p:sp>
        <p:nvSpPr>
          <p:cNvPr id="10" name="object 10"/>
          <p:cNvSpPr txBox="1"/>
          <p:nvPr/>
        </p:nvSpPr>
        <p:spPr>
          <a:xfrm>
            <a:off x="5713603" y="5703570"/>
            <a:ext cx="1397000" cy="273685"/>
          </a:xfrm>
          <a:prstGeom prst="rect">
            <a:avLst/>
          </a:prstGeom>
        </p:spPr>
        <p:txBody>
          <a:bodyPr vert="horz" wrap="square" lIns="0" tIns="0" rIns="0" bIns="0" rtlCol="0">
            <a:spAutoFit/>
          </a:bodyPr>
          <a:lstStyle/>
          <a:p>
            <a:pPr marL="12700">
              <a:lnSpc>
                <a:spcPts val="2155"/>
              </a:lnSpc>
            </a:pPr>
            <a:r>
              <a:rPr sz="1800" b="1" spc="-10" dirty="0">
                <a:latin typeface="Times New Roman" panose="02020603050405020304" charset="0"/>
                <a:cs typeface="新宋体" panose="02010609030101010101" charset="-122"/>
              </a:rPr>
              <a:t>叠加蓝色背景</a:t>
            </a:r>
          </a:p>
        </p:txBody>
      </p:sp>
      <p:sp>
        <p:nvSpPr>
          <p:cNvPr id="11" name="object 11"/>
          <p:cNvSpPr/>
          <p:nvPr/>
        </p:nvSpPr>
        <p:spPr>
          <a:xfrm>
            <a:off x="4275467" y="4498847"/>
            <a:ext cx="127000" cy="502920"/>
          </a:xfrm>
          <a:custGeom>
            <a:avLst/>
            <a:gdLst/>
            <a:ahLst/>
            <a:cxnLst/>
            <a:rect l="l" t="t" r="r" b="b"/>
            <a:pathLst>
              <a:path w="127000" h="502920">
                <a:moveTo>
                  <a:pt x="63245" y="426720"/>
                </a:moveTo>
                <a:lnTo>
                  <a:pt x="0" y="376427"/>
                </a:lnTo>
                <a:lnTo>
                  <a:pt x="54101" y="484632"/>
                </a:lnTo>
                <a:lnTo>
                  <a:pt x="54101" y="426720"/>
                </a:lnTo>
                <a:lnTo>
                  <a:pt x="63245" y="426720"/>
                </a:lnTo>
                <a:close/>
              </a:path>
              <a:path w="127000" h="502920">
                <a:moveTo>
                  <a:pt x="73151" y="418842"/>
                </a:moveTo>
                <a:lnTo>
                  <a:pt x="73151" y="0"/>
                </a:lnTo>
                <a:lnTo>
                  <a:pt x="54101" y="0"/>
                </a:lnTo>
                <a:lnTo>
                  <a:pt x="54101" y="419448"/>
                </a:lnTo>
                <a:lnTo>
                  <a:pt x="63246" y="426720"/>
                </a:lnTo>
                <a:lnTo>
                  <a:pt x="73151" y="418842"/>
                </a:lnTo>
                <a:close/>
              </a:path>
              <a:path w="127000" h="502920">
                <a:moveTo>
                  <a:pt x="73151" y="483107"/>
                </a:moveTo>
                <a:lnTo>
                  <a:pt x="73151" y="426720"/>
                </a:lnTo>
                <a:lnTo>
                  <a:pt x="54101" y="426720"/>
                </a:lnTo>
                <a:lnTo>
                  <a:pt x="54101" y="484632"/>
                </a:lnTo>
                <a:lnTo>
                  <a:pt x="63245" y="502919"/>
                </a:lnTo>
                <a:lnTo>
                  <a:pt x="73151" y="483107"/>
                </a:lnTo>
                <a:close/>
              </a:path>
              <a:path w="127000" h="502920">
                <a:moveTo>
                  <a:pt x="126491" y="376427"/>
                </a:moveTo>
                <a:lnTo>
                  <a:pt x="63246" y="426720"/>
                </a:lnTo>
                <a:lnTo>
                  <a:pt x="73151" y="426720"/>
                </a:lnTo>
                <a:lnTo>
                  <a:pt x="73151" y="483107"/>
                </a:lnTo>
                <a:lnTo>
                  <a:pt x="126491" y="376427"/>
                </a:lnTo>
                <a:close/>
              </a:path>
            </a:pathLst>
          </a:custGeom>
          <a:solidFill>
            <a:srgbClr val="EE2B0A"/>
          </a:solidFill>
        </p:spPr>
        <p:txBody>
          <a:bodyPr wrap="square" lIns="0" tIns="0" rIns="0" bIns="0" rtlCol="0"/>
          <a:lstStyle/>
          <a:p>
            <a:endParaRPr>
              <a:latin typeface="Times New Roman" panose="02020603050405020304" charset="0"/>
            </a:endParaRPr>
          </a:p>
        </p:txBody>
      </p:sp>
      <p:sp>
        <p:nvSpPr>
          <p:cNvPr id="12" name="object 12"/>
          <p:cNvSpPr txBox="1"/>
          <p:nvPr/>
        </p:nvSpPr>
        <p:spPr>
          <a:xfrm>
            <a:off x="4418203" y="4623816"/>
            <a:ext cx="1625600" cy="273685"/>
          </a:xfrm>
          <a:prstGeom prst="rect">
            <a:avLst/>
          </a:prstGeom>
        </p:spPr>
        <p:txBody>
          <a:bodyPr vert="horz" wrap="square" lIns="0" tIns="0" rIns="0" bIns="0" rtlCol="0">
            <a:spAutoFit/>
          </a:bodyPr>
          <a:lstStyle/>
          <a:p>
            <a:pPr marL="12700">
              <a:lnSpc>
                <a:spcPts val="2155"/>
              </a:lnSpc>
            </a:pPr>
            <a:r>
              <a:rPr sz="1800" b="1" spc="-10" dirty="0">
                <a:latin typeface="Times New Roman" panose="02020603050405020304" charset="0"/>
                <a:cs typeface="新宋体" panose="02010609030101010101" charset="-122"/>
              </a:rPr>
              <a:t>减去背景b(x,y)</a:t>
            </a:r>
          </a:p>
        </p:txBody>
      </p:sp>
      <p:sp>
        <p:nvSpPr>
          <p:cNvPr id="1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lang="zh-CN" sz="4000" spc="-5" dirty="0">
                <a:latin typeface="Times New Roman" panose="02020603050405020304"/>
                <a:cs typeface="Times New Roman" panose="02020603050405020304"/>
                <a:sym typeface="+mn-ea"/>
              </a:rPr>
              <a:t>减法</a:t>
            </a:r>
            <a:endParaRPr lang="zh-CN" sz="4000" b="0" spc="-15" dirty="0">
              <a:solidFill>
                <a:srgbClr val="FF0000"/>
              </a:solidFill>
              <a:latin typeface="新宋体" panose="02010609030101010101" charset="-122"/>
              <a:cs typeface="新宋体" panose="02010609030101010101" charset="-122"/>
              <a:sym typeface="+mn-ea"/>
            </a:endParaRPr>
          </a:p>
        </p:txBody>
      </p:sp>
      <p:sp>
        <p:nvSpPr>
          <p:cNvPr id="2" name="矩形 1"/>
          <p:cNvSpPr/>
          <p:nvPr/>
        </p:nvSpPr>
        <p:spPr>
          <a:xfrm>
            <a:off x="1181998" y="3191577"/>
            <a:ext cx="713016" cy="528350"/>
          </a:xfrm>
          <a:prstGeom prst="rect">
            <a:avLst/>
          </a:prstGeom>
        </p:spPr>
        <p:txBody>
          <a:bodyPr wrap="none">
            <a:spAutoFit/>
          </a:bodyPr>
          <a:lstStyle/>
          <a:p>
            <a:pPr marL="12700">
              <a:lnSpc>
                <a:spcPts val="3375"/>
              </a:lnSpc>
            </a:pPr>
            <a:r>
              <a:rPr lang="en-US" altLang="zh-CN" spc="-5">
                <a:solidFill>
                  <a:srgbClr val="FF0000"/>
                </a:solidFill>
                <a:latin typeface="Times New Roman" panose="02020603050405020304" charset="0"/>
                <a:cs typeface="新宋体" panose="02010609030101010101" charset="-122"/>
              </a:rPr>
              <a:t>f(x,y)</a:t>
            </a:r>
            <a:endParaRPr lang="en-US" altLang="zh-CN">
              <a:latin typeface="Times New Roman" panose="02020603050405020304" charset="0"/>
              <a:cs typeface="新宋体" panose="02010609030101010101" charset="-122"/>
            </a:endParaRPr>
          </a:p>
        </p:txBody>
      </p:sp>
      <p:sp>
        <p:nvSpPr>
          <p:cNvPr id="3" name="文本框 2"/>
          <p:cNvSpPr txBox="1"/>
          <p:nvPr/>
        </p:nvSpPr>
        <p:spPr>
          <a:xfrm>
            <a:off x="2235963" y="6989715"/>
            <a:ext cx="8001000" cy="397032"/>
          </a:xfrm>
          <a:prstGeom prst="rect">
            <a:avLst/>
          </a:prstGeom>
          <a:noFill/>
        </p:spPr>
        <p:txBody>
          <a:bodyPr wrap="square" rtlCol="0">
            <a:spAutoFit/>
          </a:bodyPr>
          <a:lstStyle/>
          <a:p>
            <a:pPr marL="403225" marR="2266315" indent="-356235" defTabSz="0">
              <a:lnSpc>
                <a:spcPct val="110000"/>
              </a:lnSpc>
              <a:tabLst>
                <a:tab pos="390525" algn="l"/>
              </a:tabLst>
            </a:pPr>
            <a:r>
              <a:rPr lang="zh-CN" altLang="en-US" spc="-5">
                <a:latin typeface="Times New Roman" panose="02020603050405020304" charset="0"/>
                <a:cs typeface="新宋体" panose="02010609030101010101" charset="-122"/>
              </a:rPr>
              <a:t>去除不需要的叠加性图案例：电视制作的蓝屏技术</a:t>
            </a:r>
            <a:endParaRPr lang="zh-CN" altLang="en-US">
              <a:latin typeface="Times New Roman" panose="02020603050405020304" charset="0"/>
              <a:cs typeface="新宋体" panose="0201060903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774701" y="1607820"/>
            <a:ext cx="9601200" cy="2369880"/>
          </a:xfrm>
          <a:prstGeom prst="rect">
            <a:avLst/>
          </a:prstGeom>
        </p:spPr>
        <p:txBody>
          <a:bodyPr vert="horz" wrap="square" lIns="0" tIns="0" rIns="0" bIns="0" rtlCol="0">
            <a:spAutoFit/>
          </a:bodyPr>
          <a:lstStyle/>
          <a:p>
            <a:pPr marL="12700">
              <a:lnSpc>
                <a:spcPct val="150000"/>
              </a:lnSpc>
            </a:pPr>
            <a:r>
              <a:rPr sz="2800" spc="-5" dirty="0" err="1" smtClean="0">
                <a:latin typeface="Times New Roman" panose="02020603050405020304" pitchFamily="18" charset="0"/>
                <a:cs typeface="Times New Roman" panose="02020603050405020304" pitchFamily="18" charset="0"/>
              </a:rPr>
              <a:t>乘法的定义</a:t>
            </a:r>
            <a:endParaRPr lang="en-US" sz="2800" spc="-5" dirty="0" smtClean="0">
              <a:latin typeface="Times New Roman" panose="02020603050405020304" pitchFamily="18" charset="0"/>
              <a:cs typeface="Times New Roman" panose="02020603050405020304" pitchFamily="18" charset="0"/>
            </a:endParaRPr>
          </a:p>
          <a:p>
            <a:pPr marL="12700">
              <a:lnSpc>
                <a:spcPct val="100000"/>
              </a:lnSpc>
            </a:pPr>
            <a:r>
              <a:rPr lang="en-US" sz="2800" i="1" spc="-5" dirty="0">
                <a:solidFill>
                  <a:srgbClr val="FF0000"/>
                </a:solidFill>
                <a:latin typeface="Times New Roman" panose="02020603050405020304" pitchFamily="18" charset="0"/>
                <a:cs typeface="Times New Roman" panose="02020603050405020304" pitchFamily="18" charset="0"/>
              </a:rPr>
              <a:t> </a:t>
            </a:r>
            <a:r>
              <a:rPr lang="en-US" sz="2800" i="1" spc="-5" dirty="0" smtClean="0">
                <a:solidFill>
                  <a:srgbClr val="FF0000"/>
                </a:solidFill>
                <a:latin typeface="Times New Roman" panose="02020603050405020304" pitchFamily="18" charset="0"/>
                <a:cs typeface="Times New Roman" panose="02020603050405020304" pitchFamily="18" charset="0"/>
              </a:rPr>
              <a:t>  </a:t>
            </a:r>
            <a:r>
              <a:rPr sz="2800" i="1" spc="-5" dirty="0" smtClean="0">
                <a:solidFill>
                  <a:srgbClr val="FF0000"/>
                </a:solidFill>
                <a:latin typeface="Times New Roman" panose="02020603050405020304" pitchFamily="18" charset="0"/>
                <a:cs typeface="Times New Roman" panose="02020603050405020304" pitchFamily="18" charset="0"/>
              </a:rPr>
              <a:t>C</a:t>
            </a:r>
            <a:r>
              <a:rPr sz="2800" spc="-5" dirty="0" smtClean="0">
                <a:solidFill>
                  <a:srgbClr val="FF0000"/>
                </a:solidFill>
                <a:latin typeface="Times New Roman" panose="02020603050405020304" pitchFamily="18" charset="0"/>
                <a:cs typeface="Times New Roman" panose="02020603050405020304" pitchFamily="18" charset="0"/>
              </a:rPr>
              <a:t>(</a:t>
            </a:r>
            <a:r>
              <a:rPr sz="2800" i="1" spc="-5" dirty="0" smtClean="0">
                <a:solidFill>
                  <a:srgbClr val="FF0000"/>
                </a:solidFill>
                <a:latin typeface="Times New Roman" panose="02020603050405020304" pitchFamily="18" charset="0"/>
                <a:cs typeface="Times New Roman" panose="02020603050405020304" pitchFamily="18" charset="0"/>
              </a:rPr>
              <a:t>x</a:t>
            </a:r>
            <a:r>
              <a:rPr sz="2800" spc="-5" dirty="0" smtClean="0">
                <a:solidFill>
                  <a:srgbClr val="FF0000"/>
                </a:solidFill>
                <a:latin typeface="Times New Roman" panose="02020603050405020304" pitchFamily="18" charset="0"/>
                <a:cs typeface="Times New Roman" panose="02020603050405020304" pitchFamily="18" charset="0"/>
              </a:rPr>
              <a:t>,</a:t>
            </a:r>
            <a:r>
              <a:rPr sz="2800" i="1" spc="-5" dirty="0" smtClean="0">
                <a:solidFill>
                  <a:srgbClr val="FF0000"/>
                </a:solidFill>
                <a:latin typeface="Times New Roman" panose="02020603050405020304" pitchFamily="18" charset="0"/>
                <a:cs typeface="Times New Roman" panose="02020603050405020304" pitchFamily="18" charset="0"/>
              </a:rPr>
              <a:t>y</a:t>
            </a:r>
            <a:r>
              <a:rPr sz="2800" spc="-5" dirty="0">
                <a:solidFill>
                  <a:srgbClr val="FF0000"/>
                </a:solidFill>
                <a:latin typeface="Times New Roman" panose="02020603050405020304" pitchFamily="18" charset="0"/>
                <a:cs typeface="Times New Roman" panose="02020603050405020304" pitchFamily="18" charset="0"/>
              </a:rPr>
              <a:t>) = </a:t>
            </a:r>
            <a:r>
              <a:rPr sz="2800" i="1" spc="-5" dirty="0">
                <a:solidFill>
                  <a:srgbClr val="FF0000"/>
                </a:solidFill>
                <a:latin typeface="Times New Roman" panose="02020603050405020304" pitchFamily="18" charset="0"/>
                <a:cs typeface="Times New Roman" panose="02020603050405020304" pitchFamily="18" charset="0"/>
              </a:rPr>
              <a:t>A</a:t>
            </a:r>
            <a:r>
              <a:rPr sz="2800" spc="-5" dirty="0">
                <a:solidFill>
                  <a:srgbClr val="FF0000"/>
                </a:solidFill>
                <a:latin typeface="Times New Roman" panose="02020603050405020304" pitchFamily="18" charset="0"/>
                <a:cs typeface="Times New Roman" panose="02020603050405020304" pitchFamily="18" charset="0"/>
              </a:rPr>
              <a:t>(</a:t>
            </a:r>
            <a:r>
              <a:rPr sz="2800" i="1" spc="-5" dirty="0">
                <a:solidFill>
                  <a:srgbClr val="FF0000"/>
                </a:solidFill>
                <a:latin typeface="Times New Roman" panose="02020603050405020304" pitchFamily="18" charset="0"/>
                <a:cs typeface="Times New Roman" panose="02020603050405020304" pitchFamily="18" charset="0"/>
              </a:rPr>
              <a:t>x</a:t>
            </a:r>
            <a:r>
              <a:rPr sz="2800" spc="-5" dirty="0">
                <a:solidFill>
                  <a:srgbClr val="FF0000"/>
                </a:solidFill>
                <a:latin typeface="Times New Roman" panose="02020603050405020304" pitchFamily="18" charset="0"/>
                <a:cs typeface="Times New Roman" panose="02020603050405020304" pitchFamily="18" charset="0"/>
              </a:rPr>
              <a:t>,</a:t>
            </a:r>
            <a:r>
              <a:rPr sz="2800" i="1" spc="-5" dirty="0">
                <a:solidFill>
                  <a:srgbClr val="FF0000"/>
                </a:solidFill>
                <a:latin typeface="Times New Roman" panose="02020603050405020304" pitchFamily="18" charset="0"/>
                <a:cs typeface="Times New Roman" panose="02020603050405020304" pitchFamily="18" charset="0"/>
              </a:rPr>
              <a:t>y</a:t>
            </a:r>
            <a:r>
              <a:rPr sz="2800" spc="-5" dirty="0">
                <a:solidFill>
                  <a:srgbClr val="FF0000"/>
                </a:solidFill>
                <a:latin typeface="Times New Roman" panose="02020603050405020304" pitchFamily="18" charset="0"/>
                <a:cs typeface="Times New Roman" panose="02020603050405020304" pitchFamily="18" charset="0"/>
              </a:rPr>
              <a:t>) </a:t>
            </a:r>
            <a:r>
              <a:rPr lang="en-US" altLang="zh-CN" sz="2800" spc="-5" dirty="0" smtClean="0">
                <a:solidFill>
                  <a:srgbClr val="FF0000"/>
                </a:solidFill>
                <a:latin typeface="Times New Roman" panose="02020603050405020304" pitchFamily="18" charset="0"/>
                <a:cs typeface="Times New Roman" panose="02020603050405020304" pitchFamily="18" charset="0"/>
              </a:rPr>
              <a:t>×</a:t>
            </a:r>
            <a:r>
              <a:rPr sz="2800" spc="-5" dirty="0" smtClean="0">
                <a:solidFill>
                  <a:srgbClr val="FF0000"/>
                </a:solidFill>
                <a:latin typeface="Times New Roman" panose="02020603050405020304" pitchFamily="18" charset="0"/>
                <a:cs typeface="Times New Roman" panose="02020603050405020304" pitchFamily="18" charset="0"/>
              </a:rPr>
              <a:t> </a:t>
            </a:r>
            <a:r>
              <a:rPr sz="2800" i="1" spc="-5" dirty="0">
                <a:solidFill>
                  <a:srgbClr val="FF0000"/>
                </a:solidFill>
                <a:latin typeface="Times New Roman" panose="02020603050405020304" pitchFamily="18" charset="0"/>
                <a:cs typeface="Times New Roman" panose="02020603050405020304" pitchFamily="18" charset="0"/>
              </a:rPr>
              <a:t>B</a:t>
            </a:r>
            <a:r>
              <a:rPr sz="2800" spc="-5" dirty="0">
                <a:solidFill>
                  <a:srgbClr val="FF0000"/>
                </a:solidFill>
                <a:latin typeface="Times New Roman" panose="02020603050405020304" pitchFamily="18" charset="0"/>
                <a:cs typeface="Times New Roman" panose="02020603050405020304" pitchFamily="18" charset="0"/>
              </a:rPr>
              <a:t>(</a:t>
            </a:r>
            <a:r>
              <a:rPr sz="2800" i="1" spc="-5" dirty="0">
                <a:solidFill>
                  <a:srgbClr val="FF0000"/>
                </a:solidFill>
                <a:latin typeface="Times New Roman" panose="02020603050405020304" pitchFamily="18" charset="0"/>
                <a:cs typeface="Times New Roman" panose="02020603050405020304" pitchFamily="18" charset="0"/>
              </a:rPr>
              <a:t>x</a:t>
            </a:r>
            <a:r>
              <a:rPr sz="2800" spc="-5" dirty="0">
                <a:solidFill>
                  <a:srgbClr val="FF0000"/>
                </a:solidFill>
                <a:latin typeface="Times New Roman" panose="02020603050405020304" pitchFamily="18" charset="0"/>
                <a:cs typeface="Times New Roman" panose="02020603050405020304" pitchFamily="18" charset="0"/>
              </a:rPr>
              <a:t>,</a:t>
            </a:r>
            <a:r>
              <a:rPr sz="2800" i="1" spc="-5" dirty="0">
                <a:solidFill>
                  <a:srgbClr val="FF0000"/>
                </a:solidFill>
                <a:latin typeface="Times New Roman" panose="02020603050405020304" pitchFamily="18" charset="0"/>
                <a:cs typeface="Times New Roman" panose="02020603050405020304" pitchFamily="18" charset="0"/>
              </a:rPr>
              <a:t>y</a:t>
            </a:r>
            <a:r>
              <a:rPr sz="2800" spc="-5" dirty="0" smtClean="0">
                <a:solidFill>
                  <a:srgbClr val="FF0000"/>
                </a:solidFill>
                <a:latin typeface="Times New Roman" panose="02020603050405020304" pitchFamily="18" charset="0"/>
                <a:cs typeface="Times New Roman" panose="02020603050405020304" pitchFamily="18" charset="0"/>
              </a:rPr>
              <a:t>)</a:t>
            </a:r>
            <a:endParaRPr lang="en-US" sz="2800" spc="-5" dirty="0" smtClean="0">
              <a:solidFill>
                <a:srgbClr val="FF0000"/>
              </a:solidFill>
              <a:latin typeface="Times New Roman" panose="02020603050405020304" pitchFamily="18" charset="0"/>
              <a:cs typeface="Times New Roman" panose="02020603050405020304" pitchFamily="18" charset="0"/>
            </a:endParaRPr>
          </a:p>
          <a:p>
            <a:pPr marL="12700">
              <a:lnSpc>
                <a:spcPct val="100000"/>
              </a:lnSpc>
            </a:pPr>
            <a:endParaRPr lang="en-US" sz="2800" spc="-5" dirty="0">
              <a:latin typeface="Times New Roman" panose="02020603050405020304" pitchFamily="18" charset="0"/>
              <a:cs typeface="Times New Roman" panose="02020603050405020304" pitchFamily="18" charset="0"/>
            </a:endParaRPr>
          </a:p>
          <a:p>
            <a:pPr marL="12700">
              <a:lnSpc>
                <a:spcPct val="100000"/>
              </a:lnSpc>
            </a:pPr>
            <a:r>
              <a:rPr sz="2800" spc="-5" dirty="0" err="1" smtClean="0">
                <a:latin typeface="Times New Roman" panose="02020603050405020304" pitchFamily="18" charset="0"/>
                <a:cs typeface="Times New Roman" panose="02020603050405020304" pitchFamily="18" charset="0"/>
              </a:rPr>
              <a:t>主要应用举例</a:t>
            </a:r>
            <a:r>
              <a:rPr lang="zh-CN" altLang="en-US" sz="2800" spc="-5" dirty="0" smtClean="0">
                <a:latin typeface="Times New Roman" panose="02020603050405020304" pitchFamily="18" charset="0"/>
                <a:cs typeface="Times New Roman" panose="02020603050405020304" pitchFamily="18" charset="0"/>
              </a:rPr>
              <a:t>：</a:t>
            </a:r>
            <a:r>
              <a:rPr sz="2800" spc="-5" dirty="0" err="1" smtClean="0">
                <a:latin typeface="Times New Roman" panose="02020603050405020304" pitchFamily="18" charset="0"/>
                <a:cs typeface="Times New Roman" panose="02020603050405020304" pitchFamily="18" charset="0"/>
              </a:rPr>
              <a:t>图像的局部显示用二值蒙板图像与原图像做乘法</a:t>
            </a:r>
            <a:endParaRPr sz="2800" dirty="0">
              <a:latin typeface="Times New Roman" panose="02020603050405020304" pitchFamily="18" charset="0"/>
              <a:cs typeface="Times New Roman" panose="02020603050405020304" pitchFamily="18" charset="0"/>
            </a:endParaRPr>
          </a:p>
        </p:txBody>
      </p:sp>
      <p:sp>
        <p:nvSpPr>
          <p:cNvPr id="9" name="object 5"/>
          <p:cNvSpPr txBox="1">
            <a:spLocks noGrp="1"/>
          </p:cNvSpPr>
          <p:nvPr/>
        </p:nvSpPr>
        <p:spPr>
          <a:xfrm>
            <a:off x="1030605" y="308338"/>
            <a:ext cx="8064500" cy="919390"/>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pitchFamily="18" charset="0"/>
                <a:ea typeface="+mn-ea"/>
                <a:cs typeface="Times New Roman" panose="02020603050405020304" pitchFamily="18" charset="0"/>
              </a:rPr>
              <a:t>图像</a:t>
            </a:r>
            <a:r>
              <a:rPr sz="4000" spc="-15" dirty="0">
                <a:latin typeface="Times New Roman" panose="02020603050405020304" pitchFamily="18" charset="0"/>
                <a:ea typeface="+mn-ea"/>
                <a:cs typeface="Times New Roman" panose="02020603050405020304" pitchFamily="18" charset="0"/>
                <a:sym typeface="+mn-ea"/>
              </a:rPr>
              <a:t>代数运算</a:t>
            </a:r>
            <a:r>
              <a:rPr sz="4000" spc="-5" dirty="0">
                <a:latin typeface="Times New Roman" panose="02020603050405020304" pitchFamily="18" charset="0"/>
                <a:ea typeface="+mn-ea"/>
                <a:cs typeface="Times New Roman" panose="02020603050405020304" pitchFamily="18" charset="0"/>
                <a:sym typeface="+mn-ea"/>
              </a:rPr>
              <a:t>—</a:t>
            </a:r>
            <a:r>
              <a:rPr lang="zh-CN" sz="4000" spc="-5" dirty="0">
                <a:latin typeface="Times New Roman" panose="02020603050405020304" pitchFamily="18" charset="0"/>
                <a:ea typeface="+mn-ea"/>
                <a:cs typeface="Times New Roman" panose="02020603050405020304" pitchFamily="18" charset="0"/>
                <a:sym typeface="+mn-ea"/>
              </a:rPr>
              <a:t>乘法</a:t>
            </a:r>
            <a:endParaRPr lang="zh-CN" sz="4000" b="0" spc="-15" dirty="0">
              <a:solidFill>
                <a:srgbClr val="FF0000"/>
              </a:solidFill>
              <a:latin typeface="Times New Roman" panose="02020603050405020304" pitchFamily="18" charset="0"/>
              <a:ea typeface="+mn-ea"/>
              <a:cs typeface="Times New Roman" panose="02020603050405020304" pitchFamily="18"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2106815" y="4570476"/>
            <a:ext cx="3276600" cy="22174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994539" y="4570476"/>
            <a:ext cx="3276600" cy="22174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106815" y="1906524"/>
            <a:ext cx="3276600" cy="2225801"/>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5483491" y="5348973"/>
            <a:ext cx="4318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9" name="object 9"/>
          <p:cNvSpPr txBox="1"/>
          <p:nvPr/>
        </p:nvSpPr>
        <p:spPr>
          <a:xfrm>
            <a:off x="5570359" y="2684246"/>
            <a:ext cx="431800" cy="476250"/>
          </a:xfrm>
          <a:prstGeom prst="rect">
            <a:avLst/>
          </a:prstGeom>
        </p:spPr>
        <p:txBody>
          <a:bodyPr vert="horz" wrap="square" lIns="0" tIns="0" rIns="0" bIns="0" rtlCol="0">
            <a:spAutoFit/>
          </a:bodyPr>
          <a:lstStyle/>
          <a:p>
            <a:pPr marL="12700">
              <a:lnSpc>
                <a:spcPts val="3750"/>
              </a:lnSpc>
            </a:pPr>
            <a:r>
              <a:rPr sz="3200" b="1" spc="-15" dirty="0">
                <a:solidFill>
                  <a:srgbClr val="EE2B0A"/>
                </a:solidFill>
                <a:latin typeface="新宋体" panose="02010609030101010101" charset="-122"/>
                <a:cs typeface="新宋体" panose="02010609030101010101" charset="-122"/>
              </a:rPr>
              <a:t>＝</a:t>
            </a:r>
            <a:endParaRPr sz="3200">
              <a:latin typeface="新宋体" panose="02010609030101010101" charset="-122"/>
              <a:cs typeface="新宋体" panose="02010609030101010101" charset="-122"/>
            </a:endParaRPr>
          </a:p>
        </p:txBody>
      </p:sp>
      <p:sp>
        <p:nvSpPr>
          <p:cNvPr id="10"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sz="4000" spc="-15" dirty="0">
                <a:latin typeface="新宋体" panose="02010609030101010101" charset="-122"/>
                <a:cs typeface="新宋体" panose="02010609030101010101" charset="-122"/>
                <a:sym typeface="+mn-ea"/>
              </a:rPr>
              <a:t>代数运算</a:t>
            </a:r>
            <a:r>
              <a:rPr sz="4000" spc="-5" dirty="0">
                <a:latin typeface="Times New Roman" panose="02020603050405020304"/>
                <a:cs typeface="Times New Roman" panose="02020603050405020304"/>
                <a:sym typeface="+mn-ea"/>
              </a:rPr>
              <a:t>—</a:t>
            </a:r>
            <a:r>
              <a:rPr lang="zh-CN" sz="4000" spc="-5" dirty="0">
                <a:latin typeface="Times New Roman" panose="02020603050405020304"/>
                <a:cs typeface="Times New Roman" panose="02020603050405020304"/>
                <a:sym typeface="+mn-ea"/>
              </a:rPr>
              <a:t>乘法</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10590" y="1643380"/>
            <a:ext cx="8401050" cy="2780761"/>
          </a:xfrm>
          <a:prstGeom prst="rect">
            <a:avLst/>
          </a:prstGeom>
        </p:spPr>
        <p:txBody>
          <a:bodyPr vert="horz" wrap="square" lIns="0" tIns="0" rIns="0" bIns="0" rtlCol="0">
            <a:spAutoFit/>
          </a:bodyPr>
          <a:lstStyle/>
          <a:p>
            <a:pPr marL="12700" defTabSz="0">
              <a:lnSpc>
                <a:spcPct val="96000"/>
              </a:lnSpc>
              <a:tabLst>
                <a:tab pos="354965" algn="l"/>
              </a:tabLst>
            </a:pPr>
            <a:r>
              <a:rPr sz="2200" spc="745" dirty="0" smtClean="0">
                <a:solidFill>
                  <a:srgbClr val="EE2B0A"/>
                </a:solidFill>
                <a:latin typeface="Times New Roman" panose="02020603050405020304" charset="0"/>
                <a:cs typeface="Segoe UI Symbol" panose="020B0502040204020203"/>
              </a:rPr>
              <a:t>•</a:t>
            </a:r>
            <a:r>
              <a:rPr sz="3200" b="1" spc="-5" dirty="0" err="1" smtClean="0">
                <a:latin typeface="Times New Roman" panose="02020603050405020304" charset="0"/>
                <a:cs typeface="新宋体" panose="02010609030101010101" charset="-122"/>
              </a:rPr>
              <a:t>非的定义</a:t>
            </a:r>
            <a:r>
              <a:rPr lang="en-US" sz="3200" b="1" spc="-5" dirty="0">
                <a:latin typeface="Times New Roman" panose="02020603050405020304" charset="0"/>
                <a:cs typeface="新宋体" panose="02010609030101010101" charset="-122"/>
              </a:rPr>
              <a:t>(</a:t>
            </a:r>
            <a:r>
              <a:rPr lang="zh-CN" altLang="en-US" sz="2800" b="1" spc="-5" dirty="0">
                <a:latin typeface="Times New Roman" panose="02020603050405020304" charset="0"/>
                <a:cs typeface="新宋体" panose="02010609030101010101" charset="-122"/>
              </a:rPr>
              <a:t>本质还是减法运算</a:t>
            </a:r>
            <a:r>
              <a:rPr lang="en-US" sz="3200" b="1" spc="-5" dirty="0">
                <a:latin typeface="Times New Roman" panose="02020603050405020304" charset="0"/>
                <a:cs typeface="新宋体" panose="02010609030101010101" charset="-122"/>
              </a:rPr>
              <a:t>)</a:t>
            </a:r>
          </a:p>
          <a:p>
            <a:pPr marL="354965">
              <a:lnSpc>
                <a:spcPct val="96000"/>
              </a:lnSpc>
              <a:spcBef>
                <a:spcPts val="665"/>
              </a:spcBef>
            </a:pPr>
            <a:r>
              <a:rPr sz="2800" spc="-5" dirty="0">
                <a:solidFill>
                  <a:srgbClr val="FF0000"/>
                </a:solidFill>
                <a:latin typeface="Times New Roman" panose="02020603050405020304" charset="0"/>
                <a:cs typeface="新宋体" panose="02010609030101010101" charset="-122"/>
              </a:rPr>
              <a:t>         g(x,y</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lang="en-US" sz="2800" spc="-5" dirty="0">
                <a:solidFill>
                  <a:srgbClr val="FF0000"/>
                </a:solidFill>
                <a:latin typeface="Times New Roman" panose="02020603050405020304" charset="0"/>
                <a:cs typeface="新宋体" panose="02010609030101010101" charset="-122"/>
              </a:rPr>
              <a:t>255</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f(x,y)</a:t>
            </a:r>
            <a:endParaRPr sz="2800" dirty="0">
              <a:latin typeface="Times New Roman" panose="02020603050405020304" charset="0"/>
              <a:cs typeface="新宋体" panose="02010609030101010101" charset="-122"/>
            </a:endParaRPr>
          </a:p>
          <a:p>
            <a:pPr marL="12700" defTabSz="0">
              <a:lnSpc>
                <a:spcPct val="96000"/>
              </a:lnSpc>
              <a:tabLst>
                <a:tab pos="354965" algn="l"/>
              </a:tabLst>
            </a:pPr>
            <a:endParaRPr sz="2200" spc="745" dirty="0">
              <a:solidFill>
                <a:srgbClr val="EE2B0A"/>
              </a:solidFill>
              <a:latin typeface="Times New Roman" panose="02020603050405020304" charset="0"/>
              <a:cs typeface="Segoe UI Symbol" panose="020B0502040204020203"/>
            </a:endParaRPr>
          </a:p>
          <a:p>
            <a:pPr marL="12700" defTabSz="0">
              <a:lnSpc>
                <a:spcPct val="96000"/>
              </a:lnSpc>
              <a:tabLst>
                <a:tab pos="354965" algn="l"/>
              </a:tabLst>
            </a:pPr>
            <a:r>
              <a:rPr sz="2200" spc="745" dirty="0" smtClean="0">
                <a:solidFill>
                  <a:srgbClr val="EE2B0A"/>
                </a:solidFill>
                <a:latin typeface="Times New Roman" panose="02020603050405020304" charset="0"/>
                <a:cs typeface="Segoe UI Symbol" panose="020B0502040204020203"/>
              </a:rPr>
              <a:t>•</a:t>
            </a:r>
            <a:r>
              <a:rPr sz="3200" spc="-5" dirty="0" err="1" smtClean="0">
                <a:latin typeface="Times New Roman" panose="02020603050405020304" charset="0"/>
                <a:cs typeface="新宋体" panose="02010609030101010101" charset="-122"/>
              </a:rPr>
              <a:t>主要应用举例</a:t>
            </a:r>
            <a:endParaRPr sz="3200" dirty="0">
              <a:latin typeface="Times New Roman" panose="02020603050405020304" charset="0"/>
              <a:cs typeface="新宋体" panose="02010609030101010101" charset="-122"/>
            </a:endParaRPr>
          </a:p>
          <a:p>
            <a:pPr marL="469265">
              <a:lnSpc>
                <a:spcPct val="96000"/>
              </a:lnSpc>
              <a:spcBef>
                <a:spcPts val="660"/>
              </a:spcBef>
            </a:pPr>
            <a:r>
              <a:rPr sz="2800" spc="-5" dirty="0" err="1" smtClean="0">
                <a:latin typeface="Times New Roman" panose="02020603050405020304" charset="0"/>
                <a:cs typeface="新宋体" panose="02010609030101010101" charset="-122"/>
              </a:rPr>
              <a:t>获得一个</a:t>
            </a:r>
            <a:r>
              <a:rPr lang="zh-CN" altLang="en-US" sz="2800" spc="-5" dirty="0" smtClean="0">
                <a:latin typeface="Times New Roman" panose="02020603050405020304" charset="0"/>
                <a:cs typeface="新宋体" panose="02010609030101010101" charset="-122"/>
              </a:rPr>
              <a:t>负</a:t>
            </a:r>
            <a:r>
              <a:rPr sz="2800" spc="-5" dirty="0" smtClean="0">
                <a:latin typeface="Times New Roman" panose="02020603050405020304" charset="0"/>
                <a:cs typeface="新宋体" panose="02010609030101010101" charset="-122"/>
              </a:rPr>
              <a:t>图</a:t>
            </a:r>
            <a:endParaRPr sz="2800" dirty="0">
              <a:latin typeface="Times New Roman" panose="02020603050405020304" charset="0"/>
              <a:cs typeface="新宋体" panose="02010609030101010101" charset="-122"/>
            </a:endParaRPr>
          </a:p>
          <a:p>
            <a:pPr marL="469265">
              <a:lnSpc>
                <a:spcPct val="96000"/>
              </a:lnSpc>
              <a:spcBef>
                <a:spcPts val="675"/>
              </a:spcBef>
            </a:pPr>
            <a:r>
              <a:rPr sz="2800" spc="-5" dirty="0" err="1" smtClean="0">
                <a:latin typeface="Times New Roman" panose="02020603050405020304" charset="0"/>
                <a:cs typeface="新宋体" panose="02010609030101010101" charset="-122"/>
              </a:rPr>
              <a:t>获得一个子图像的补图像</a:t>
            </a:r>
            <a:endParaRPr sz="2800" dirty="0">
              <a:latin typeface="Times New Roman" panose="02020603050405020304" charset="0"/>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逻辑</a:t>
            </a:r>
            <a:r>
              <a:rPr sz="4000" spc="-15" dirty="0">
                <a:latin typeface="新宋体" panose="02010609030101010101" charset="-122"/>
                <a:cs typeface="新宋体" panose="02010609030101010101" charset="-122"/>
                <a:sym typeface="+mn-ea"/>
              </a:rPr>
              <a:t>运算</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4988339" y="2647292"/>
            <a:ext cx="3810000" cy="25892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55700" y="2644770"/>
            <a:ext cx="3810000" cy="2587751"/>
          </a:xfrm>
          <a:prstGeom prst="rect">
            <a:avLst/>
          </a:prstGeom>
          <a:blipFill>
            <a:blip r:embed="rId3" cstate="print"/>
            <a:stretch>
              <a:fillRect/>
            </a:stretch>
          </a:blipFill>
        </p:spPr>
        <p:txBody>
          <a:bodyPr wrap="square" lIns="0" tIns="0" rIns="0" bIns="0" rtlCol="0"/>
          <a:lstStyle/>
          <a:p>
            <a:endParaRPr/>
          </a:p>
        </p:txBody>
      </p:sp>
      <p:sp>
        <p:nvSpPr>
          <p:cNvPr id="3" name="文本框 2"/>
          <p:cNvSpPr txBox="1"/>
          <p:nvPr/>
        </p:nvSpPr>
        <p:spPr>
          <a:xfrm>
            <a:off x="2241964" y="5305425"/>
            <a:ext cx="4651375" cy="518412"/>
          </a:xfrm>
          <a:prstGeom prst="rect">
            <a:avLst/>
          </a:prstGeom>
          <a:noFill/>
        </p:spPr>
        <p:txBody>
          <a:bodyPr wrap="square" rtlCol="0">
            <a:spAutoFit/>
          </a:bodyPr>
          <a:lstStyle/>
          <a:p>
            <a:pPr marL="407670" algn="ctr" defTabSz="0">
              <a:lnSpc>
                <a:spcPts val="3750"/>
              </a:lnSpc>
              <a:tabLst>
                <a:tab pos="750570" algn="l"/>
              </a:tabLst>
            </a:pPr>
            <a:r>
              <a:rPr sz="2000" b="1" spc="-5" smtClean="0">
                <a:solidFill>
                  <a:srgbClr val="FF0000"/>
                </a:solidFill>
                <a:latin typeface="新宋体" panose="02010609030101010101" charset="-122"/>
                <a:cs typeface="新宋体" panose="02010609030101010101" charset="-122"/>
                <a:sym typeface="+mn-ea"/>
              </a:rPr>
              <a:t>获得一个</a:t>
            </a:r>
            <a:r>
              <a:rPr lang="zh-CN" altLang="en-US" sz="2000" b="1" spc="-5" smtClean="0">
                <a:solidFill>
                  <a:srgbClr val="FF0000"/>
                </a:solidFill>
                <a:latin typeface="新宋体" panose="02010609030101010101" charset="-122"/>
                <a:cs typeface="新宋体" panose="02010609030101010101" charset="-122"/>
                <a:sym typeface="+mn-ea"/>
              </a:rPr>
              <a:t>负</a:t>
            </a:r>
            <a:r>
              <a:rPr sz="2000" b="1" spc="-5" smtClean="0">
                <a:solidFill>
                  <a:srgbClr val="FF0000"/>
                </a:solidFill>
                <a:latin typeface="新宋体" panose="02010609030101010101" charset="-122"/>
                <a:cs typeface="新宋体" panose="02010609030101010101" charset="-122"/>
                <a:sym typeface="+mn-ea"/>
              </a:rPr>
              <a:t>图像</a:t>
            </a:r>
            <a:endParaRPr lang="zh-CN" altLang="en-US" sz="2000" b="1" spc="-5" dirty="0">
              <a:solidFill>
                <a:srgbClr val="FF0000"/>
              </a:solidFill>
              <a:latin typeface="新宋体" panose="02010609030101010101" charset="-122"/>
              <a:cs typeface="新宋体" panose="02010609030101010101" charset="-122"/>
              <a:sym typeface="+mn-ea"/>
            </a:endParaRPr>
          </a:p>
        </p:txBody>
      </p:sp>
      <p:sp>
        <p:nvSpPr>
          <p:cNvPr id="10"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逻辑</a:t>
            </a:r>
            <a:r>
              <a:rPr sz="4000" spc="-15" dirty="0">
                <a:latin typeface="新宋体" panose="02010609030101010101" charset="-122"/>
                <a:cs typeface="新宋体" panose="02010609030101010101" charset="-122"/>
                <a:sym typeface="+mn-ea"/>
              </a:rPr>
              <a:t>运算</a:t>
            </a:r>
            <a:endParaRPr lang="zh-CN" sz="4000" b="0" spc="-15" dirty="0">
              <a:solidFill>
                <a:srgbClr val="FF0000"/>
              </a:solidFill>
              <a:latin typeface="新宋体" panose="02010609030101010101" charset="-122"/>
              <a:cs typeface="新宋体" panose="02010609030101010101" charset="-122"/>
              <a:sym typeface="+mn-ea"/>
            </a:endParaRPr>
          </a:p>
        </p:txBody>
      </p:sp>
      <p:sp>
        <p:nvSpPr>
          <p:cNvPr id="2" name="object 4"/>
          <p:cNvSpPr txBox="1"/>
          <p:nvPr/>
        </p:nvSpPr>
        <p:spPr>
          <a:xfrm>
            <a:off x="910590" y="1643380"/>
            <a:ext cx="8401050" cy="976165"/>
          </a:xfrm>
          <a:prstGeom prst="rect">
            <a:avLst/>
          </a:prstGeom>
        </p:spPr>
        <p:txBody>
          <a:bodyPr vert="horz" wrap="square" lIns="0" tIns="0" rIns="0" bIns="0" rtlCol="0">
            <a:spAutoFit/>
          </a:bodyPr>
          <a:lstStyle/>
          <a:p>
            <a:pPr marL="12700" defTabSz="0">
              <a:lnSpc>
                <a:spcPct val="96000"/>
              </a:lnSpc>
              <a:tabLst>
                <a:tab pos="354965" algn="l"/>
              </a:tabLst>
            </a:pPr>
            <a:r>
              <a:rPr sz="2200" spc="745" smtClean="0">
                <a:solidFill>
                  <a:srgbClr val="EE2B0A"/>
                </a:solidFill>
                <a:latin typeface="Times New Roman" panose="02020603050405020304" charset="0"/>
                <a:cs typeface="Segoe UI Symbol" panose="020B0502040204020203"/>
              </a:rPr>
              <a:t>•</a:t>
            </a:r>
            <a:r>
              <a:rPr sz="3200" b="1" spc="-5" smtClean="0">
                <a:latin typeface="Times New Roman" panose="02020603050405020304" charset="0"/>
                <a:cs typeface="新宋体" panose="02010609030101010101" charset="-122"/>
              </a:rPr>
              <a:t>非的定义</a:t>
            </a:r>
            <a:r>
              <a:rPr lang="en-US" sz="3200" b="1" spc="-5" smtClean="0">
                <a:latin typeface="Times New Roman" panose="02020603050405020304" charset="0"/>
                <a:cs typeface="新宋体" panose="02010609030101010101" charset="-122"/>
              </a:rPr>
              <a:t> </a:t>
            </a:r>
            <a:endParaRPr lang="en-US" sz="3200" b="1" spc="-5" dirty="0">
              <a:latin typeface="Times New Roman" panose="02020603050405020304" charset="0"/>
              <a:cs typeface="新宋体" panose="02010609030101010101" charset="-122"/>
            </a:endParaRPr>
          </a:p>
          <a:p>
            <a:pPr marL="354965">
              <a:lnSpc>
                <a:spcPct val="96000"/>
              </a:lnSpc>
              <a:spcBef>
                <a:spcPts val="665"/>
              </a:spcBef>
            </a:pPr>
            <a:r>
              <a:rPr sz="2800" spc="-5" dirty="0">
                <a:solidFill>
                  <a:srgbClr val="FF0000"/>
                </a:solidFill>
                <a:latin typeface="Times New Roman" panose="02020603050405020304" charset="0"/>
                <a:cs typeface="新宋体" panose="02010609030101010101" charset="-122"/>
              </a:rPr>
              <a:t>         </a:t>
            </a:r>
            <a:endParaRPr sz="2800">
              <a:latin typeface="Times New Roman" panose="02020603050405020304" charset="0"/>
              <a:cs typeface="新宋体" panose="0201060903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910590" y="2409825"/>
            <a:ext cx="4255770" cy="288264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648642" y="2391962"/>
            <a:ext cx="4255770" cy="2882645"/>
          </a:xfrm>
          <a:prstGeom prst="rect">
            <a:avLst/>
          </a:prstGeom>
          <a:blipFill>
            <a:blip r:embed="rId3" cstate="print"/>
            <a:stretch>
              <a:fillRect/>
            </a:stretch>
          </a:blipFill>
        </p:spPr>
        <p:txBody>
          <a:bodyPr wrap="square" lIns="0" tIns="0" rIns="0" bIns="0" rtlCol="0"/>
          <a:lstStyle/>
          <a:p>
            <a:endParaRPr/>
          </a:p>
        </p:txBody>
      </p:sp>
      <p:sp>
        <p:nvSpPr>
          <p:cNvPr id="3" name="文本框 2"/>
          <p:cNvSpPr txBox="1"/>
          <p:nvPr/>
        </p:nvSpPr>
        <p:spPr>
          <a:xfrm>
            <a:off x="2876709" y="5292470"/>
            <a:ext cx="5061585" cy="400110"/>
          </a:xfrm>
          <a:prstGeom prst="rect">
            <a:avLst/>
          </a:prstGeom>
          <a:noFill/>
        </p:spPr>
        <p:txBody>
          <a:bodyPr wrap="square" rtlCol="0">
            <a:spAutoFit/>
          </a:bodyPr>
          <a:lstStyle/>
          <a:p>
            <a:pPr algn="ctr"/>
            <a:r>
              <a:rPr sz="2000" b="1" spc="-15" dirty="0">
                <a:solidFill>
                  <a:schemeClr val="tx2"/>
                </a:solidFill>
                <a:latin typeface="Times New Roman" panose="02020603050405020304" charset="0"/>
                <a:cs typeface="新宋体" panose="02010609030101010101" charset="-122"/>
                <a:sym typeface="+mn-ea"/>
              </a:rPr>
              <a:t>获得一个子图像的补图像</a:t>
            </a:r>
            <a:endParaRPr lang="zh-CN" altLang="en-US" sz="2000" b="1" spc="-15" dirty="0">
              <a:solidFill>
                <a:schemeClr val="tx2"/>
              </a:solidFill>
              <a:latin typeface="Times New Roman" panose="02020603050405020304" charset="0"/>
              <a:cs typeface="新宋体" panose="02010609030101010101" charset="-122"/>
              <a:sym typeface="+mn-ea"/>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逻辑</a:t>
            </a:r>
            <a:r>
              <a:rPr sz="4000" spc="-15" dirty="0">
                <a:latin typeface="新宋体" panose="02010609030101010101" charset="-122"/>
                <a:cs typeface="新宋体" panose="02010609030101010101" charset="-122"/>
                <a:sym typeface="+mn-ea"/>
              </a:rPr>
              <a:t>运算</a:t>
            </a:r>
            <a:endParaRPr lang="zh-CN" sz="4000" b="0" spc="-15" dirty="0">
              <a:solidFill>
                <a:srgbClr val="FF0000"/>
              </a:solidFill>
              <a:latin typeface="新宋体" panose="02010609030101010101" charset="-122"/>
              <a:cs typeface="新宋体" panose="02010609030101010101" charset="-122"/>
              <a:sym typeface="+mn-ea"/>
            </a:endParaRPr>
          </a:p>
        </p:txBody>
      </p:sp>
      <p:sp>
        <p:nvSpPr>
          <p:cNvPr id="2" name="object 4"/>
          <p:cNvSpPr txBox="1"/>
          <p:nvPr/>
        </p:nvSpPr>
        <p:spPr>
          <a:xfrm>
            <a:off x="910590" y="1643380"/>
            <a:ext cx="8401050" cy="976165"/>
          </a:xfrm>
          <a:prstGeom prst="rect">
            <a:avLst/>
          </a:prstGeom>
        </p:spPr>
        <p:txBody>
          <a:bodyPr vert="horz" wrap="square" lIns="0" tIns="0" rIns="0" bIns="0" rtlCol="0">
            <a:spAutoFit/>
          </a:bodyPr>
          <a:lstStyle/>
          <a:p>
            <a:pPr marL="12700" defTabSz="0">
              <a:lnSpc>
                <a:spcPct val="96000"/>
              </a:lnSpc>
              <a:tabLst>
                <a:tab pos="354965" algn="l"/>
              </a:tabLst>
            </a:pPr>
            <a:r>
              <a:rPr sz="2200" spc="745" dirty="0">
                <a:solidFill>
                  <a:srgbClr val="EE2B0A"/>
                </a:solidFill>
                <a:latin typeface="Times New Roman" panose="02020603050405020304" charset="0"/>
                <a:cs typeface="Segoe UI Symbol" panose="020B0502040204020203"/>
              </a:rPr>
              <a:t>•</a:t>
            </a:r>
            <a:r>
              <a:rPr sz="3200" b="1" spc="745">
                <a:solidFill>
                  <a:srgbClr val="EE2B0A"/>
                </a:solidFill>
                <a:latin typeface="Times New Roman" panose="02020603050405020304" charset="0"/>
                <a:cs typeface="Segoe UI Symbol" panose="020B0502040204020203"/>
              </a:rPr>
              <a:t>	</a:t>
            </a:r>
            <a:r>
              <a:rPr sz="3200" b="1" spc="-5" smtClean="0">
                <a:latin typeface="Times New Roman" panose="02020603050405020304" charset="0"/>
                <a:cs typeface="新宋体" panose="02010609030101010101" charset="-122"/>
              </a:rPr>
              <a:t>非的定义</a:t>
            </a:r>
            <a:r>
              <a:rPr lang="en-US" sz="3200" b="1" spc="-5" smtClean="0">
                <a:latin typeface="Times New Roman" panose="02020603050405020304" charset="0"/>
                <a:cs typeface="新宋体" panose="02010609030101010101" charset="-122"/>
              </a:rPr>
              <a:t> </a:t>
            </a:r>
            <a:endParaRPr lang="en-US" sz="3200" b="1" spc="-5" dirty="0">
              <a:latin typeface="Times New Roman" panose="02020603050405020304" charset="0"/>
              <a:cs typeface="新宋体" panose="02010609030101010101" charset="-122"/>
            </a:endParaRPr>
          </a:p>
          <a:p>
            <a:pPr marL="354965">
              <a:lnSpc>
                <a:spcPct val="96000"/>
              </a:lnSpc>
              <a:spcBef>
                <a:spcPts val="665"/>
              </a:spcBef>
            </a:pPr>
            <a:r>
              <a:rPr sz="2800" spc="-5" dirty="0">
                <a:solidFill>
                  <a:srgbClr val="FF0000"/>
                </a:solidFill>
                <a:latin typeface="Times New Roman" panose="02020603050405020304" charset="0"/>
                <a:cs typeface="新宋体" panose="02010609030101010101" charset="-122"/>
              </a:rPr>
              <a:t>         </a:t>
            </a:r>
            <a:endParaRPr sz="2800">
              <a:latin typeface="Times New Roman" panose="02020603050405020304" charset="0"/>
              <a:cs typeface="新宋体" panose="0201060903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221730" y="3459225"/>
            <a:ext cx="1243965"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点运算</a:t>
            </a:r>
            <a:endParaRPr sz="3200">
              <a:latin typeface="新宋体" panose="02010609030101010101" charset="-122"/>
              <a:cs typeface="新宋体" panose="02010609030101010101" charset="-122"/>
            </a:endParaRPr>
          </a:p>
        </p:txBody>
      </p:sp>
      <p:sp>
        <p:nvSpPr>
          <p:cNvPr id="5" name="object 5"/>
          <p:cNvSpPr/>
          <p:nvPr/>
        </p:nvSpPr>
        <p:spPr>
          <a:xfrm>
            <a:off x="1841500" y="1378965"/>
            <a:ext cx="7467600" cy="5755260"/>
          </a:xfrm>
          <a:prstGeom prst="rect">
            <a:avLst/>
          </a:prstGeom>
          <a:blipFill>
            <a:blip r:embed="rId2" cstate="print"/>
            <a:stretch>
              <a:fillRect/>
            </a:stretch>
          </a:blipFill>
        </p:spPr>
        <p:txBody>
          <a:bodyPr wrap="square" lIns="0" tIns="0" rIns="0" bIns="0" rtlCol="0"/>
          <a:lstStyle/>
          <a:p>
            <a:endParaRPr/>
          </a:p>
        </p:txBody>
      </p:sp>
      <p:sp>
        <p:nvSpPr>
          <p:cNvPr id="8"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body" idx="1"/>
          </p:nvPr>
        </p:nvSpPr>
        <p:spPr>
          <a:xfrm>
            <a:off x="896620" y="1584325"/>
            <a:ext cx="8523605" cy="1842811"/>
          </a:xfrm>
          <a:prstGeom prst="rect">
            <a:avLst/>
          </a:prstGeom>
        </p:spPr>
        <p:txBody>
          <a:bodyPr vert="horz" wrap="square" lIns="0" tIns="390905" rIns="0" bIns="0" rtlCol="0">
            <a:spAutoFit/>
          </a:bodyPr>
          <a:lstStyle/>
          <a:p>
            <a:pPr marL="29210" indent="-15240" defTabSz="0">
              <a:lnSpc>
                <a:spcPct val="85000"/>
              </a:lnSpc>
              <a:buNone/>
              <a:tabLst>
                <a:tab pos="1605280" algn="l"/>
              </a:tabLst>
            </a:pPr>
            <a:r>
              <a:rPr lang="zh-CN" altLang="en-US" sz="3200" b="1" spc="-5" dirty="0" smtClean="0">
                <a:latin typeface="Times New Roman" panose="02020603050405020304" charset="0"/>
                <a:cs typeface="新宋体" panose="02010609030101010101" charset="-122"/>
              </a:rPr>
              <a:t>逻辑</a:t>
            </a:r>
            <a:r>
              <a:rPr sz="3200" b="1" spc="-5" dirty="0" err="1" smtClean="0">
                <a:latin typeface="Times New Roman" panose="02020603050405020304" charset="0"/>
                <a:cs typeface="新宋体" panose="02010609030101010101" charset="-122"/>
              </a:rPr>
              <a:t>与运算的定义</a:t>
            </a:r>
            <a:endParaRPr sz="3200" b="1" spc="-5" dirty="0">
              <a:latin typeface="Times New Roman" panose="02020603050405020304" charset="0"/>
              <a:cs typeface="新宋体" panose="02010609030101010101" charset="-122"/>
            </a:endParaRPr>
          </a:p>
          <a:p>
            <a:pPr marL="1342390" indent="0" defTabSz="0">
              <a:lnSpc>
                <a:spcPct val="85000"/>
              </a:lnSpc>
              <a:spcBef>
                <a:spcPts val="610"/>
              </a:spcBef>
              <a:buNone/>
              <a:tabLst>
                <a:tab pos="5420360" algn="l"/>
              </a:tabLst>
            </a:pP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x</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y</a:t>
            </a:r>
            <a:r>
              <a:rPr sz="3200" spc="-5" dirty="0">
                <a:solidFill>
                  <a:srgbClr val="FF0000"/>
                </a:solidFill>
                <a:latin typeface="Times New Roman" panose="02020603050405020304" charset="0"/>
                <a:cs typeface="新宋体" panose="02010609030101010101" charset="-122"/>
              </a:rPr>
              <a:t>) = </a:t>
            </a:r>
            <a:r>
              <a:rPr sz="3200" i="1" spc="-5" dirty="0">
                <a:solidFill>
                  <a:srgbClr val="FF0000"/>
                </a:solidFill>
                <a:latin typeface="Times New Roman" panose="02020603050405020304" charset="0"/>
                <a:cs typeface="新宋体" panose="02010609030101010101" charset="-122"/>
              </a:rPr>
              <a:t>f</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x</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y</a:t>
            </a:r>
            <a:r>
              <a:rPr sz="3200" spc="-5" dirty="0">
                <a:solidFill>
                  <a:srgbClr val="FF0000"/>
                </a:solidFill>
                <a:latin typeface="Times New Roman" panose="02020603050405020304" charset="0"/>
                <a:cs typeface="新宋体" panose="02010609030101010101" charset="-122"/>
              </a:rPr>
              <a:t>)</a:t>
            </a:r>
            <a:r>
              <a:rPr sz="3200" spc="-5" dirty="0">
                <a:solidFill>
                  <a:srgbClr val="FF0000"/>
                </a:solidFill>
                <a:latin typeface="宋体" panose="02010600030101010101" pitchFamily="2" charset="-122"/>
                <a:ea typeface="宋体" panose="02010600030101010101" pitchFamily="2" charset="-122"/>
                <a:cs typeface="新宋体" panose="02010609030101010101" charset="-122"/>
              </a:rPr>
              <a:t>∧</a:t>
            </a:r>
            <a:r>
              <a:rPr sz="3200" i="1" spc="-5" dirty="0">
                <a:solidFill>
                  <a:srgbClr val="FF0000"/>
                </a:solidFill>
                <a:latin typeface="Times New Roman" panose="02020603050405020304" charset="0"/>
                <a:cs typeface="新宋体" panose="02010609030101010101" charset="-122"/>
              </a:rPr>
              <a:t>h</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x</a:t>
            </a:r>
            <a:r>
              <a:rPr sz="3200" spc="-5" dirty="0">
                <a:solidFill>
                  <a:srgbClr val="FF0000"/>
                </a:solidFill>
                <a:latin typeface="Times New Roman" panose="02020603050405020304" charset="0"/>
                <a:cs typeface="新宋体" panose="02010609030101010101" charset="-122"/>
              </a:rPr>
              <a:t>,</a:t>
            </a:r>
            <a:r>
              <a:rPr sz="3200" i="1" spc="-5" dirty="0">
                <a:solidFill>
                  <a:srgbClr val="FF0000"/>
                </a:solidFill>
                <a:latin typeface="Times New Roman" panose="02020603050405020304" charset="0"/>
                <a:cs typeface="新宋体" panose="02010609030101010101" charset="-122"/>
              </a:rPr>
              <a:t>y</a:t>
            </a:r>
            <a:r>
              <a:rPr sz="3200" spc="-5" dirty="0">
                <a:solidFill>
                  <a:srgbClr val="FF0000"/>
                </a:solidFill>
                <a:latin typeface="Times New Roman" panose="02020603050405020304" charset="0"/>
                <a:cs typeface="新宋体" panose="02010609030101010101" charset="-122"/>
              </a:rPr>
              <a:t>)</a:t>
            </a:r>
            <a:endParaRPr sz="3200" dirty="0">
              <a:latin typeface="Times New Roman" panose="02020603050405020304" charset="0"/>
              <a:cs typeface="新宋体" panose="02010609030101010101" charset="-122"/>
            </a:endParaRPr>
          </a:p>
          <a:p>
            <a:pPr marL="885190" indent="0" defTabSz="0">
              <a:lnSpc>
                <a:spcPct val="85000"/>
              </a:lnSpc>
              <a:spcBef>
                <a:spcPts val="905"/>
              </a:spcBef>
              <a:buNone/>
              <a:tabLst>
                <a:tab pos="1605280" algn="l"/>
              </a:tabLst>
            </a:pPr>
            <a:r>
              <a:rPr sz="3200" spc="-5" dirty="0" err="1" smtClean="0">
                <a:latin typeface="Times New Roman" panose="02020603050405020304" charset="0"/>
                <a:cs typeface="新宋体" panose="02010609030101010101" charset="-122"/>
              </a:rPr>
              <a:t>主要应用举例</a:t>
            </a:r>
            <a:r>
              <a:rPr lang="zh-CN" altLang="en-US" sz="2800" spc="-5" dirty="0" smtClean="0">
                <a:latin typeface="Times New Roman" panose="02020603050405020304" charset="0"/>
                <a:cs typeface="新宋体" panose="02010609030101010101" charset="-122"/>
              </a:rPr>
              <a:t>：</a:t>
            </a:r>
            <a:r>
              <a:rPr sz="2800" spc="-5" dirty="0" err="1" smtClean="0">
                <a:latin typeface="Times New Roman" panose="02020603050405020304" charset="0"/>
                <a:cs typeface="新宋体" panose="02010609030101010101" charset="-122"/>
              </a:rPr>
              <a:t>求两个子图像的相交子图</a:t>
            </a:r>
            <a:endParaRPr sz="2800" dirty="0">
              <a:latin typeface="Times New Roman" panose="02020603050405020304" charset="0"/>
              <a:cs typeface="新宋体" panose="02010609030101010101" charset="-122"/>
            </a:endParaRPr>
          </a:p>
        </p:txBody>
      </p:sp>
      <p:sp>
        <p:nvSpPr>
          <p:cNvPr id="5" name="object 5"/>
          <p:cNvSpPr/>
          <p:nvPr/>
        </p:nvSpPr>
        <p:spPr>
          <a:xfrm>
            <a:off x="1765439" y="5225796"/>
            <a:ext cx="2362200" cy="1371600"/>
          </a:xfrm>
          <a:custGeom>
            <a:avLst/>
            <a:gdLst/>
            <a:ahLst/>
            <a:cxnLst/>
            <a:rect l="l" t="t" r="r" b="b"/>
            <a:pathLst>
              <a:path w="2362200" h="1371600">
                <a:moveTo>
                  <a:pt x="0" y="0"/>
                </a:moveTo>
                <a:lnTo>
                  <a:pt x="0" y="1371600"/>
                </a:lnTo>
                <a:lnTo>
                  <a:pt x="2362200" y="1371600"/>
                </a:lnTo>
                <a:lnTo>
                  <a:pt x="2362199" y="0"/>
                </a:lnTo>
                <a:lnTo>
                  <a:pt x="0" y="0"/>
                </a:lnTo>
                <a:close/>
              </a:path>
            </a:pathLst>
          </a:custGeom>
          <a:solidFill>
            <a:srgbClr val="000000"/>
          </a:solidFill>
        </p:spPr>
        <p:txBody>
          <a:bodyPr wrap="square" lIns="0" tIns="0" rIns="0" bIns="0" rtlCol="0"/>
          <a:lstStyle/>
          <a:p>
            <a:endParaRPr/>
          </a:p>
        </p:txBody>
      </p:sp>
      <p:sp>
        <p:nvSpPr>
          <p:cNvPr id="6" name="object 6"/>
          <p:cNvSpPr/>
          <p:nvPr/>
        </p:nvSpPr>
        <p:spPr>
          <a:xfrm>
            <a:off x="1765439" y="5225796"/>
            <a:ext cx="2362200" cy="1371600"/>
          </a:xfrm>
          <a:custGeom>
            <a:avLst/>
            <a:gdLst/>
            <a:ahLst/>
            <a:cxnLst/>
            <a:rect l="l" t="t" r="r" b="b"/>
            <a:pathLst>
              <a:path w="2362200" h="1371600">
                <a:moveTo>
                  <a:pt x="0" y="0"/>
                </a:moveTo>
                <a:lnTo>
                  <a:pt x="0" y="1371600"/>
                </a:lnTo>
                <a:lnTo>
                  <a:pt x="2362200" y="1371600"/>
                </a:lnTo>
                <a:lnTo>
                  <a:pt x="2362199" y="0"/>
                </a:lnTo>
                <a:lnTo>
                  <a:pt x="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2146439" y="5454396"/>
            <a:ext cx="990600" cy="685800"/>
          </a:xfrm>
          <a:custGeom>
            <a:avLst/>
            <a:gdLst/>
            <a:ahLst/>
            <a:cxnLst/>
            <a:rect l="l" t="t" r="r" b="b"/>
            <a:pathLst>
              <a:path w="990600" h="685800">
                <a:moveTo>
                  <a:pt x="0" y="0"/>
                </a:moveTo>
                <a:lnTo>
                  <a:pt x="0" y="685800"/>
                </a:lnTo>
                <a:lnTo>
                  <a:pt x="990600" y="685800"/>
                </a:lnTo>
                <a:lnTo>
                  <a:pt x="990600" y="0"/>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2146439" y="5454396"/>
            <a:ext cx="990600" cy="685800"/>
          </a:xfrm>
          <a:custGeom>
            <a:avLst/>
            <a:gdLst/>
            <a:ahLst/>
            <a:cxnLst/>
            <a:rect l="l" t="t" r="r" b="b"/>
            <a:pathLst>
              <a:path w="990600" h="685800">
                <a:moveTo>
                  <a:pt x="0" y="0"/>
                </a:moveTo>
                <a:lnTo>
                  <a:pt x="0" y="685800"/>
                </a:lnTo>
                <a:lnTo>
                  <a:pt x="990600" y="685800"/>
                </a:lnTo>
                <a:lnTo>
                  <a:pt x="990600" y="0"/>
                </a:lnTo>
                <a:lnTo>
                  <a:pt x="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7251827" y="5225796"/>
            <a:ext cx="2362200" cy="1371600"/>
          </a:xfrm>
          <a:custGeom>
            <a:avLst/>
            <a:gdLst/>
            <a:ahLst/>
            <a:cxnLst/>
            <a:rect l="l" t="t" r="r" b="b"/>
            <a:pathLst>
              <a:path w="2362200" h="1371600">
                <a:moveTo>
                  <a:pt x="0" y="0"/>
                </a:moveTo>
                <a:lnTo>
                  <a:pt x="0" y="1371600"/>
                </a:lnTo>
                <a:lnTo>
                  <a:pt x="2362200" y="1371600"/>
                </a:lnTo>
                <a:lnTo>
                  <a:pt x="2362200" y="0"/>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7251827" y="5225796"/>
            <a:ext cx="2362200" cy="1371600"/>
          </a:xfrm>
          <a:custGeom>
            <a:avLst/>
            <a:gdLst/>
            <a:ahLst/>
            <a:cxnLst/>
            <a:rect l="l" t="t" r="r" b="b"/>
            <a:pathLst>
              <a:path w="2362200" h="1371600">
                <a:moveTo>
                  <a:pt x="0" y="0"/>
                </a:moveTo>
                <a:lnTo>
                  <a:pt x="0" y="1371600"/>
                </a:lnTo>
                <a:lnTo>
                  <a:pt x="2362200" y="1371600"/>
                </a:lnTo>
                <a:lnTo>
                  <a:pt x="2362200" y="0"/>
                </a:lnTo>
                <a:lnTo>
                  <a:pt x="0" y="0"/>
                </a:lnTo>
                <a:close/>
              </a:path>
            </a:pathLst>
          </a:custGeom>
          <a:ln w="9525">
            <a:solidFill>
              <a:srgbClr val="000000"/>
            </a:solidFill>
          </a:ln>
        </p:spPr>
        <p:txBody>
          <a:bodyPr wrap="square" lIns="0" tIns="0" rIns="0" bIns="0" rtlCol="0"/>
          <a:lstStyle/>
          <a:p>
            <a:endParaRPr/>
          </a:p>
        </p:txBody>
      </p:sp>
      <p:sp>
        <p:nvSpPr>
          <p:cNvPr id="11" name="object 11"/>
          <p:cNvSpPr/>
          <p:nvPr/>
        </p:nvSpPr>
        <p:spPr>
          <a:xfrm>
            <a:off x="8242427" y="5682996"/>
            <a:ext cx="381000" cy="381000"/>
          </a:xfrm>
          <a:custGeom>
            <a:avLst/>
            <a:gdLst/>
            <a:ahLst/>
            <a:cxnLst/>
            <a:rect l="l" t="t" r="r" b="b"/>
            <a:pathLst>
              <a:path w="381000" h="381000">
                <a:moveTo>
                  <a:pt x="0" y="0"/>
                </a:moveTo>
                <a:lnTo>
                  <a:pt x="0" y="381000"/>
                </a:lnTo>
                <a:lnTo>
                  <a:pt x="381000" y="381000"/>
                </a:lnTo>
                <a:lnTo>
                  <a:pt x="381000" y="0"/>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8242427" y="5682996"/>
            <a:ext cx="381000" cy="381000"/>
          </a:xfrm>
          <a:custGeom>
            <a:avLst/>
            <a:gdLst/>
            <a:ahLst/>
            <a:cxnLst/>
            <a:rect l="l" t="t" r="r" b="b"/>
            <a:pathLst>
              <a:path w="381000" h="381000">
                <a:moveTo>
                  <a:pt x="0" y="0"/>
                </a:moveTo>
                <a:lnTo>
                  <a:pt x="0" y="381000"/>
                </a:lnTo>
                <a:lnTo>
                  <a:pt x="381000" y="381000"/>
                </a:lnTo>
                <a:lnTo>
                  <a:pt x="381000" y="0"/>
                </a:lnTo>
                <a:lnTo>
                  <a:pt x="0" y="0"/>
                </a:lnTo>
                <a:close/>
              </a:path>
            </a:pathLst>
          </a:custGeom>
          <a:ln w="9525">
            <a:solidFill>
              <a:srgbClr val="000000"/>
            </a:solidFill>
          </a:ln>
        </p:spPr>
        <p:txBody>
          <a:bodyPr wrap="square" lIns="0" tIns="0" rIns="0" bIns="0" rtlCol="0"/>
          <a:lstStyle/>
          <a:p>
            <a:endParaRPr/>
          </a:p>
        </p:txBody>
      </p:sp>
      <p:sp>
        <p:nvSpPr>
          <p:cNvPr id="13" name="object 13"/>
          <p:cNvSpPr/>
          <p:nvPr/>
        </p:nvSpPr>
        <p:spPr>
          <a:xfrm>
            <a:off x="4584839" y="5225796"/>
            <a:ext cx="2362200" cy="1371600"/>
          </a:xfrm>
          <a:custGeom>
            <a:avLst/>
            <a:gdLst/>
            <a:ahLst/>
            <a:cxnLst/>
            <a:rect l="l" t="t" r="r" b="b"/>
            <a:pathLst>
              <a:path w="2362200" h="1371600">
                <a:moveTo>
                  <a:pt x="0" y="0"/>
                </a:moveTo>
                <a:lnTo>
                  <a:pt x="0" y="1371600"/>
                </a:lnTo>
                <a:lnTo>
                  <a:pt x="2362199" y="1371600"/>
                </a:lnTo>
                <a:lnTo>
                  <a:pt x="2362199" y="0"/>
                </a:lnTo>
                <a:lnTo>
                  <a:pt x="0" y="0"/>
                </a:lnTo>
                <a:close/>
              </a:path>
            </a:pathLst>
          </a:custGeom>
          <a:solidFill>
            <a:srgbClr val="000000"/>
          </a:solidFill>
        </p:spPr>
        <p:txBody>
          <a:bodyPr wrap="square" lIns="0" tIns="0" rIns="0" bIns="0" rtlCol="0"/>
          <a:lstStyle/>
          <a:p>
            <a:endParaRPr/>
          </a:p>
        </p:txBody>
      </p:sp>
      <p:sp>
        <p:nvSpPr>
          <p:cNvPr id="14" name="object 14"/>
          <p:cNvSpPr/>
          <p:nvPr/>
        </p:nvSpPr>
        <p:spPr>
          <a:xfrm>
            <a:off x="4584839" y="5225796"/>
            <a:ext cx="2362200" cy="1371600"/>
          </a:xfrm>
          <a:custGeom>
            <a:avLst/>
            <a:gdLst/>
            <a:ahLst/>
            <a:cxnLst/>
            <a:rect l="l" t="t" r="r" b="b"/>
            <a:pathLst>
              <a:path w="2362200" h="1371600">
                <a:moveTo>
                  <a:pt x="0" y="0"/>
                </a:moveTo>
                <a:lnTo>
                  <a:pt x="0" y="1371600"/>
                </a:lnTo>
                <a:lnTo>
                  <a:pt x="2362199" y="1371600"/>
                </a:lnTo>
                <a:lnTo>
                  <a:pt x="2362199" y="0"/>
                </a:lnTo>
                <a:lnTo>
                  <a:pt x="0" y="0"/>
                </a:lnTo>
                <a:close/>
              </a:path>
            </a:pathLst>
          </a:custGeom>
          <a:ln w="9525">
            <a:solidFill>
              <a:srgbClr val="000000"/>
            </a:solidFill>
          </a:ln>
        </p:spPr>
        <p:txBody>
          <a:bodyPr wrap="square" lIns="0" tIns="0" rIns="0" bIns="0" rtlCol="0"/>
          <a:lstStyle/>
          <a:p>
            <a:endParaRPr/>
          </a:p>
        </p:txBody>
      </p:sp>
      <p:sp>
        <p:nvSpPr>
          <p:cNvPr id="15" name="object 15"/>
          <p:cNvSpPr/>
          <p:nvPr/>
        </p:nvSpPr>
        <p:spPr>
          <a:xfrm>
            <a:off x="5575439" y="5759196"/>
            <a:ext cx="990600" cy="685800"/>
          </a:xfrm>
          <a:custGeom>
            <a:avLst/>
            <a:gdLst/>
            <a:ahLst/>
            <a:cxnLst/>
            <a:rect l="l" t="t" r="r" b="b"/>
            <a:pathLst>
              <a:path w="990600" h="685800">
                <a:moveTo>
                  <a:pt x="0" y="0"/>
                </a:moveTo>
                <a:lnTo>
                  <a:pt x="0" y="685800"/>
                </a:lnTo>
                <a:lnTo>
                  <a:pt x="990599" y="685800"/>
                </a:lnTo>
                <a:lnTo>
                  <a:pt x="990599" y="0"/>
                </a:lnTo>
                <a:lnTo>
                  <a:pt x="0" y="0"/>
                </a:lnTo>
                <a:close/>
              </a:path>
            </a:pathLst>
          </a:custGeom>
          <a:solidFill>
            <a:srgbClr val="FFFFFF"/>
          </a:solidFill>
        </p:spPr>
        <p:txBody>
          <a:bodyPr wrap="square" lIns="0" tIns="0" rIns="0" bIns="0" rtlCol="0"/>
          <a:lstStyle/>
          <a:p>
            <a:endParaRPr/>
          </a:p>
        </p:txBody>
      </p:sp>
      <p:sp>
        <p:nvSpPr>
          <p:cNvPr id="16" name="object 16"/>
          <p:cNvSpPr/>
          <p:nvPr/>
        </p:nvSpPr>
        <p:spPr>
          <a:xfrm>
            <a:off x="5575439" y="5759196"/>
            <a:ext cx="990600" cy="685800"/>
          </a:xfrm>
          <a:custGeom>
            <a:avLst/>
            <a:gdLst/>
            <a:ahLst/>
            <a:cxnLst/>
            <a:rect l="l" t="t" r="r" b="b"/>
            <a:pathLst>
              <a:path w="990600" h="685800">
                <a:moveTo>
                  <a:pt x="0" y="0"/>
                </a:moveTo>
                <a:lnTo>
                  <a:pt x="0" y="685800"/>
                </a:lnTo>
                <a:lnTo>
                  <a:pt x="990599" y="685800"/>
                </a:lnTo>
                <a:lnTo>
                  <a:pt x="990599" y="0"/>
                </a:lnTo>
                <a:lnTo>
                  <a:pt x="0" y="0"/>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4287901" y="5586476"/>
            <a:ext cx="240029" cy="432434"/>
          </a:xfrm>
          <a:prstGeom prst="rect">
            <a:avLst/>
          </a:prstGeom>
        </p:spPr>
        <p:txBody>
          <a:bodyPr vert="horz" wrap="square" lIns="0" tIns="0" rIns="0" bIns="0" rtlCol="0">
            <a:spAutoFit/>
          </a:bodyPr>
          <a:lstStyle/>
          <a:p>
            <a:pPr marL="12700">
              <a:lnSpc>
                <a:spcPct val="100000"/>
              </a:lnSpc>
            </a:pPr>
            <a:r>
              <a:rPr sz="2800" b="1" spc="-5" dirty="0">
                <a:solidFill>
                  <a:srgbClr val="FF0000"/>
                </a:solidFill>
                <a:latin typeface="Symbol" panose="05050102010706020507"/>
                <a:cs typeface="Symbol" panose="05050102010706020507"/>
              </a:rPr>
              <a:t></a:t>
            </a:r>
            <a:endParaRPr sz="2800">
              <a:latin typeface="Symbol" panose="05050102010706020507"/>
              <a:cs typeface="Symbol" panose="05050102010706020507"/>
            </a:endParaRPr>
          </a:p>
        </p:txBody>
      </p:sp>
      <p:sp>
        <p:nvSpPr>
          <p:cNvPr id="18" name="object 18"/>
          <p:cNvSpPr txBox="1"/>
          <p:nvPr/>
        </p:nvSpPr>
        <p:spPr>
          <a:xfrm>
            <a:off x="6967842" y="5575058"/>
            <a:ext cx="262890" cy="441959"/>
          </a:xfrm>
          <a:prstGeom prst="rect">
            <a:avLst/>
          </a:prstGeom>
        </p:spPr>
        <p:txBody>
          <a:bodyPr vert="horz" wrap="square" lIns="0" tIns="0" rIns="0" bIns="0" rtlCol="0">
            <a:spAutoFit/>
          </a:bodyPr>
          <a:lstStyle/>
          <a:p>
            <a:pPr marL="12700">
              <a:lnSpc>
                <a:spcPct val="100000"/>
              </a:lnSpc>
            </a:pPr>
            <a:r>
              <a:rPr sz="2800" b="1" spc="155" dirty="0">
                <a:solidFill>
                  <a:srgbClr val="FF0000"/>
                </a:solidFill>
                <a:latin typeface="Comic Sans MS" panose="030F0702030302020204"/>
                <a:cs typeface="Comic Sans MS" panose="030F0702030302020204"/>
              </a:rPr>
              <a:t>=</a:t>
            </a:r>
            <a:endParaRPr sz="2800">
              <a:latin typeface="Comic Sans MS" panose="030F0702030302020204"/>
              <a:cs typeface="Comic Sans MS" panose="030F0702030302020204"/>
            </a:endParaRPr>
          </a:p>
        </p:txBody>
      </p:sp>
      <p:sp>
        <p:nvSpPr>
          <p:cNvPr id="21"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逻辑</a:t>
            </a:r>
            <a:r>
              <a:rPr sz="4000" spc="-15" dirty="0">
                <a:latin typeface="新宋体" panose="02010609030101010101" charset="-122"/>
                <a:cs typeface="新宋体" panose="02010609030101010101" charset="-122"/>
                <a:sym typeface="+mn-ea"/>
              </a:rPr>
              <a:t>运算</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2033663" y="3058668"/>
            <a:ext cx="7057643" cy="273557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741805" y="5709285"/>
            <a:ext cx="7561580" cy="609600"/>
          </a:xfrm>
          <a:prstGeom prst="rect">
            <a:avLst/>
          </a:prstGeom>
        </p:spPr>
        <p:txBody>
          <a:bodyPr vert="horz" wrap="square" lIns="0" tIns="0" rIns="0" bIns="0" rtlCol="0">
            <a:spAutoFit/>
          </a:bodyPr>
          <a:lstStyle/>
          <a:p>
            <a:pPr>
              <a:lnSpc>
                <a:spcPct val="100000"/>
              </a:lnSpc>
              <a:spcBef>
                <a:spcPts val="55"/>
              </a:spcBef>
            </a:pPr>
            <a:r>
              <a:rPr lang="en-US" sz="4000" b="1" spc="-15" dirty="0">
                <a:latin typeface="新宋体" panose="02010609030101010101" charset="-122"/>
                <a:cs typeface="新宋体" panose="02010609030101010101" charset="-122"/>
              </a:rPr>
              <a:t> </a:t>
            </a:r>
            <a:r>
              <a:rPr sz="2400" spc="-5" dirty="0">
                <a:latin typeface="新宋体" panose="02010609030101010101" charset="-122"/>
                <a:cs typeface="新宋体" panose="02010609030101010101" charset="-122"/>
              </a:rPr>
              <a:t>          模板运算：提取感兴趣的子图像</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逻辑</a:t>
            </a:r>
            <a:r>
              <a:rPr sz="4000" spc="-15" dirty="0">
                <a:latin typeface="新宋体" panose="02010609030101010101" charset="-122"/>
                <a:cs typeface="新宋体" panose="02010609030101010101" charset="-122"/>
                <a:sym typeface="+mn-ea"/>
              </a:rPr>
              <a:t>运算</a:t>
            </a:r>
            <a:endParaRPr lang="zh-CN" sz="4000" b="0" spc="-15" dirty="0">
              <a:solidFill>
                <a:srgbClr val="FF0000"/>
              </a:solidFill>
              <a:latin typeface="新宋体" panose="02010609030101010101" charset="-122"/>
              <a:cs typeface="新宋体" panose="02010609030101010101" charset="-122"/>
              <a:sym typeface="+mn-ea"/>
            </a:endParaRPr>
          </a:p>
        </p:txBody>
      </p:sp>
      <p:sp>
        <p:nvSpPr>
          <p:cNvPr id="3" name="object 4"/>
          <p:cNvSpPr txBox="1">
            <a:spLocks noGrp="1"/>
          </p:cNvSpPr>
          <p:nvPr>
            <p:ph type="body" idx="1"/>
          </p:nvPr>
        </p:nvSpPr>
        <p:spPr>
          <a:xfrm>
            <a:off x="896620" y="1584325"/>
            <a:ext cx="8523605" cy="831215"/>
          </a:xfrm>
          <a:prstGeom prst="rect">
            <a:avLst/>
          </a:prstGeom>
        </p:spPr>
        <p:txBody>
          <a:bodyPr vert="horz" wrap="square" lIns="0" tIns="390905" rIns="0" bIns="0" rtlCol="0">
            <a:spAutoFit/>
          </a:bodyPr>
          <a:lstStyle/>
          <a:p>
            <a:pPr marL="29210" indent="-15240" defTabSz="0">
              <a:lnSpc>
                <a:spcPct val="85000"/>
              </a:lnSpc>
              <a:buNone/>
              <a:tabLst>
                <a:tab pos="1605280" algn="l"/>
              </a:tabLst>
            </a:pPr>
            <a:r>
              <a:rPr lang="zh-CN" altLang="en-US" sz="3200" b="1" spc="-5" dirty="0" smtClean="0">
                <a:latin typeface="Times New Roman" panose="02020603050405020304" charset="0"/>
                <a:cs typeface="新宋体" panose="02010609030101010101" charset="-122"/>
              </a:rPr>
              <a:t>逻辑</a:t>
            </a:r>
            <a:r>
              <a:rPr sz="3200" b="1" spc="-5" dirty="0" err="1" smtClean="0">
                <a:latin typeface="Times New Roman" panose="02020603050405020304" charset="0"/>
                <a:cs typeface="新宋体" panose="02010609030101010101" charset="-122"/>
              </a:rPr>
              <a:t>与运算的定义</a:t>
            </a:r>
            <a:endParaRPr sz="2800" dirty="0">
              <a:latin typeface="Times New Roman" panose="02020603050405020304" charset="0"/>
              <a:cs typeface="新宋体" panose="0201060903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body" idx="1"/>
          </p:nvPr>
        </p:nvSpPr>
        <p:spPr>
          <a:xfrm>
            <a:off x="955040" y="1607820"/>
            <a:ext cx="7684770" cy="2366416"/>
          </a:xfrm>
          <a:prstGeom prst="rect">
            <a:avLst/>
          </a:prstGeom>
        </p:spPr>
        <p:txBody>
          <a:bodyPr vert="horz" wrap="square" lIns="0" tIns="143255" rIns="0" bIns="0" rtlCol="0">
            <a:spAutoFit/>
          </a:bodyPr>
          <a:lstStyle/>
          <a:p>
            <a:pPr marL="696595" indent="-696595" defTabSz="0">
              <a:lnSpc>
                <a:spcPct val="100000"/>
              </a:lnSpc>
              <a:buNone/>
              <a:tabLst>
                <a:tab pos="1416050" algn="l"/>
              </a:tabLst>
            </a:pPr>
            <a:r>
              <a:rPr lang="zh-CN" altLang="en-US" sz="3200" b="1" spc="-5" dirty="0" smtClean="0">
                <a:latin typeface="Times New Roman" panose="02020603050405020304" charset="0"/>
                <a:cs typeface="新宋体" panose="02010609030101010101" charset="-122"/>
              </a:rPr>
              <a:t>逻辑</a:t>
            </a:r>
            <a:r>
              <a:rPr sz="3200" b="1" spc="-5" dirty="0" err="1" smtClean="0">
                <a:latin typeface="Times New Roman" panose="02020603050405020304" charset="0"/>
                <a:cs typeface="新宋体" panose="02010609030101010101" charset="-122"/>
              </a:rPr>
              <a:t>或运算的定义</a:t>
            </a:r>
            <a:endParaRPr sz="3200" b="1" spc="-5" dirty="0">
              <a:latin typeface="Times New Roman" panose="02020603050405020304" charset="0"/>
              <a:cs typeface="新宋体" panose="02010609030101010101" charset="-122"/>
            </a:endParaRPr>
          </a:p>
          <a:p>
            <a:pPr marL="696595" indent="0" defTabSz="0">
              <a:lnSpc>
                <a:spcPct val="100000"/>
              </a:lnSpc>
              <a:buNone/>
              <a:tabLst>
                <a:tab pos="1416050" algn="l"/>
              </a:tabLst>
            </a:pPr>
            <a:r>
              <a:rPr lang="en-US" sz="3200" spc="-5" dirty="0">
                <a:solidFill>
                  <a:srgbClr val="FF0000"/>
                </a:solidFill>
                <a:latin typeface="Times New Roman" panose="02020603050405020304" charset="0"/>
                <a:cs typeface="新宋体" panose="02010609030101010101" charset="-122"/>
              </a:rPr>
              <a:t>	</a:t>
            </a:r>
            <a:r>
              <a:rPr sz="3200" spc="-5" dirty="0">
                <a:solidFill>
                  <a:srgbClr val="FF0000"/>
                </a:solidFill>
                <a:latin typeface="Times New Roman" panose="02020603050405020304" charset="0"/>
                <a:cs typeface="新宋体" panose="02010609030101010101" charset="-122"/>
              </a:rPr>
              <a:t>g(x,y) = f(x,y)</a:t>
            </a:r>
            <a:r>
              <a:rPr sz="3200" spc="-5" dirty="0">
                <a:solidFill>
                  <a:srgbClr val="FF0000"/>
                </a:solidFill>
                <a:latin typeface="Times New Roman" panose="02020603050405020304" charset="0"/>
                <a:ea typeface="新宋体" panose="02010609030101010101" charset="-122"/>
                <a:cs typeface="新宋体" panose="02010609030101010101" charset="-122"/>
              </a:rPr>
              <a:t>∨</a:t>
            </a:r>
            <a:r>
              <a:rPr sz="3200" spc="-5" dirty="0">
                <a:solidFill>
                  <a:srgbClr val="FF0000"/>
                </a:solidFill>
                <a:latin typeface="Times New Roman" panose="02020603050405020304" charset="0"/>
                <a:cs typeface="新宋体" panose="02010609030101010101" charset="-122"/>
              </a:rPr>
              <a:t>h(x,y)</a:t>
            </a:r>
            <a:endParaRPr sz="3200" dirty="0">
              <a:latin typeface="Times New Roman" panose="02020603050405020304" charset="0"/>
              <a:cs typeface="新宋体" panose="02010609030101010101" charset="-122"/>
            </a:endParaRPr>
          </a:p>
          <a:p>
            <a:pPr marL="1073785" defTabSz="0">
              <a:lnSpc>
                <a:spcPct val="100000"/>
              </a:lnSpc>
              <a:spcBef>
                <a:spcPts val="755"/>
              </a:spcBef>
              <a:tabLst>
                <a:tab pos="1416050" algn="l"/>
              </a:tabLst>
            </a:pPr>
            <a:r>
              <a:rPr sz="3200" spc="-5" dirty="0">
                <a:latin typeface="Times New Roman" panose="02020603050405020304" charset="0"/>
                <a:cs typeface="新宋体" panose="02010609030101010101" charset="-122"/>
              </a:rPr>
              <a:t>主要应用举例</a:t>
            </a:r>
          </a:p>
          <a:p>
            <a:pPr marL="696595" indent="0" defTabSz="0">
              <a:lnSpc>
                <a:spcPct val="100000"/>
              </a:lnSpc>
              <a:spcBef>
                <a:spcPts val="755"/>
              </a:spcBef>
              <a:buNone/>
              <a:tabLst>
                <a:tab pos="1416050" algn="l"/>
              </a:tabLst>
            </a:pPr>
            <a:r>
              <a:rPr lang="en-US" sz="2800" spc="-5" dirty="0">
                <a:latin typeface="Times New Roman" panose="02020603050405020304" charset="0"/>
                <a:cs typeface="新宋体" panose="02010609030101010101" charset="-122"/>
              </a:rPr>
              <a:t>	</a:t>
            </a:r>
            <a:r>
              <a:rPr sz="2800" spc="-5" dirty="0">
                <a:latin typeface="Times New Roman" panose="02020603050405020304" charset="0"/>
                <a:cs typeface="新宋体" panose="02010609030101010101" charset="-122"/>
              </a:rPr>
              <a:t>合并子图像</a:t>
            </a:r>
            <a:endParaRPr sz="2800" dirty="0">
              <a:latin typeface="Times New Roman" panose="02020603050405020304" charset="0"/>
              <a:cs typeface="新宋体" panose="02010609030101010101" charset="-122"/>
            </a:endParaRPr>
          </a:p>
        </p:txBody>
      </p:sp>
      <p:sp>
        <p:nvSpPr>
          <p:cNvPr id="5" name="object 5"/>
          <p:cNvSpPr/>
          <p:nvPr/>
        </p:nvSpPr>
        <p:spPr>
          <a:xfrm>
            <a:off x="7404227" y="4997196"/>
            <a:ext cx="2362200" cy="1981200"/>
          </a:xfrm>
          <a:custGeom>
            <a:avLst/>
            <a:gdLst/>
            <a:ahLst/>
            <a:cxnLst/>
            <a:rect l="l" t="t" r="r" b="b"/>
            <a:pathLst>
              <a:path w="2362200" h="1981200">
                <a:moveTo>
                  <a:pt x="0" y="0"/>
                </a:moveTo>
                <a:lnTo>
                  <a:pt x="0" y="1981200"/>
                </a:lnTo>
                <a:lnTo>
                  <a:pt x="2362200" y="1981200"/>
                </a:lnTo>
                <a:lnTo>
                  <a:pt x="2362200" y="0"/>
                </a:lnTo>
                <a:lnTo>
                  <a:pt x="0" y="0"/>
                </a:lnTo>
                <a:close/>
              </a:path>
            </a:pathLst>
          </a:custGeom>
          <a:solidFill>
            <a:srgbClr val="000000"/>
          </a:solidFill>
        </p:spPr>
        <p:txBody>
          <a:bodyPr wrap="square" lIns="0" tIns="0" rIns="0" bIns="0" rtlCol="0"/>
          <a:lstStyle/>
          <a:p>
            <a:endParaRPr/>
          </a:p>
        </p:txBody>
      </p:sp>
      <p:sp>
        <p:nvSpPr>
          <p:cNvPr id="6" name="object 6"/>
          <p:cNvSpPr/>
          <p:nvPr/>
        </p:nvSpPr>
        <p:spPr>
          <a:xfrm>
            <a:off x="7404227" y="4997196"/>
            <a:ext cx="2362200" cy="1981200"/>
          </a:xfrm>
          <a:custGeom>
            <a:avLst/>
            <a:gdLst/>
            <a:ahLst/>
            <a:cxnLst/>
            <a:rect l="l" t="t" r="r" b="b"/>
            <a:pathLst>
              <a:path w="2362200" h="1981200">
                <a:moveTo>
                  <a:pt x="0" y="0"/>
                </a:moveTo>
                <a:lnTo>
                  <a:pt x="0" y="1981200"/>
                </a:lnTo>
                <a:lnTo>
                  <a:pt x="2362200" y="1981200"/>
                </a:lnTo>
                <a:lnTo>
                  <a:pt x="2362200" y="0"/>
                </a:lnTo>
                <a:lnTo>
                  <a:pt x="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1689239" y="4997196"/>
            <a:ext cx="2362200" cy="1981200"/>
          </a:xfrm>
          <a:custGeom>
            <a:avLst/>
            <a:gdLst/>
            <a:ahLst/>
            <a:cxnLst/>
            <a:rect l="l" t="t" r="r" b="b"/>
            <a:pathLst>
              <a:path w="2362200" h="1981200">
                <a:moveTo>
                  <a:pt x="0" y="0"/>
                </a:moveTo>
                <a:lnTo>
                  <a:pt x="0" y="1981200"/>
                </a:lnTo>
                <a:lnTo>
                  <a:pt x="2362200" y="1981200"/>
                </a:lnTo>
                <a:lnTo>
                  <a:pt x="2362199" y="0"/>
                </a:lnTo>
                <a:lnTo>
                  <a:pt x="0" y="0"/>
                </a:lnTo>
                <a:close/>
              </a:path>
            </a:pathLst>
          </a:custGeom>
          <a:solidFill>
            <a:srgbClr val="000000"/>
          </a:solidFill>
        </p:spPr>
        <p:txBody>
          <a:bodyPr wrap="square" lIns="0" tIns="0" rIns="0" bIns="0" rtlCol="0"/>
          <a:lstStyle/>
          <a:p>
            <a:endParaRPr/>
          </a:p>
        </p:txBody>
      </p:sp>
      <p:sp>
        <p:nvSpPr>
          <p:cNvPr id="8" name="object 8"/>
          <p:cNvSpPr/>
          <p:nvPr/>
        </p:nvSpPr>
        <p:spPr>
          <a:xfrm>
            <a:off x="1689239" y="4997196"/>
            <a:ext cx="2362200" cy="1981200"/>
          </a:xfrm>
          <a:custGeom>
            <a:avLst/>
            <a:gdLst/>
            <a:ahLst/>
            <a:cxnLst/>
            <a:rect l="l" t="t" r="r" b="b"/>
            <a:pathLst>
              <a:path w="2362200" h="1981200">
                <a:moveTo>
                  <a:pt x="0" y="0"/>
                </a:moveTo>
                <a:lnTo>
                  <a:pt x="0" y="1981200"/>
                </a:lnTo>
                <a:lnTo>
                  <a:pt x="2362200" y="1981200"/>
                </a:lnTo>
                <a:lnTo>
                  <a:pt x="2362199" y="0"/>
                </a:lnTo>
                <a:lnTo>
                  <a:pt x="0" y="0"/>
                </a:lnTo>
                <a:close/>
              </a:path>
            </a:pathLst>
          </a:custGeom>
          <a:ln w="9525">
            <a:solidFill>
              <a:srgbClr val="000000"/>
            </a:solidFill>
          </a:ln>
        </p:spPr>
        <p:txBody>
          <a:bodyPr wrap="square" lIns="0" tIns="0" rIns="0" bIns="0" rtlCol="0"/>
          <a:lstStyle/>
          <a:p>
            <a:endParaRPr/>
          </a:p>
        </p:txBody>
      </p:sp>
      <p:sp>
        <p:nvSpPr>
          <p:cNvPr id="9" name="object 9"/>
          <p:cNvSpPr/>
          <p:nvPr/>
        </p:nvSpPr>
        <p:spPr>
          <a:xfrm>
            <a:off x="4584839" y="4997196"/>
            <a:ext cx="2362200" cy="1981200"/>
          </a:xfrm>
          <a:custGeom>
            <a:avLst/>
            <a:gdLst/>
            <a:ahLst/>
            <a:cxnLst/>
            <a:rect l="l" t="t" r="r" b="b"/>
            <a:pathLst>
              <a:path w="2362200" h="1981200">
                <a:moveTo>
                  <a:pt x="0" y="0"/>
                </a:moveTo>
                <a:lnTo>
                  <a:pt x="0" y="1981200"/>
                </a:lnTo>
                <a:lnTo>
                  <a:pt x="2362199" y="1981200"/>
                </a:lnTo>
                <a:lnTo>
                  <a:pt x="2362199" y="0"/>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4584839" y="4997196"/>
            <a:ext cx="2362200" cy="1981200"/>
          </a:xfrm>
          <a:custGeom>
            <a:avLst/>
            <a:gdLst/>
            <a:ahLst/>
            <a:cxnLst/>
            <a:rect l="l" t="t" r="r" b="b"/>
            <a:pathLst>
              <a:path w="2362200" h="1981200">
                <a:moveTo>
                  <a:pt x="0" y="0"/>
                </a:moveTo>
                <a:lnTo>
                  <a:pt x="0" y="1981200"/>
                </a:lnTo>
                <a:lnTo>
                  <a:pt x="2362199" y="1981200"/>
                </a:lnTo>
                <a:lnTo>
                  <a:pt x="2362199" y="0"/>
                </a:lnTo>
                <a:lnTo>
                  <a:pt x="0"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4236846" y="5815076"/>
            <a:ext cx="240029" cy="432434"/>
          </a:xfrm>
          <a:prstGeom prst="rect">
            <a:avLst/>
          </a:prstGeom>
        </p:spPr>
        <p:txBody>
          <a:bodyPr vert="horz" wrap="square" lIns="0" tIns="0" rIns="0" bIns="0" rtlCol="0">
            <a:spAutoFit/>
          </a:bodyPr>
          <a:lstStyle/>
          <a:p>
            <a:pPr marL="12700">
              <a:lnSpc>
                <a:spcPct val="100000"/>
              </a:lnSpc>
            </a:pPr>
            <a:r>
              <a:rPr sz="2800" b="1" spc="-5" dirty="0">
                <a:solidFill>
                  <a:srgbClr val="FF0000"/>
                </a:solidFill>
                <a:latin typeface="Symbol" panose="05050102010706020507"/>
                <a:cs typeface="Symbol" panose="05050102010706020507"/>
              </a:rPr>
              <a:t></a:t>
            </a:r>
            <a:endParaRPr sz="2800">
              <a:latin typeface="Symbol" panose="05050102010706020507"/>
              <a:cs typeface="Symbol" panose="05050102010706020507"/>
            </a:endParaRPr>
          </a:p>
        </p:txBody>
      </p:sp>
      <p:sp>
        <p:nvSpPr>
          <p:cNvPr id="12" name="object 12"/>
          <p:cNvSpPr txBox="1"/>
          <p:nvPr/>
        </p:nvSpPr>
        <p:spPr>
          <a:xfrm>
            <a:off x="7044080" y="5803658"/>
            <a:ext cx="262890" cy="441959"/>
          </a:xfrm>
          <a:prstGeom prst="rect">
            <a:avLst/>
          </a:prstGeom>
        </p:spPr>
        <p:txBody>
          <a:bodyPr vert="horz" wrap="square" lIns="0" tIns="0" rIns="0" bIns="0" rtlCol="0">
            <a:spAutoFit/>
          </a:bodyPr>
          <a:lstStyle/>
          <a:p>
            <a:pPr marL="12700">
              <a:lnSpc>
                <a:spcPct val="100000"/>
              </a:lnSpc>
            </a:pPr>
            <a:r>
              <a:rPr sz="2800" b="1" spc="155" dirty="0">
                <a:solidFill>
                  <a:srgbClr val="FF0000"/>
                </a:solidFill>
                <a:latin typeface="Comic Sans MS" panose="030F0702030302020204"/>
                <a:cs typeface="Comic Sans MS" panose="030F0702030302020204"/>
              </a:rPr>
              <a:t>=</a:t>
            </a:r>
            <a:endParaRPr sz="2800">
              <a:latin typeface="Comic Sans MS" panose="030F0702030302020204"/>
              <a:cs typeface="Comic Sans MS" panose="030F0702030302020204"/>
            </a:endParaRPr>
          </a:p>
        </p:txBody>
      </p:sp>
      <p:sp>
        <p:nvSpPr>
          <p:cNvPr id="14" name="object 14"/>
          <p:cNvSpPr/>
          <p:nvPr/>
        </p:nvSpPr>
        <p:spPr>
          <a:xfrm>
            <a:off x="1841639" y="5149596"/>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1841639" y="5149596"/>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ln w="9524">
            <a:solidFill>
              <a:srgbClr val="000000"/>
            </a:solidFill>
          </a:ln>
        </p:spPr>
        <p:txBody>
          <a:bodyPr wrap="square" lIns="0" tIns="0" rIns="0" bIns="0" rtlCol="0"/>
          <a:lstStyle/>
          <a:p>
            <a:endParaRPr/>
          </a:p>
        </p:txBody>
      </p:sp>
      <p:sp>
        <p:nvSpPr>
          <p:cNvPr id="16" name="object 16"/>
          <p:cNvSpPr/>
          <p:nvPr/>
        </p:nvSpPr>
        <p:spPr>
          <a:xfrm>
            <a:off x="5575439" y="5682996"/>
            <a:ext cx="1219200" cy="1143000"/>
          </a:xfrm>
          <a:custGeom>
            <a:avLst/>
            <a:gdLst/>
            <a:ahLst/>
            <a:cxnLst/>
            <a:rect l="l" t="t" r="r" b="b"/>
            <a:pathLst>
              <a:path w="1219200" h="1143000">
                <a:moveTo>
                  <a:pt x="0" y="0"/>
                </a:moveTo>
                <a:lnTo>
                  <a:pt x="0" y="1143000"/>
                </a:lnTo>
                <a:lnTo>
                  <a:pt x="1219199" y="1143000"/>
                </a:lnTo>
                <a:lnTo>
                  <a:pt x="1219199" y="0"/>
                </a:lnTo>
                <a:lnTo>
                  <a:pt x="0" y="0"/>
                </a:lnTo>
                <a:close/>
              </a:path>
            </a:pathLst>
          </a:custGeom>
          <a:solidFill>
            <a:srgbClr val="FFFFFF"/>
          </a:solidFill>
        </p:spPr>
        <p:txBody>
          <a:bodyPr wrap="square" lIns="0" tIns="0" rIns="0" bIns="0" rtlCol="0"/>
          <a:lstStyle/>
          <a:p>
            <a:endParaRPr/>
          </a:p>
        </p:txBody>
      </p:sp>
      <p:sp>
        <p:nvSpPr>
          <p:cNvPr id="17" name="object 17"/>
          <p:cNvSpPr/>
          <p:nvPr/>
        </p:nvSpPr>
        <p:spPr>
          <a:xfrm>
            <a:off x="5575439" y="5682996"/>
            <a:ext cx="1219200" cy="1143000"/>
          </a:xfrm>
          <a:custGeom>
            <a:avLst/>
            <a:gdLst/>
            <a:ahLst/>
            <a:cxnLst/>
            <a:rect l="l" t="t" r="r" b="b"/>
            <a:pathLst>
              <a:path w="1219200" h="1143000">
                <a:moveTo>
                  <a:pt x="0" y="0"/>
                </a:moveTo>
                <a:lnTo>
                  <a:pt x="0" y="1143000"/>
                </a:lnTo>
                <a:lnTo>
                  <a:pt x="1219199" y="1143000"/>
                </a:lnTo>
                <a:lnTo>
                  <a:pt x="1219199"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7556627" y="5149596"/>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7556627" y="5149596"/>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8394827" y="5682996"/>
            <a:ext cx="1219200" cy="1143000"/>
          </a:xfrm>
          <a:custGeom>
            <a:avLst/>
            <a:gdLst/>
            <a:ahLst/>
            <a:cxnLst/>
            <a:rect l="l" t="t" r="r" b="b"/>
            <a:pathLst>
              <a:path w="1219200" h="1143000">
                <a:moveTo>
                  <a:pt x="0" y="0"/>
                </a:moveTo>
                <a:lnTo>
                  <a:pt x="0" y="1143000"/>
                </a:lnTo>
                <a:lnTo>
                  <a:pt x="1219200" y="1143000"/>
                </a:lnTo>
                <a:lnTo>
                  <a:pt x="1219200" y="0"/>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8394827" y="5682996"/>
            <a:ext cx="1219200" cy="1143000"/>
          </a:xfrm>
          <a:custGeom>
            <a:avLst/>
            <a:gdLst/>
            <a:ahLst/>
            <a:cxnLst/>
            <a:rect l="l" t="t" r="r" b="b"/>
            <a:pathLst>
              <a:path w="1219200" h="1143000">
                <a:moveTo>
                  <a:pt x="0" y="0"/>
                </a:moveTo>
                <a:lnTo>
                  <a:pt x="0" y="1143000"/>
                </a:lnTo>
                <a:lnTo>
                  <a:pt x="1219200" y="1143000"/>
                </a:lnTo>
                <a:lnTo>
                  <a:pt x="1219200" y="0"/>
                </a:lnTo>
                <a:lnTo>
                  <a:pt x="0" y="0"/>
                </a:lnTo>
                <a:close/>
              </a:path>
            </a:pathLst>
          </a:custGeom>
          <a:ln w="9525">
            <a:solidFill>
              <a:srgbClr val="000000"/>
            </a:solidFill>
          </a:ln>
        </p:spPr>
        <p:txBody>
          <a:bodyPr wrap="square" lIns="0" tIns="0" rIns="0" bIns="0" rtlCol="0"/>
          <a:lstStyle/>
          <a:p>
            <a:endParaRPr/>
          </a:p>
        </p:txBody>
      </p:sp>
      <p:sp>
        <p:nvSpPr>
          <p:cNvPr id="23"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逻辑</a:t>
            </a:r>
            <a:r>
              <a:rPr sz="4000" spc="-15" dirty="0">
                <a:latin typeface="新宋体" panose="02010609030101010101" charset="-122"/>
                <a:cs typeface="新宋体" panose="02010609030101010101" charset="-122"/>
                <a:sym typeface="+mn-ea"/>
              </a:rPr>
              <a:t>运算</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670685" y="5379720"/>
            <a:ext cx="7903845" cy="304800"/>
          </a:xfrm>
          <a:prstGeom prst="rect">
            <a:avLst/>
          </a:prstGeom>
        </p:spPr>
        <p:txBody>
          <a:bodyPr vert="horz" wrap="square" lIns="0" tIns="0" rIns="0" bIns="0" rtlCol="0">
            <a:spAutoFit/>
          </a:bodyPr>
          <a:lstStyle/>
          <a:p>
            <a:pPr marL="12700" algn="ctr">
              <a:lnSpc>
                <a:spcPct val="100000"/>
              </a:lnSpc>
            </a:pPr>
            <a:r>
              <a:rPr sz="2000" spc="-5" dirty="0">
                <a:solidFill>
                  <a:srgbClr val="FF0000"/>
                </a:solidFill>
                <a:latin typeface="新宋体" panose="02010609030101010101" charset="-122"/>
                <a:cs typeface="新宋体" panose="02010609030101010101" charset="-122"/>
              </a:rPr>
              <a:t>提取感兴趣的子图像</a:t>
            </a:r>
          </a:p>
        </p:txBody>
      </p:sp>
      <p:sp>
        <p:nvSpPr>
          <p:cNvPr id="5" name="object 5"/>
          <p:cNvSpPr/>
          <p:nvPr/>
        </p:nvSpPr>
        <p:spPr>
          <a:xfrm>
            <a:off x="2322461" y="3057144"/>
            <a:ext cx="6192773" cy="2276855"/>
          </a:xfrm>
          <a:prstGeom prst="rect">
            <a:avLst/>
          </a:prstGeom>
          <a:blipFill>
            <a:blip r:embed="rId2" cstate="print"/>
            <a:stretch>
              <a:fillRect/>
            </a:stretch>
          </a:blipFill>
        </p:spPr>
        <p:txBody>
          <a:bodyPr wrap="square" lIns="0" tIns="0" rIns="0" bIns="0" rtlCol="0"/>
          <a:lstStyle/>
          <a:p>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逻辑</a:t>
            </a:r>
            <a:r>
              <a:rPr sz="4000" spc="-15" dirty="0">
                <a:latin typeface="新宋体" panose="02010609030101010101" charset="-122"/>
                <a:cs typeface="新宋体" panose="02010609030101010101" charset="-122"/>
                <a:sym typeface="+mn-ea"/>
              </a:rPr>
              <a:t>运算</a:t>
            </a:r>
            <a:endParaRPr lang="zh-CN" sz="4000" b="0" spc="-15" dirty="0">
              <a:solidFill>
                <a:srgbClr val="FF0000"/>
              </a:solidFill>
              <a:latin typeface="新宋体" panose="02010609030101010101" charset="-122"/>
              <a:cs typeface="新宋体" panose="02010609030101010101" charset="-122"/>
              <a:sym typeface="+mn-ea"/>
            </a:endParaRPr>
          </a:p>
        </p:txBody>
      </p:sp>
      <p:sp>
        <p:nvSpPr>
          <p:cNvPr id="2" name="object 4"/>
          <p:cNvSpPr txBox="1">
            <a:spLocks noGrp="1"/>
          </p:cNvSpPr>
          <p:nvPr>
            <p:ph type="body" idx="1"/>
          </p:nvPr>
        </p:nvSpPr>
        <p:spPr>
          <a:xfrm>
            <a:off x="955040" y="1607820"/>
            <a:ext cx="7684770" cy="637096"/>
          </a:xfrm>
          <a:prstGeom prst="rect">
            <a:avLst/>
          </a:prstGeom>
        </p:spPr>
        <p:txBody>
          <a:bodyPr vert="horz" wrap="square" lIns="0" tIns="143255" rIns="0" bIns="0" rtlCol="0">
            <a:spAutoFit/>
          </a:bodyPr>
          <a:lstStyle/>
          <a:p>
            <a:pPr marL="696595" indent="-696595" defTabSz="0">
              <a:lnSpc>
                <a:spcPct val="100000"/>
              </a:lnSpc>
              <a:buNone/>
              <a:tabLst>
                <a:tab pos="1416050" algn="l"/>
              </a:tabLst>
            </a:pPr>
            <a:r>
              <a:rPr lang="zh-CN" altLang="en-US" sz="3200" b="1" spc="-5" dirty="0" smtClean="0">
                <a:latin typeface="Times New Roman" panose="02020603050405020304" charset="0"/>
                <a:cs typeface="新宋体" panose="02010609030101010101" charset="-122"/>
              </a:rPr>
              <a:t>逻辑</a:t>
            </a:r>
            <a:r>
              <a:rPr sz="3200" b="1" spc="-5" dirty="0" err="1" smtClean="0">
                <a:latin typeface="Times New Roman" panose="02020603050405020304" charset="0"/>
                <a:cs typeface="新宋体" panose="02010609030101010101" charset="-122"/>
              </a:rPr>
              <a:t>或运算的定义</a:t>
            </a:r>
            <a:endParaRPr sz="2800" dirty="0">
              <a:latin typeface="Times New Roman" panose="02020603050405020304" charset="0"/>
              <a:cs typeface="新宋体" panose="0201060903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body" idx="1"/>
          </p:nvPr>
        </p:nvSpPr>
        <p:spPr>
          <a:xfrm>
            <a:off x="1030605" y="1589698"/>
            <a:ext cx="7684770" cy="1886927"/>
          </a:xfrm>
          <a:prstGeom prst="rect">
            <a:avLst/>
          </a:prstGeom>
        </p:spPr>
        <p:txBody>
          <a:bodyPr vert="horz" wrap="square" lIns="0" tIns="113538" rIns="0" bIns="0" rtlCol="0">
            <a:spAutoFit/>
          </a:bodyPr>
          <a:lstStyle/>
          <a:p>
            <a:pPr marL="36195" indent="0" defTabSz="0">
              <a:lnSpc>
                <a:spcPct val="100000"/>
              </a:lnSpc>
              <a:buNone/>
              <a:tabLst>
                <a:tab pos="1057275" algn="l"/>
              </a:tabLst>
            </a:pPr>
            <a:r>
              <a:rPr lang="zh-CN" altLang="en-US" sz="3200" b="1" spc="-5" dirty="0" smtClean="0">
                <a:latin typeface="Times New Roman" panose="02020603050405020304" charset="0"/>
                <a:cs typeface="新宋体" panose="02010609030101010101" charset="-122"/>
              </a:rPr>
              <a:t>逻辑</a:t>
            </a:r>
            <a:r>
              <a:rPr sz="3200" b="1" spc="-5" dirty="0" err="1" smtClean="0">
                <a:latin typeface="Times New Roman" panose="02020603050405020304" charset="0"/>
                <a:cs typeface="新宋体" panose="02010609030101010101" charset="-122"/>
              </a:rPr>
              <a:t>异或运算的定义</a:t>
            </a:r>
            <a:endParaRPr sz="3200" b="1" dirty="0">
              <a:latin typeface="Times New Roman" panose="02020603050405020304" charset="0"/>
              <a:cs typeface="新宋体" panose="02010609030101010101" charset="-122"/>
            </a:endParaRPr>
          </a:p>
          <a:p>
            <a:pPr marL="795020" indent="0" defTabSz="0">
              <a:lnSpc>
                <a:spcPct val="100000"/>
              </a:lnSpc>
              <a:spcBef>
                <a:spcPts val="980"/>
              </a:spcBef>
              <a:buNone/>
              <a:tabLst>
                <a:tab pos="4939030" algn="l"/>
              </a:tabLst>
            </a:pPr>
            <a:r>
              <a:rPr sz="3200" spc="-5" dirty="0">
                <a:solidFill>
                  <a:schemeClr val="tx1"/>
                </a:solidFill>
                <a:latin typeface="Times New Roman" panose="02020603050405020304" charset="0"/>
                <a:cs typeface="新宋体" panose="02010609030101010101" charset="-122"/>
              </a:rPr>
              <a:t>g(x,y) = f(x,y)      h(x,y)</a:t>
            </a:r>
          </a:p>
          <a:p>
            <a:pPr marL="715010" defTabSz="0">
              <a:lnSpc>
                <a:spcPct val="100000"/>
              </a:lnSpc>
              <a:spcBef>
                <a:spcPts val="1305"/>
              </a:spcBef>
              <a:tabLst>
                <a:tab pos="1057275" algn="l"/>
              </a:tabLst>
            </a:pPr>
            <a:r>
              <a:rPr sz="3200" spc="-5" dirty="0" err="1" smtClean="0">
                <a:latin typeface="Times New Roman" panose="02020603050405020304" charset="0"/>
                <a:cs typeface="新宋体" panose="02010609030101010101" charset="-122"/>
              </a:rPr>
              <a:t>主要应用举例</a:t>
            </a:r>
            <a:r>
              <a:rPr lang="zh-CN" altLang="en-US" sz="3200" dirty="0" smtClean="0">
                <a:latin typeface="Times New Roman" panose="02020603050405020304" charset="0"/>
                <a:cs typeface="新宋体" panose="02010609030101010101" charset="-122"/>
              </a:rPr>
              <a:t>：</a:t>
            </a:r>
            <a:r>
              <a:rPr sz="2800" spc="-5" dirty="0" err="1" smtClean="0">
                <a:latin typeface="Times New Roman" panose="02020603050405020304" charset="0"/>
                <a:cs typeface="新宋体" panose="02010609030101010101" charset="-122"/>
              </a:rPr>
              <a:t>获得相交子图像</a:t>
            </a:r>
            <a:endParaRPr sz="3200" dirty="0">
              <a:latin typeface="Times New Roman" panose="02020603050405020304" charset="0"/>
              <a:cs typeface="新宋体" panose="02010609030101010101" charset="-122"/>
            </a:endParaRPr>
          </a:p>
        </p:txBody>
      </p:sp>
      <p:sp>
        <p:nvSpPr>
          <p:cNvPr id="6" name="object 6"/>
          <p:cNvSpPr txBox="1"/>
          <p:nvPr/>
        </p:nvSpPr>
        <p:spPr>
          <a:xfrm>
            <a:off x="4130928" y="5387594"/>
            <a:ext cx="299085" cy="432434"/>
          </a:xfrm>
          <a:prstGeom prst="rect">
            <a:avLst/>
          </a:prstGeom>
        </p:spPr>
        <p:txBody>
          <a:bodyPr vert="horz" wrap="square" lIns="0" tIns="0" rIns="0" bIns="0" rtlCol="0">
            <a:spAutoFit/>
          </a:bodyPr>
          <a:lstStyle/>
          <a:p>
            <a:pPr marL="12700">
              <a:lnSpc>
                <a:spcPct val="100000"/>
              </a:lnSpc>
            </a:pPr>
            <a:r>
              <a:rPr sz="2800" b="1" spc="-5" dirty="0">
                <a:solidFill>
                  <a:srgbClr val="FF0000"/>
                </a:solidFill>
                <a:latin typeface="Symbol" panose="05050102010706020507"/>
                <a:cs typeface="Symbol" panose="05050102010706020507"/>
              </a:rPr>
              <a:t></a:t>
            </a:r>
            <a:endParaRPr sz="2800">
              <a:latin typeface="Symbol" panose="05050102010706020507"/>
              <a:cs typeface="Symbol" panose="05050102010706020507"/>
            </a:endParaRPr>
          </a:p>
        </p:txBody>
      </p:sp>
      <p:sp>
        <p:nvSpPr>
          <p:cNvPr id="7" name="object 7"/>
          <p:cNvSpPr txBox="1"/>
          <p:nvPr/>
        </p:nvSpPr>
        <p:spPr>
          <a:xfrm>
            <a:off x="7088263" y="5367020"/>
            <a:ext cx="262890" cy="441959"/>
          </a:xfrm>
          <a:prstGeom prst="rect">
            <a:avLst/>
          </a:prstGeom>
        </p:spPr>
        <p:txBody>
          <a:bodyPr vert="horz" wrap="square" lIns="0" tIns="0" rIns="0" bIns="0" rtlCol="0">
            <a:spAutoFit/>
          </a:bodyPr>
          <a:lstStyle/>
          <a:p>
            <a:pPr marL="12700">
              <a:lnSpc>
                <a:spcPct val="100000"/>
              </a:lnSpc>
            </a:pPr>
            <a:r>
              <a:rPr sz="2800" b="1" spc="155" dirty="0">
                <a:solidFill>
                  <a:srgbClr val="FF0000"/>
                </a:solidFill>
                <a:latin typeface="Comic Sans MS" panose="030F0702030302020204"/>
                <a:cs typeface="Comic Sans MS" panose="030F0702030302020204"/>
              </a:rPr>
              <a:t>=</a:t>
            </a:r>
            <a:endParaRPr sz="2800">
              <a:latin typeface="Comic Sans MS" panose="030F0702030302020204"/>
              <a:cs typeface="Comic Sans MS" panose="030F0702030302020204"/>
            </a:endParaRPr>
          </a:p>
        </p:txBody>
      </p:sp>
      <p:sp>
        <p:nvSpPr>
          <p:cNvPr id="8" name="object 8"/>
          <p:cNvSpPr/>
          <p:nvPr/>
        </p:nvSpPr>
        <p:spPr>
          <a:xfrm>
            <a:off x="1689239" y="4857750"/>
            <a:ext cx="2362200" cy="1981200"/>
          </a:xfrm>
          <a:custGeom>
            <a:avLst/>
            <a:gdLst/>
            <a:ahLst/>
            <a:cxnLst/>
            <a:rect l="l" t="t" r="r" b="b"/>
            <a:pathLst>
              <a:path w="2362200" h="1981200">
                <a:moveTo>
                  <a:pt x="0" y="0"/>
                </a:moveTo>
                <a:lnTo>
                  <a:pt x="0" y="1981200"/>
                </a:lnTo>
                <a:lnTo>
                  <a:pt x="2362200" y="1981200"/>
                </a:lnTo>
                <a:lnTo>
                  <a:pt x="2362199" y="0"/>
                </a:lnTo>
                <a:lnTo>
                  <a:pt x="0" y="0"/>
                </a:lnTo>
                <a:close/>
              </a:path>
            </a:pathLst>
          </a:custGeom>
          <a:solidFill>
            <a:srgbClr val="000000"/>
          </a:solidFill>
        </p:spPr>
        <p:txBody>
          <a:bodyPr wrap="square" lIns="0" tIns="0" rIns="0" bIns="0" rtlCol="0"/>
          <a:lstStyle/>
          <a:p>
            <a:endParaRPr/>
          </a:p>
        </p:txBody>
      </p:sp>
      <p:sp>
        <p:nvSpPr>
          <p:cNvPr id="9" name="object 9"/>
          <p:cNvSpPr/>
          <p:nvPr/>
        </p:nvSpPr>
        <p:spPr>
          <a:xfrm>
            <a:off x="1689239" y="4857750"/>
            <a:ext cx="2362200" cy="1981200"/>
          </a:xfrm>
          <a:custGeom>
            <a:avLst/>
            <a:gdLst/>
            <a:ahLst/>
            <a:cxnLst/>
            <a:rect l="l" t="t" r="r" b="b"/>
            <a:pathLst>
              <a:path w="2362200" h="1981200">
                <a:moveTo>
                  <a:pt x="0" y="0"/>
                </a:moveTo>
                <a:lnTo>
                  <a:pt x="0" y="1981200"/>
                </a:lnTo>
                <a:lnTo>
                  <a:pt x="2362200" y="1981200"/>
                </a:lnTo>
                <a:lnTo>
                  <a:pt x="2362199" y="0"/>
                </a:lnTo>
                <a:lnTo>
                  <a:pt x="0" y="0"/>
                </a:lnTo>
                <a:close/>
              </a:path>
            </a:pathLst>
          </a:custGeom>
          <a:ln w="9525">
            <a:solidFill>
              <a:srgbClr val="000000"/>
            </a:solidFill>
          </a:ln>
        </p:spPr>
        <p:txBody>
          <a:bodyPr wrap="square" lIns="0" tIns="0" rIns="0" bIns="0" rtlCol="0"/>
          <a:lstStyle/>
          <a:p>
            <a:endParaRPr/>
          </a:p>
        </p:txBody>
      </p:sp>
      <p:sp>
        <p:nvSpPr>
          <p:cNvPr id="10" name="object 10"/>
          <p:cNvSpPr/>
          <p:nvPr/>
        </p:nvSpPr>
        <p:spPr>
          <a:xfrm>
            <a:off x="1841639" y="5010150"/>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1841639" y="5010150"/>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ln w="9524">
            <a:solidFill>
              <a:srgbClr val="000000"/>
            </a:solidFill>
          </a:ln>
        </p:spPr>
        <p:txBody>
          <a:bodyPr wrap="square" lIns="0" tIns="0" rIns="0" bIns="0" rtlCol="0"/>
          <a:lstStyle/>
          <a:p>
            <a:endParaRPr/>
          </a:p>
        </p:txBody>
      </p:sp>
      <p:sp>
        <p:nvSpPr>
          <p:cNvPr id="12" name="object 12"/>
          <p:cNvSpPr/>
          <p:nvPr/>
        </p:nvSpPr>
        <p:spPr>
          <a:xfrm>
            <a:off x="4584839" y="4857750"/>
            <a:ext cx="2362200" cy="1981200"/>
          </a:xfrm>
          <a:custGeom>
            <a:avLst/>
            <a:gdLst/>
            <a:ahLst/>
            <a:cxnLst/>
            <a:rect l="l" t="t" r="r" b="b"/>
            <a:pathLst>
              <a:path w="2362200" h="1981200">
                <a:moveTo>
                  <a:pt x="0" y="0"/>
                </a:moveTo>
                <a:lnTo>
                  <a:pt x="0" y="1981200"/>
                </a:lnTo>
                <a:lnTo>
                  <a:pt x="2362199" y="1981200"/>
                </a:lnTo>
                <a:lnTo>
                  <a:pt x="2362199" y="0"/>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4584839" y="4857750"/>
            <a:ext cx="2362200" cy="1981200"/>
          </a:xfrm>
          <a:custGeom>
            <a:avLst/>
            <a:gdLst/>
            <a:ahLst/>
            <a:cxnLst/>
            <a:rect l="l" t="t" r="r" b="b"/>
            <a:pathLst>
              <a:path w="2362200" h="1981200">
                <a:moveTo>
                  <a:pt x="0" y="0"/>
                </a:moveTo>
                <a:lnTo>
                  <a:pt x="0" y="1981200"/>
                </a:lnTo>
                <a:lnTo>
                  <a:pt x="2362199" y="1981200"/>
                </a:lnTo>
                <a:lnTo>
                  <a:pt x="2362199" y="0"/>
                </a:lnTo>
                <a:lnTo>
                  <a:pt x="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5575439" y="5543550"/>
            <a:ext cx="1219200" cy="1143000"/>
          </a:xfrm>
          <a:custGeom>
            <a:avLst/>
            <a:gdLst/>
            <a:ahLst/>
            <a:cxnLst/>
            <a:rect l="l" t="t" r="r" b="b"/>
            <a:pathLst>
              <a:path w="1219200" h="1143000">
                <a:moveTo>
                  <a:pt x="0" y="0"/>
                </a:moveTo>
                <a:lnTo>
                  <a:pt x="0" y="1143000"/>
                </a:lnTo>
                <a:lnTo>
                  <a:pt x="1219199" y="1143000"/>
                </a:lnTo>
                <a:lnTo>
                  <a:pt x="1219199" y="0"/>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5575439" y="5543550"/>
            <a:ext cx="1219200" cy="1143000"/>
          </a:xfrm>
          <a:custGeom>
            <a:avLst/>
            <a:gdLst/>
            <a:ahLst/>
            <a:cxnLst/>
            <a:rect l="l" t="t" r="r" b="b"/>
            <a:pathLst>
              <a:path w="1219200" h="1143000">
                <a:moveTo>
                  <a:pt x="0" y="0"/>
                </a:moveTo>
                <a:lnTo>
                  <a:pt x="0" y="1143000"/>
                </a:lnTo>
                <a:lnTo>
                  <a:pt x="1219199" y="1143000"/>
                </a:lnTo>
                <a:lnTo>
                  <a:pt x="1219199" y="0"/>
                </a:lnTo>
                <a:lnTo>
                  <a:pt x="0" y="0"/>
                </a:lnTo>
                <a:close/>
              </a:path>
            </a:pathLst>
          </a:custGeom>
          <a:ln w="9525">
            <a:solidFill>
              <a:srgbClr val="000000"/>
            </a:solidFill>
          </a:ln>
        </p:spPr>
        <p:txBody>
          <a:bodyPr wrap="square" lIns="0" tIns="0" rIns="0" bIns="0" rtlCol="0"/>
          <a:lstStyle/>
          <a:p>
            <a:endParaRPr/>
          </a:p>
        </p:txBody>
      </p:sp>
      <p:sp>
        <p:nvSpPr>
          <p:cNvPr id="16" name="object 16"/>
          <p:cNvSpPr/>
          <p:nvPr/>
        </p:nvSpPr>
        <p:spPr>
          <a:xfrm>
            <a:off x="7404227" y="4857750"/>
            <a:ext cx="2362200" cy="1981200"/>
          </a:xfrm>
          <a:custGeom>
            <a:avLst/>
            <a:gdLst/>
            <a:ahLst/>
            <a:cxnLst/>
            <a:rect l="l" t="t" r="r" b="b"/>
            <a:pathLst>
              <a:path w="2362200" h="1981200">
                <a:moveTo>
                  <a:pt x="0" y="0"/>
                </a:moveTo>
                <a:lnTo>
                  <a:pt x="0" y="1981200"/>
                </a:lnTo>
                <a:lnTo>
                  <a:pt x="2362200" y="1981200"/>
                </a:lnTo>
                <a:lnTo>
                  <a:pt x="2362200" y="0"/>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7404227" y="4857750"/>
            <a:ext cx="2362200" cy="1981200"/>
          </a:xfrm>
          <a:custGeom>
            <a:avLst/>
            <a:gdLst/>
            <a:ahLst/>
            <a:cxnLst/>
            <a:rect l="l" t="t" r="r" b="b"/>
            <a:pathLst>
              <a:path w="2362200" h="1981200">
                <a:moveTo>
                  <a:pt x="0" y="0"/>
                </a:moveTo>
                <a:lnTo>
                  <a:pt x="0" y="1981200"/>
                </a:lnTo>
                <a:lnTo>
                  <a:pt x="2362200" y="1981200"/>
                </a:lnTo>
                <a:lnTo>
                  <a:pt x="2362200"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7556627" y="5010150"/>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7556627" y="5010150"/>
            <a:ext cx="1219200" cy="1127125"/>
          </a:xfrm>
          <a:custGeom>
            <a:avLst/>
            <a:gdLst/>
            <a:ahLst/>
            <a:cxnLst/>
            <a:rect l="l" t="t" r="r" b="b"/>
            <a:pathLst>
              <a:path w="1219200" h="1127125">
                <a:moveTo>
                  <a:pt x="0" y="0"/>
                </a:moveTo>
                <a:lnTo>
                  <a:pt x="0" y="1126998"/>
                </a:lnTo>
                <a:lnTo>
                  <a:pt x="1219200" y="1126998"/>
                </a:lnTo>
                <a:lnTo>
                  <a:pt x="1219200" y="0"/>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8394827" y="5543550"/>
            <a:ext cx="1219200" cy="1143000"/>
          </a:xfrm>
          <a:custGeom>
            <a:avLst/>
            <a:gdLst/>
            <a:ahLst/>
            <a:cxnLst/>
            <a:rect l="l" t="t" r="r" b="b"/>
            <a:pathLst>
              <a:path w="1219200" h="1143000">
                <a:moveTo>
                  <a:pt x="0" y="0"/>
                </a:moveTo>
                <a:lnTo>
                  <a:pt x="0" y="1143000"/>
                </a:lnTo>
                <a:lnTo>
                  <a:pt x="1219200" y="1143000"/>
                </a:lnTo>
                <a:lnTo>
                  <a:pt x="1219200" y="0"/>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8394827" y="5543550"/>
            <a:ext cx="1219200" cy="1143000"/>
          </a:xfrm>
          <a:custGeom>
            <a:avLst/>
            <a:gdLst/>
            <a:ahLst/>
            <a:cxnLst/>
            <a:rect l="l" t="t" r="r" b="b"/>
            <a:pathLst>
              <a:path w="1219200" h="1143000">
                <a:moveTo>
                  <a:pt x="0" y="0"/>
                </a:moveTo>
                <a:lnTo>
                  <a:pt x="0" y="1143000"/>
                </a:lnTo>
                <a:lnTo>
                  <a:pt x="1219200" y="1143000"/>
                </a:lnTo>
                <a:lnTo>
                  <a:pt x="1219200" y="0"/>
                </a:lnTo>
                <a:lnTo>
                  <a:pt x="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8399398" y="5546597"/>
            <a:ext cx="381000" cy="609600"/>
          </a:xfrm>
          <a:custGeom>
            <a:avLst/>
            <a:gdLst/>
            <a:ahLst/>
            <a:cxnLst/>
            <a:rect l="l" t="t" r="r" b="b"/>
            <a:pathLst>
              <a:path w="381000" h="609600">
                <a:moveTo>
                  <a:pt x="0" y="0"/>
                </a:moveTo>
                <a:lnTo>
                  <a:pt x="0" y="609600"/>
                </a:lnTo>
                <a:lnTo>
                  <a:pt x="381000" y="609600"/>
                </a:lnTo>
                <a:lnTo>
                  <a:pt x="381000" y="0"/>
                </a:lnTo>
                <a:lnTo>
                  <a:pt x="0" y="0"/>
                </a:lnTo>
                <a:close/>
              </a:path>
            </a:pathLst>
          </a:custGeom>
          <a:solidFill>
            <a:srgbClr val="000000"/>
          </a:solidFill>
        </p:spPr>
        <p:txBody>
          <a:bodyPr wrap="square" lIns="0" tIns="0" rIns="0" bIns="0" rtlCol="0"/>
          <a:lstStyle/>
          <a:p>
            <a:endParaRPr/>
          </a:p>
        </p:txBody>
      </p:sp>
      <p:sp>
        <p:nvSpPr>
          <p:cNvPr id="23" name="object 23"/>
          <p:cNvSpPr/>
          <p:nvPr/>
        </p:nvSpPr>
        <p:spPr>
          <a:xfrm>
            <a:off x="8399398" y="5546597"/>
            <a:ext cx="381000" cy="609600"/>
          </a:xfrm>
          <a:custGeom>
            <a:avLst/>
            <a:gdLst/>
            <a:ahLst/>
            <a:cxnLst/>
            <a:rect l="l" t="t" r="r" b="b"/>
            <a:pathLst>
              <a:path w="381000" h="609600">
                <a:moveTo>
                  <a:pt x="0" y="0"/>
                </a:moveTo>
                <a:lnTo>
                  <a:pt x="0" y="609600"/>
                </a:lnTo>
                <a:lnTo>
                  <a:pt x="381000" y="609600"/>
                </a:lnTo>
                <a:lnTo>
                  <a:pt x="381000" y="0"/>
                </a:lnTo>
                <a:lnTo>
                  <a:pt x="0" y="0"/>
                </a:lnTo>
                <a:close/>
              </a:path>
            </a:pathLst>
          </a:custGeom>
          <a:ln w="9525">
            <a:solidFill>
              <a:srgbClr val="000000"/>
            </a:solidFill>
          </a:ln>
        </p:spPr>
        <p:txBody>
          <a:bodyPr wrap="square" lIns="0" tIns="0" rIns="0" bIns="0" rtlCol="0"/>
          <a:lstStyle/>
          <a:p>
            <a:endParaRPr/>
          </a:p>
        </p:txBody>
      </p:sp>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1167143875"/>
              </p:ext>
            </p:extLst>
          </p:nvPr>
        </p:nvGraphicFramePr>
        <p:xfrm>
          <a:off x="4193463" y="2286442"/>
          <a:ext cx="518795" cy="557530"/>
        </p:xfrm>
        <a:graphic>
          <a:graphicData uri="http://schemas.openxmlformats.org/presentationml/2006/ole">
            <mc:AlternateContent xmlns:mc="http://schemas.openxmlformats.org/markup-compatibility/2006">
              <mc:Choice xmlns:v="urn:schemas-microsoft-com:vml" Requires="v">
                <p:oleObj spid="_x0000_s2223" r:id="rId3" imgW="165100" imgH="177165" progId="Equation.KSEE3">
                  <p:embed/>
                </p:oleObj>
              </mc:Choice>
              <mc:Fallback>
                <p:oleObj r:id="rId3" imgW="165100" imgH="177165" progId="Equation.KSEE3">
                  <p:embed/>
                  <p:pic>
                    <p:nvPicPr>
                      <p:cNvPr id="0" name="图片 2048"/>
                      <p:cNvPicPr/>
                      <p:nvPr/>
                    </p:nvPicPr>
                    <p:blipFill>
                      <a:blip r:embed="rId4"/>
                      <a:stretch>
                        <a:fillRect/>
                      </a:stretch>
                    </p:blipFill>
                    <p:spPr>
                      <a:xfrm>
                        <a:off x="4193463" y="2286442"/>
                        <a:ext cx="518795" cy="557530"/>
                      </a:xfrm>
                      <a:prstGeom prst="rect">
                        <a:avLst/>
                      </a:prstGeom>
                    </p:spPr>
                  </p:pic>
                </p:oleObj>
              </mc:Fallback>
            </mc:AlternateContent>
          </a:graphicData>
        </a:graphic>
      </p:graphicFrame>
      <p:sp>
        <p:nvSpPr>
          <p:cNvPr id="26"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逻辑</a:t>
            </a:r>
            <a:r>
              <a:rPr sz="4000" spc="-15" dirty="0">
                <a:latin typeface="新宋体" panose="02010609030101010101" charset="-122"/>
                <a:cs typeface="新宋体" panose="02010609030101010101" charset="-122"/>
                <a:sym typeface="+mn-ea"/>
              </a:rPr>
              <a:t>运算</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941070" y="1609725"/>
            <a:ext cx="8291830" cy="2068259"/>
          </a:xfrm>
          <a:prstGeom prst="rect">
            <a:avLst/>
          </a:prstGeom>
        </p:spPr>
        <p:txBody>
          <a:bodyPr vert="horz" wrap="square" lIns="0" tIns="0" rIns="0" bIns="0" rtlCol="0">
            <a:spAutoFit/>
          </a:bodyPr>
          <a:lstStyle/>
          <a:p>
            <a:pPr marL="469900" indent="-457200" defTabSz="0">
              <a:lnSpc>
                <a:spcPct val="140000"/>
              </a:lnSpc>
              <a:buFont typeface="Arial" panose="020B0604020202020204" pitchFamily="34" charset="0"/>
              <a:buChar char="•"/>
              <a:tabLst>
                <a:tab pos="379730" algn="l"/>
              </a:tabLst>
            </a:pPr>
            <a:r>
              <a:rPr lang="zh-CN" sz="3200" spc="-15" dirty="0">
                <a:latin typeface="+mn-ea"/>
                <a:cs typeface="新宋体" panose="02010609030101010101" charset="-122"/>
              </a:rPr>
              <a:t>图像</a:t>
            </a:r>
            <a:r>
              <a:rPr sz="3200" spc="-15" dirty="0">
                <a:latin typeface="+mn-ea"/>
                <a:cs typeface="新宋体" panose="02010609030101010101" charset="-122"/>
              </a:rPr>
              <a:t>直方图</a:t>
            </a:r>
            <a:r>
              <a:rPr lang="zh-CN" sz="3200" spc="-15" dirty="0">
                <a:latin typeface="+mn-ea"/>
                <a:cs typeface="新宋体" panose="02010609030101010101" charset="-122"/>
              </a:rPr>
              <a:t>的</a:t>
            </a:r>
            <a:r>
              <a:rPr sz="3200" spc="-15" dirty="0">
                <a:latin typeface="+mn-ea"/>
                <a:cs typeface="新宋体" panose="02010609030101010101" charset="-122"/>
              </a:rPr>
              <a:t>定义</a:t>
            </a:r>
          </a:p>
          <a:p>
            <a:pPr marL="469900" indent="-457200" defTabSz="0">
              <a:lnSpc>
                <a:spcPct val="140000"/>
              </a:lnSpc>
              <a:buFont typeface="Arial" panose="020B0604020202020204" pitchFamily="34" charset="0"/>
              <a:buChar char="•"/>
              <a:tabLst>
                <a:tab pos="379730" algn="l"/>
              </a:tabLst>
            </a:pPr>
            <a:r>
              <a:rPr lang="zh-CN" sz="3200" spc="-15" dirty="0">
                <a:latin typeface="+mn-ea"/>
                <a:cs typeface="新宋体" panose="02010609030101010101" charset="-122"/>
              </a:rPr>
              <a:t>图像</a:t>
            </a:r>
            <a:r>
              <a:rPr sz="3200" spc="-15" dirty="0">
                <a:latin typeface="+mn-ea"/>
                <a:cs typeface="新宋体" panose="02010609030101010101" charset="-122"/>
              </a:rPr>
              <a:t>直方图</a:t>
            </a:r>
            <a:r>
              <a:rPr lang="zh-CN" sz="3200" spc="-15" dirty="0">
                <a:latin typeface="+mn-ea"/>
                <a:cs typeface="新宋体" panose="02010609030101010101" charset="-122"/>
              </a:rPr>
              <a:t>的</a:t>
            </a:r>
            <a:r>
              <a:rPr sz="3200" spc="-15" dirty="0">
                <a:latin typeface="+mn-ea"/>
                <a:cs typeface="新宋体" panose="02010609030101010101" charset="-122"/>
              </a:rPr>
              <a:t>均衡化</a:t>
            </a:r>
          </a:p>
          <a:p>
            <a:pPr marL="469900" indent="-457200" defTabSz="0">
              <a:lnSpc>
                <a:spcPct val="140000"/>
              </a:lnSpc>
              <a:buFont typeface="Arial" panose="020B0604020202020204" pitchFamily="34" charset="0"/>
              <a:buChar char="•"/>
              <a:tabLst>
                <a:tab pos="379730" algn="l"/>
              </a:tabLst>
            </a:pPr>
            <a:r>
              <a:rPr lang="zh-CN" sz="3200">
                <a:latin typeface="+mn-ea"/>
                <a:cs typeface="新宋体" panose="02010609030101010101" charset="-122"/>
              </a:rPr>
              <a:t>图像直方图的规定化</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直方图</a:t>
            </a:r>
            <a:endParaRPr lang="zh-CN" sz="4000" b="0" spc="-15" dirty="0">
              <a:solidFill>
                <a:srgbClr val="FF0000"/>
              </a:solidFill>
              <a:latin typeface="新宋体" panose="02010609030101010101" charset="-122"/>
              <a:cs typeface="新宋体" panose="02010609030101010101"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08685" y="1592580"/>
            <a:ext cx="9354820" cy="3500958"/>
          </a:xfrm>
          <a:prstGeom prst="rect">
            <a:avLst/>
          </a:prstGeom>
        </p:spPr>
        <p:txBody>
          <a:bodyPr vert="horz" wrap="square" lIns="0" tIns="0" rIns="0" bIns="0" rtlCol="0">
            <a:spAutoFit/>
          </a:bodyPr>
          <a:lstStyle/>
          <a:p>
            <a:pPr marL="28575" marR="5080" indent="-28575">
              <a:lnSpc>
                <a:spcPts val="3600"/>
              </a:lnSpc>
            </a:pPr>
            <a:r>
              <a:rPr sz="2800" spc="-5" dirty="0">
                <a:latin typeface="Times New Roman" panose="02020603050405020304" charset="0"/>
                <a:cs typeface="新宋体" panose="02010609030101010101" charset="-122"/>
              </a:rPr>
              <a:t>一个灰度级在范围[0，L-1]的数字图像的直方图是一个离散函数</a:t>
            </a:r>
            <a:r>
              <a:rPr lang="zh-CN" sz="2800" spc="-5" dirty="0">
                <a:latin typeface="Times New Roman" panose="02020603050405020304" charset="0"/>
                <a:cs typeface="新宋体" panose="02010609030101010101" charset="-122"/>
              </a:rPr>
              <a:t>：</a:t>
            </a:r>
            <a:r>
              <a:rPr sz="2800" i="1" dirty="0">
                <a:solidFill>
                  <a:srgbClr val="FF0000"/>
                </a:solidFill>
                <a:latin typeface="Times New Roman" panose="02020603050405020304" charset="0"/>
                <a:cs typeface="新宋体" panose="02010609030101010101" charset="-122"/>
              </a:rPr>
              <a:t>h</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r</a:t>
            </a:r>
            <a:r>
              <a:rPr sz="2850" baseline="-20000" dirty="0">
                <a:solidFill>
                  <a:srgbClr val="FF0000"/>
                </a:solidFill>
                <a:latin typeface="Times New Roman" panose="02020603050405020304" charset="0"/>
                <a:cs typeface="新宋体" panose="02010609030101010101" charset="-122"/>
              </a:rPr>
              <a:t>k</a:t>
            </a:r>
            <a:r>
              <a:rPr sz="2800" spc="-5" dirty="0">
                <a:solidFill>
                  <a:srgbClr val="FF0000"/>
                </a:solidFill>
                <a:latin typeface="Times New Roman" panose="02020603050405020304" charset="0"/>
                <a:cs typeface="新宋体" panose="02010609030101010101" charset="-122"/>
              </a:rPr>
              <a:t>)</a:t>
            </a:r>
            <a:r>
              <a:rPr sz="2800" dirty="0">
                <a:solidFill>
                  <a:srgbClr val="FF0000"/>
                </a:solidFill>
                <a:latin typeface="Times New Roman" panose="02020603050405020304" charset="0"/>
                <a:cs typeface="新宋体" panose="02010609030101010101" charset="-122"/>
              </a:rPr>
              <a:t>=</a:t>
            </a:r>
            <a:r>
              <a:rPr sz="2800" spc="-10" dirty="0">
                <a:solidFill>
                  <a:srgbClr val="FF0000"/>
                </a:solidFill>
                <a:latin typeface="Times New Roman" panose="02020603050405020304" charset="0"/>
                <a:cs typeface="新宋体" panose="02010609030101010101" charset="-122"/>
              </a:rPr>
              <a:t> </a:t>
            </a:r>
            <a:r>
              <a:rPr sz="2800" i="1" dirty="0">
                <a:solidFill>
                  <a:srgbClr val="FF0000"/>
                </a:solidFill>
                <a:latin typeface="Times New Roman" panose="02020603050405020304" charset="0"/>
                <a:cs typeface="新宋体" panose="02010609030101010101" charset="-122"/>
              </a:rPr>
              <a:t>n</a:t>
            </a:r>
            <a:r>
              <a:rPr sz="2850" baseline="-20000" dirty="0">
                <a:solidFill>
                  <a:srgbClr val="FF0000"/>
                </a:solidFill>
                <a:latin typeface="Times New Roman" panose="02020603050405020304" charset="0"/>
                <a:cs typeface="新宋体" panose="02010609030101010101" charset="-122"/>
              </a:rPr>
              <a:t>k</a:t>
            </a:r>
          </a:p>
          <a:p>
            <a:pPr marL="28575" marR="5080" indent="508000">
              <a:lnSpc>
                <a:spcPts val="3600"/>
              </a:lnSpc>
            </a:pPr>
            <a:r>
              <a:rPr lang="zh-CN" sz="2850" b="1" dirty="0">
                <a:solidFill>
                  <a:schemeClr val="tx1"/>
                </a:solidFill>
                <a:latin typeface="Times New Roman" panose="02020603050405020304" charset="0"/>
                <a:cs typeface="新宋体" panose="02010609030101010101" charset="-122"/>
              </a:rPr>
              <a:t>其中：</a:t>
            </a:r>
          </a:p>
          <a:p>
            <a:pPr marR="1501140">
              <a:lnSpc>
                <a:spcPts val="3600"/>
              </a:lnSpc>
              <a:spcBef>
                <a:spcPts val="685"/>
              </a:spcBef>
            </a:pPr>
            <a:r>
              <a:rPr lang="en-US" sz="2800" spc="-5">
                <a:solidFill>
                  <a:srgbClr val="FF0000"/>
                </a:solidFill>
                <a:latin typeface="Times New Roman" panose="02020603050405020304" charset="0"/>
                <a:cs typeface="新宋体" panose="02010609030101010101" charset="-122"/>
              </a:rPr>
              <a:t>	</a:t>
            </a:r>
            <a:r>
              <a:rPr lang="en-US" altLang="zh-CN" sz="2800" i="1">
                <a:solidFill>
                  <a:srgbClr val="FF0000"/>
                </a:solidFill>
                <a:latin typeface="Times New Roman" panose="02020603050405020304" charset="0"/>
                <a:cs typeface="新宋体" panose="02010609030101010101" charset="-122"/>
              </a:rPr>
              <a:t>r</a:t>
            </a:r>
            <a:r>
              <a:rPr lang="en-US" altLang="zh-CN" sz="2850" baseline="-20000">
                <a:solidFill>
                  <a:srgbClr val="FF0000"/>
                </a:solidFill>
                <a:latin typeface="Times New Roman" panose="02020603050405020304" charset="0"/>
                <a:cs typeface="新宋体" panose="02010609030101010101" charset="-122"/>
              </a:rPr>
              <a:t>k</a:t>
            </a:r>
            <a:r>
              <a:rPr lang="zh-CN" altLang="en-US" sz="2850" spc="-7" baseline="-20000">
                <a:solidFill>
                  <a:srgbClr val="FF0000"/>
                </a:solidFill>
                <a:latin typeface="Times New Roman" panose="02020603050405020304" charset="0"/>
                <a:cs typeface="新宋体" panose="02010609030101010101" charset="-122"/>
              </a:rPr>
              <a:t> </a:t>
            </a:r>
            <a:r>
              <a:rPr lang="zh-CN" altLang="en-US" sz="2800" spc="-5">
                <a:latin typeface="Times New Roman" panose="02020603050405020304" charset="0"/>
                <a:cs typeface="新宋体" panose="02010609030101010101" charset="-122"/>
              </a:rPr>
              <a:t>是第</a:t>
            </a:r>
            <a:r>
              <a:rPr lang="en-US" altLang="zh-CN" sz="2800" i="1" spc="-5">
                <a:latin typeface="Times New Roman" panose="02020603050405020304" charset="0"/>
                <a:cs typeface="新宋体" panose="02010609030101010101" charset="-122"/>
              </a:rPr>
              <a:t>k</a:t>
            </a:r>
            <a:r>
              <a:rPr lang="zh-CN" altLang="en-US" sz="2800" spc="-5">
                <a:latin typeface="Times New Roman" panose="02020603050405020304" charset="0"/>
                <a:cs typeface="新宋体" panose="02010609030101010101" charset="-122"/>
              </a:rPr>
              <a:t>个灰度</a:t>
            </a:r>
            <a:r>
              <a:rPr lang="zh-CN" altLang="en-US" sz="2800" spc="-10">
                <a:latin typeface="Times New Roman" panose="02020603050405020304" charset="0"/>
                <a:cs typeface="新宋体" panose="02010609030101010101" charset="-122"/>
              </a:rPr>
              <a:t>级</a:t>
            </a:r>
            <a:r>
              <a:rPr lang="zh-CN" altLang="en-US" sz="2800" b="1" spc="-10">
                <a:latin typeface="Times New Roman" panose="02020603050405020304" charset="0"/>
                <a:cs typeface="新宋体" panose="02010609030101010101" charset="-122"/>
              </a:rPr>
              <a:t>，</a:t>
            </a:r>
            <a:r>
              <a:rPr lang="en-US" altLang="zh-CN" sz="2800" i="1">
                <a:solidFill>
                  <a:srgbClr val="FF0000"/>
                </a:solidFill>
                <a:latin typeface="Times New Roman" panose="02020603050405020304" charset="0"/>
                <a:cs typeface="新宋体" panose="02010609030101010101" charset="-122"/>
              </a:rPr>
              <a:t>k</a:t>
            </a:r>
            <a:r>
              <a:rPr lang="zh-CN" altLang="en-US" sz="2800" spc="-5">
                <a:solidFill>
                  <a:srgbClr val="FF0000"/>
                </a:solidFill>
                <a:latin typeface="Times New Roman" panose="02020603050405020304" charset="0"/>
                <a:cs typeface="新宋体" panose="02010609030101010101" charset="-122"/>
              </a:rPr>
              <a:t> </a:t>
            </a:r>
            <a:r>
              <a:rPr lang="en-US" altLang="zh-CN" sz="2800">
                <a:solidFill>
                  <a:srgbClr val="FF0000"/>
                </a:solidFill>
                <a:latin typeface="Times New Roman" panose="02020603050405020304" charset="0"/>
                <a:cs typeface="新宋体" panose="02010609030101010101" charset="-122"/>
              </a:rPr>
              <a:t>=</a:t>
            </a:r>
            <a:r>
              <a:rPr lang="zh-CN" altLang="en-US" sz="2800" spc="-5">
                <a:solidFill>
                  <a:srgbClr val="FF0000"/>
                </a:solidFill>
                <a:latin typeface="Times New Roman" panose="02020603050405020304" charset="0"/>
                <a:cs typeface="新宋体" panose="02010609030101010101" charset="-122"/>
              </a:rPr>
              <a:t> </a:t>
            </a:r>
            <a:r>
              <a:rPr lang="en-US" altLang="zh-CN" sz="2800" spc="-5">
                <a:solidFill>
                  <a:srgbClr val="FF0000"/>
                </a:solidFill>
                <a:latin typeface="Times New Roman" panose="02020603050405020304" charset="0"/>
                <a:cs typeface="新宋体" panose="02010609030101010101" charset="-122"/>
              </a:rPr>
              <a:t>0,1,2,</a:t>
            </a:r>
            <a:r>
              <a:rPr lang="en-US" altLang="zh-CN" sz="2800" spc="-10">
                <a:solidFill>
                  <a:srgbClr val="FF0000"/>
                </a:solidFill>
                <a:latin typeface="Times New Roman" panose="02020603050405020304" charset="0"/>
                <a:cs typeface="Times New Roman" panose="02020603050405020304"/>
              </a:rPr>
              <a:t>…</a:t>
            </a:r>
            <a:r>
              <a:rPr lang="en-US" altLang="zh-CN" sz="2800" spc="-5">
                <a:solidFill>
                  <a:srgbClr val="FF0000"/>
                </a:solidFill>
                <a:latin typeface="Times New Roman" panose="02020603050405020304" charset="0"/>
                <a:cs typeface="新宋体" panose="02010609030101010101" charset="-122"/>
              </a:rPr>
              <a:t>,</a:t>
            </a:r>
            <a:r>
              <a:rPr lang="en-US" altLang="zh-CN" sz="2800" spc="-5" smtClean="0">
                <a:solidFill>
                  <a:srgbClr val="FF0000"/>
                </a:solidFill>
                <a:latin typeface="Times New Roman" panose="02020603050405020304" charset="0"/>
                <a:cs typeface="新宋体" panose="02010609030101010101" charset="-122"/>
              </a:rPr>
              <a:t>L-1</a:t>
            </a:r>
          </a:p>
          <a:p>
            <a:pPr marR="1501140">
              <a:lnSpc>
                <a:spcPts val="3600"/>
              </a:lnSpc>
              <a:spcBef>
                <a:spcPts val="685"/>
              </a:spcBef>
            </a:pPr>
            <a:r>
              <a:rPr lang="en-US" sz="2800" spc="-5">
                <a:solidFill>
                  <a:srgbClr val="FF0000"/>
                </a:solidFill>
                <a:latin typeface="Times New Roman" panose="02020603050405020304" charset="0"/>
                <a:cs typeface="新宋体" panose="02010609030101010101" charset="-122"/>
              </a:rPr>
              <a:t>	</a:t>
            </a:r>
            <a:r>
              <a:rPr sz="2800" i="1">
                <a:solidFill>
                  <a:srgbClr val="FF0000"/>
                </a:solidFill>
                <a:latin typeface="Times New Roman" panose="02020603050405020304" charset="0"/>
                <a:cs typeface="新宋体" panose="02010609030101010101" charset="-122"/>
              </a:rPr>
              <a:t>n</a:t>
            </a:r>
            <a:r>
              <a:rPr sz="2850" spc="-7" baseline="-20000" smtClean="0">
                <a:solidFill>
                  <a:srgbClr val="FF0000"/>
                </a:solidFill>
                <a:latin typeface="Times New Roman" panose="02020603050405020304" charset="0"/>
                <a:cs typeface="新宋体" panose="02010609030101010101" charset="-122"/>
              </a:rPr>
              <a:t>k</a:t>
            </a:r>
            <a:r>
              <a:rPr sz="2800" spc="-5" dirty="0">
                <a:latin typeface="Times New Roman" panose="02020603050405020304" charset="0"/>
                <a:cs typeface="新宋体" panose="02010609030101010101" charset="-122"/>
              </a:rPr>
              <a:t>是图像中灰度级</a:t>
            </a:r>
            <a:r>
              <a:rPr sz="2800" spc="-10" dirty="0">
                <a:latin typeface="Times New Roman" panose="02020603050405020304" charset="0"/>
                <a:cs typeface="新宋体" panose="02010609030101010101" charset="-122"/>
              </a:rPr>
              <a:t>为</a:t>
            </a:r>
            <a:r>
              <a:rPr sz="2800" i="1" dirty="0">
                <a:solidFill>
                  <a:srgbClr val="FF0000"/>
                </a:solidFill>
                <a:latin typeface="Times New Roman" panose="02020603050405020304" charset="0"/>
                <a:cs typeface="新宋体" panose="02010609030101010101" charset="-122"/>
              </a:rPr>
              <a:t>r</a:t>
            </a:r>
            <a:r>
              <a:rPr sz="2850" spc="-7" baseline="-20000" dirty="0">
                <a:solidFill>
                  <a:srgbClr val="FF0000"/>
                </a:solidFill>
                <a:latin typeface="Times New Roman" panose="02020603050405020304" charset="0"/>
                <a:cs typeface="新宋体" panose="02010609030101010101" charset="-122"/>
              </a:rPr>
              <a:t>k</a:t>
            </a:r>
            <a:r>
              <a:rPr sz="2800" spc="-5" dirty="0">
                <a:latin typeface="Times New Roman" panose="02020603050405020304" charset="0"/>
                <a:cs typeface="新宋体" panose="02010609030101010101" charset="-122"/>
              </a:rPr>
              <a:t>的像素个数</a:t>
            </a:r>
            <a:endParaRPr sz="2800">
              <a:latin typeface="Times New Roman" panose="02020603050405020304" charset="0"/>
              <a:cs typeface="新宋体" panose="02010609030101010101" charset="-122"/>
            </a:endParaRPr>
          </a:p>
          <a:p>
            <a:pPr marL="190500" algn="l">
              <a:lnSpc>
                <a:spcPts val="3600"/>
              </a:lnSpc>
              <a:spcBef>
                <a:spcPts val="705"/>
              </a:spcBef>
            </a:pPr>
            <a:r>
              <a:rPr lang="en-US" sz="2800" spc="-5">
                <a:solidFill>
                  <a:srgbClr val="FF0000"/>
                </a:solidFill>
                <a:latin typeface="Times New Roman" panose="02020603050405020304" charset="0"/>
                <a:cs typeface="新宋体" panose="02010609030101010101" charset="-122"/>
              </a:rPr>
              <a:t>	</a:t>
            </a:r>
            <a:r>
              <a:rPr sz="2800" smtClean="0">
                <a:latin typeface="Times New Roman" panose="02020603050405020304" charset="0"/>
                <a:cs typeface="新宋体" panose="02010609030101010101" charset="-122"/>
              </a:rPr>
              <a:t>由</a:t>
            </a:r>
            <a:r>
              <a:rPr sz="2800" spc="-10" smtClean="0">
                <a:latin typeface="Times New Roman" panose="02020603050405020304" charset="0"/>
                <a:cs typeface="新宋体" panose="02010609030101010101" charset="-122"/>
              </a:rPr>
              <a:t>于</a:t>
            </a:r>
            <a:r>
              <a:rPr sz="2800" i="1" dirty="0">
                <a:solidFill>
                  <a:srgbClr val="FF0000"/>
                </a:solidFill>
                <a:latin typeface="Times New Roman" panose="02020603050405020304" charset="0"/>
                <a:cs typeface="新宋体" panose="02010609030101010101" charset="-122"/>
              </a:rPr>
              <a:t>r</a:t>
            </a:r>
            <a:r>
              <a:rPr sz="2850" spc="-7" baseline="-20000" dirty="0">
                <a:solidFill>
                  <a:srgbClr val="FF0000"/>
                </a:solidFill>
                <a:latin typeface="Times New Roman" panose="02020603050405020304" charset="0"/>
                <a:cs typeface="新宋体" panose="02010609030101010101" charset="-122"/>
              </a:rPr>
              <a:t>k</a:t>
            </a:r>
            <a:r>
              <a:rPr sz="2800" spc="-5" dirty="0">
                <a:latin typeface="Times New Roman" panose="02020603050405020304" charset="0"/>
                <a:cs typeface="新宋体" panose="02010609030101010101" charset="-122"/>
              </a:rPr>
              <a:t>的增量是1，直方图可表示为：</a:t>
            </a:r>
            <a:endParaRPr sz="2800">
              <a:latin typeface="Times New Roman" panose="02020603050405020304" charset="0"/>
              <a:cs typeface="新宋体" panose="02010609030101010101" charset="-122"/>
            </a:endParaRPr>
          </a:p>
          <a:p>
            <a:pPr marL="12700" marR="1071880" indent="946785" algn="l">
              <a:lnSpc>
                <a:spcPts val="3600"/>
              </a:lnSpc>
            </a:pPr>
            <a:r>
              <a:rPr sz="2800" i="1" dirty="0">
                <a:solidFill>
                  <a:srgbClr val="FF0000"/>
                </a:solidFill>
                <a:latin typeface="Times New Roman" panose="02020603050405020304" charset="0"/>
                <a:cs typeface="新宋体" panose="02010609030101010101" charset="-122"/>
              </a:rPr>
              <a:t>p</a:t>
            </a:r>
            <a:r>
              <a:rPr sz="2800" spc="-5" dirty="0">
                <a:solidFill>
                  <a:srgbClr val="FF0000"/>
                </a:solidFill>
                <a:latin typeface="Times New Roman" panose="02020603050405020304" charset="0"/>
                <a:cs typeface="新宋体" panose="02010609030101010101" charset="-122"/>
              </a:rPr>
              <a:t>(</a:t>
            </a:r>
            <a:r>
              <a:rPr sz="2800" i="1" spc="-5" dirty="0">
                <a:solidFill>
                  <a:srgbClr val="FF0000"/>
                </a:solidFill>
                <a:latin typeface="Times New Roman" panose="02020603050405020304" charset="0"/>
                <a:cs typeface="新宋体" panose="02010609030101010101" charset="-122"/>
              </a:rPr>
              <a:t>k</a:t>
            </a:r>
            <a:r>
              <a:rPr sz="2800" spc="-5" dirty="0">
                <a:solidFill>
                  <a:srgbClr val="FF0000"/>
                </a:solidFill>
                <a:latin typeface="Times New Roman" panose="02020603050405020304" charset="0"/>
                <a:cs typeface="新宋体" panose="02010609030101010101" charset="-122"/>
              </a:rPr>
              <a:t>)</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i="1" dirty="0">
                <a:solidFill>
                  <a:srgbClr val="FF0000"/>
                </a:solidFill>
                <a:latin typeface="Times New Roman" panose="02020603050405020304" charset="0"/>
                <a:cs typeface="新宋体" panose="02010609030101010101" charset="-122"/>
              </a:rPr>
              <a:t>n</a:t>
            </a:r>
            <a:r>
              <a:rPr sz="2850" baseline="-20000" dirty="0">
                <a:solidFill>
                  <a:srgbClr val="FF0000"/>
                </a:solidFill>
                <a:latin typeface="Times New Roman" panose="02020603050405020304" charset="0"/>
                <a:cs typeface="新宋体" panose="02010609030101010101" charset="-122"/>
              </a:rPr>
              <a:t>k </a:t>
            </a:r>
            <a:r>
              <a:rPr sz="2800" spc="-5" dirty="0">
                <a:latin typeface="Times New Roman" panose="02020603050405020304" charset="0"/>
                <a:cs typeface="新宋体" panose="02010609030101010101" charset="-122"/>
              </a:rPr>
              <a:t>即图像中不同灰度级像素出现的次数</a:t>
            </a:r>
            <a:endParaRPr sz="2800">
              <a:latin typeface="Times New Roman" panose="02020603050405020304" charset="0"/>
              <a:cs typeface="新宋体" panose="02010609030101010101" charset="-122"/>
            </a:endParaRPr>
          </a:p>
        </p:txBody>
      </p:sp>
      <p:sp>
        <p:nvSpPr>
          <p:cNvPr id="5" name="object 5"/>
          <p:cNvSpPr txBox="1">
            <a:spLocks noGrp="1"/>
          </p:cNvSpPr>
          <p:nvPr>
            <p:ph type="title"/>
          </p:nvPr>
        </p:nvSpPr>
        <p:spPr>
          <a:xfrm>
            <a:off x="1030605" y="313055"/>
            <a:ext cx="8064500" cy="909955"/>
          </a:xfrm>
          <a:prstGeom prst="rect">
            <a:avLst/>
          </a:prstGeom>
        </p:spPr>
        <p:txBody>
          <a:bodyPr vert="horz" wrap="square" lIns="0" tIns="300898" rIns="0" bIns="0" rtlCol="0">
            <a:spAutoFit/>
          </a:body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图像直方图的定义</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03605" y="1682750"/>
            <a:ext cx="9167495" cy="1354217"/>
          </a:xfrm>
          <a:prstGeom prst="rect">
            <a:avLst/>
          </a:prstGeom>
        </p:spPr>
        <p:txBody>
          <a:bodyPr vert="horz" wrap="square" lIns="0" tIns="0" rIns="0" bIns="0" rtlCol="0">
            <a:spAutoFit/>
          </a:bodyPr>
          <a:lstStyle/>
          <a:p>
            <a:pPr marL="12700" defTabSz="0">
              <a:lnSpc>
                <a:spcPts val="3600"/>
              </a:lnSpc>
              <a:tabLst>
                <a:tab pos="354965" algn="l"/>
              </a:tabLst>
            </a:pPr>
            <a:r>
              <a:rPr sz="2800" spc="-5" dirty="0">
                <a:latin typeface="Times New Roman" panose="02020603050405020304" charset="0"/>
                <a:cs typeface="新宋体" panose="02010609030101010101" charset="-122"/>
              </a:rPr>
              <a:t>一个灰度级在范围[0，L-1]的数字图像的直方图是一个离散函数</a:t>
            </a:r>
            <a:endParaRPr sz="2800" dirty="0">
              <a:latin typeface="Times New Roman" panose="02020603050405020304" charset="0"/>
              <a:cs typeface="新宋体" panose="02010609030101010101" charset="-122"/>
            </a:endParaRPr>
          </a:p>
          <a:p>
            <a:pPr marL="2705100">
              <a:lnSpc>
                <a:spcPct val="100000"/>
              </a:lnSpc>
            </a:pPr>
            <a:r>
              <a:rPr sz="2800" i="1" spc="-10" dirty="0">
                <a:solidFill>
                  <a:srgbClr val="FF0000"/>
                </a:solidFill>
                <a:latin typeface="Times New Roman" panose="02020603050405020304" charset="0"/>
                <a:cs typeface="新宋体" panose="02010609030101010101" charset="-122"/>
              </a:rPr>
              <a:t>p</a:t>
            </a:r>
            <a:r>
              <a:rPr sz="2800" spc="-10" dirty="0">
                <a:solidFill>
                  <a:srgbClr val="FF0000"/>
                </a:solidFill>
                <a:latin typeface="Times New Roman" panose="02020603050405020304" charset="0"/>
                <a:cs typeface="新宋体" panose="02010609030101010101" charset="-122"/>
              </a:rPr>
              <a:t>(</a:t>
            </a:r>
            <a:r>
              <a:rPr sz="2800" i="1" spc="-10" dirty="0">
                <a:solidFill>
                  <a:srgbClr val="FF0000"/>
                </a:solidFill>
                <a:latin typeface="Times New Roman" panose="02020603050405020304" charset="0"/>
                <a:cs typeface="新宋体" panose="02010609030101010101" charset="-122"/>
              </a:rPr>
              <a:t>r</a:t>
            </a:r>
            <a:r>
              <a:rPr sz="2850" spc="-7" baseline="-20000" dirty="0">
                <a:solidFill>
                  <a:srgbClr val="FF0000"/>
                </a:solidFill>
                <a:latin typeface="Times New Roman" panose="02020603050405020304" charset="0"/>
                <a:cs typeface="新宋体" panose="02010609030101010101" charset="-122"/>
              </a:rPr>
              <a:t>k</a:t>
            </a:r>
            <a:r>
              <a:rPr sz="2800" spc="-5" dirty="0">
                <a:solidFill>
                  <a:srgbClr val="FF0000"/>
                </a:solidFill>
                <a:latin typeface="Times New Roman" panose="02020603050405020304" charset="0"/>
                <a:cs typeface="新宋体" panose="02010609030101010101" charset="-122"/>
              </a:rPr>
              <a:t>)</a:t>
            </a:r>
            <a:r>
              <a:rPr sz="2800" dirty="0">
                <a:solidFill>
                  <a:srgbClr val="FF0000"/>
                </a:solidFill>
                <a:latin typeface="Times New Roman" panose="02020603050405020304" charset="0"/>
                <a:cs typeface="新宋体" panose="02010609030101010101" charset="-122"/>
              </a:rPr>
              <a:t>=</a:t>
            </a:r>
            <a:r>
              <a:rPr sz="2800" spc="-5" dirty="0">
                <a:solidFill>
                  <a:srgbClr val="FF0000"/>
                </a:solidFill>
                <a:latin typeface="Times New Roman" panose="02020603050405020304" charset="0"/>
                <a:cs typeface="新宋体" panose="02010609030101010101" charset="-122"/>
              </a:rPr>
              <a:t> </a:t>
            </a:r>
            <a:r>
              <a:rPr sz="2800" i="1" spc="-5" dirty="0" err="1" smtClean="0">
                <a:solidFill>
                  <a:srgbClr val="FF0000"/>
                </a:solidFill>
                <a:latin typeface="Times New Roman" panose="02020603050405020304" charset="0"/>
                <a:cs typeface="新宋体" panose="02010609030101010101" charset="-122"/>
              </a:rPr>
              <a:t>n</a:t>
            </a:r>
            <a:r>
              <a:rPr sz="2850" spc="-7" baseline="-20000" dirty="0" err="1" smtClean="0">
                <a:solidFill>
                  <a:srgbClr val="FF0000"/>
                </a:solidFill>
                <a:latin typeface="Times New Roman" panose="02020603050405020304" charset="0"/>
                <a:cs typeface="新宋体" panose="02010609030101010101" charset="-122"/>
              </a:rPr>
              <a:t>k</a:t>
            </a:r>
            <a:r>
              <a:rPr sz="2800" spc="-5" dirty="0" smtClean="0">
                <a:solidFill>
                  <a:srgbClr val="FF0000"/>
                </a:solidFill>
                <a:latin typeface="Times New Roman" panose="02020603050405020304" charset="0"/>
                <a:cs typeface="新宋体" panose="02010609030101010101" charset="-122"/>
              </a:rPr>
              <a:t>/</a:t>
            </a:r>
            <a:r>
              <a:rPr sz="2800" i="1" spc="-5" dirty="0" smtClean="0">
                <a:solidFill>
                  <a:srgbClr val="FF0000"/>
                </a:solidFill>
                <a:latin typeface="Times New Roman" panose="02020603050405020304" charset="0"/>
                <a:cs typeface="新宋体" panose="02010609030101010101" charset="-122"/>
              </a:rPr>
              <a:t>n</a:t>
            </a:r>
            <a:endParaRPr sz="2800" i="1" dirty="0">
              <a:latin typeface="Times New Roman" panose="02020603050405020304" charset="0"/>
              <a:cs typeface="新宋体" panose="02010609030101010101" charset="-122"/>
            </a:endParaRPr>
          </a:p>
        </p:txBody>
      </p:sp>
      <p:sp>
        <p:nvSpPr>
          <p:cNvPr id="7" name="object 5"/>
          <p:cNvSpPr txBox="1">
            <a:spLocks noGrp="1"/>
          </p:cNvSpPr>
          <p:nvPr>
            <p:ph type="title"/>
          </p:nvPr>
        </p:nvSpPr>
        <p:spPr>
          <a:xfrm>
            <a:off x="1030605" y="313055"/>
            <a:ext cx="8064500" cy="909955"/>
          </a:xfrm>
          <a:prstGeom prst="rect">
            <a:avLst/>
          </a:prstGeom>
        </p:spPr>
        <p:txBody>
          <a:bodyPr vert="horz" wrap="square" lIns="0" tIns="300898" rIns="0" bIns="0" rtlCol="0">
            <a:spAutoFit/>
          </a:body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图像直方图的定义</a:t>
            </a:r>
          </a:p>
        </p:txBody>
      </p:sp>
      <p:sp>
        <p:nvSpPr>
          <p:cNvPr id="2" name="矩形 1"/>
          <p:cNvSpPr/>
          <p:nvPr/>
        </p:nvSpPr>
        <p:spPr>
          <a:xfrm>
            <a:off x="1030605" y="3324225"/>
            <a:ext cx="9040495" cy="978729"/>
          </a:xfrm>
          <a:prstGeom prst="rect">
            <a:avLst/>
          </a:prstGeom>
        </p:spPr>
        <p:txBody>
          <a:bodyPr wrap="square">
            <a:spAutoFit/>
          </a:bodyPr>
          <a:lstStyle/>
          <a:p>
            <a:pPr marR="1592580">
              <a:lnSpc>
                <a:spcPct val="120000"/>
              </a:lnSpc>
            </a:pPr>
            <a:r>
              <a:rPr lang="en-US" altLang="zh-CN" sz="2400" i="1" spc="-5">
                <a:solidFill>
                  <a:srgbClr val="FF0000"/>
                </a:solidFill>
                <a:latin typeface="Times New Roman" panose="02020603050405020304" charset="0"/>
                <a:cs typeface="新宋体" panose="02010609030101010101" charset="-122"/>
              </a:rPr>
              <a:t>n</a:t>
            </a:r>
            <a:r>
              <a:rPr lang="zh-CN" altLang="en-US" sz="2400" spc="-5">
                <a:solidFill>
                  <a:srgbClr val="FF0000"/>
                </a:solidFill>
                <a:latin typeface="Times New Roman" panose="02020603050405020304" charset="0"/>
                <a:cs typeface="新宋体" panose="02010609030101010101" charset="-122"/>
              </a:rPr>
              <a:t> </a:t>
            </a:r>
            <a:r>
              <a:rPr lang="zh-CN" altLang="en-US" sz="2400" spc="-5">
                <a:latin typeface="Times New Roman" panose="02020603050405020304" charset="0"/>
                <a:cs typeface="新宋体" panose="02010609030101010101" charset="-122"/>
              </a:rPr>
              <a:t>是图像的像素总数 </a:t>
            </a:r>
            <a:r>
              <a:rPr lang="en-US" altLang="zh-CN" sz="2400" i="1" spc="-5">
                <a:solidFill>
                  <a:srgbClr val="FF0000"/>
                </a:solidFill>
                <a:latin typeface="Times New Roman" panose="02020603050405020304" charset="0"/>
                <a:cs typeface="新宋体" panose="02010609030101010101" charset="-122"/>
              </a:rPr>
              <a:t>n</a:t>
            </a:r>
            <a:r>
              <a:rPr lang="en-US" altLang="zh-CN" sz="2800" spc="-7" baseline="-20000">
                <a:solidFill>
                  <a:srgbClr val="FF0000"/>
                </a:solidFill>
                <a:latin typeface="Times New Roman" panose="02020603050405020304" charset="0"/>
                <a:cs typeface="新宋体" panose="02010609030101010101" charset="-122"/>
              </a:rPr>
              <a:t>k</a:t>
            </a:r>
            <a:r>
              <a:rPr lang="zh-CN" altLang="en-US" sz="2400" spc="-5">
                <a:latin typeface="Times New Roman" panose="02020603050405020304" charset="0"/>
                <a:cs typeface="新宋体" panose="02010609030101010101" charset="-122"/>
              </a:rPr>
              <a:t>是图像中灰度级</a:t>
            </a:r>
            <a:r>
              <a:rPr lang="zh-CN" altLang="en-US" sz="2400" spc="-10">
                <a:latin typeface="Times New Roman" panose="02020603050405020304" charset="0"/>
                <a:cs typeface="新宋体" panose="02010609030101010101" charset="-122"/>
              </a:rPr>
              <a:t>为</a:t>
            </a:r>
            <a:r>
              <a:rPr lang="en-US" altLang="zh-CN" sz="2400" i="1" spc="-5">
                <a:solidFill>
                  <a:srgbClr val="FF0000"/>
                </a:solidFill>
                <a:latin typeface="Times New Roman" panose="02020603050405020304" charset="0"/>
                <a:cs typeface="新宋体" panose="02010609030101010101" charset="-122"/>
              </a:rPr>
              <a:t>r</a:t>
            </a:r>
            <a:r>
              <a:rPr lang="en-US" altLang="zh-CN" sz="2800" spc="-7" baseline="-20000">
                <a:solidFill>
                  <a:srgbClr val="FF0000"/>
                </a:solidFill>
                <a:latin typeface="Times New Roman" panose="02020603050405020304" charset="0"/>
                <a:cs typeface="新宋体" panose="02010609030101010101" charset="-122"/>
              </a:rPr>
              <a:t>k</a:t>
            </a:r>
            <a:r>
              <a:rPr lang="zh-CN" altLang="en-US" sz="2400" spc="-5">
                <a:latin typeface="Times New Roman" panose="02020603050405020304" charset="0"/>
                <a:cs typeface="新宋体" panose="02010609030101010101" charset="-122"/>
              </a:rPr>
              <a:t>的像素</a:t>
            </a:r>
            <a:r>
              <a:rPr lang="zh-CN" altLang="en-US" sz="2400" spc="-5" smtClean="0">
                <a:latin typeface="Times New Roman" panose="02020603050405020304" charset="0"/>
                <a:cs typeface="新宋体" panose="02010609030101010101" charset="-122"/>
              </a:rPr>
              <a:t>个数</a:t>
            </a:r>
            <a:endParaRPr lang="en-US" altLang="zh-CN" sz="2400" spc="-5" smtClean="0">
              <a:latin typeface="Times New Roman" panose="02020603050405020304" charset="0"/>
              <a:cs typeface="新宋体" panose="02010609030101010101" charset="-122"/>
            </a:endParaRPr>
          </a:p>
          <a:p>
            <a:pPr marR="1592580">
              <a:lnSpc>
                <a:spcPct val="120000"/>
              </a:lnSpc>
            </a:pPr>
            <a:r>
              <a:rPr lang="en-US" altLang="zh-CN" sz="2400" i="1" spc="-5" smtClean="0">
                <a:solidFill>
                  <a:srgbClr val="FF0000"/>
                </a:solidFill>
                <a:latin typeface="Times New Roman" panose="02020603050405020304" charset="0"/>
                <a:cs typeface="新宋体" panose="02010609030101010101" charset="-122"/>
              </a:rPr>
              <a:t>r</a:t>
            </a:r>
            <a:r>
              <a:rPr lang="en-US" altLang="zh-CN" sz="2800" baseline="-20000" smtClean="0">
                <a:solidFill>
                  <a:srgbClr val="FF0000"/>
                </a:solidFill>
                <a:latin typeface="Times New Roman" panose="02020603050405020304" charset="0"/>
                <a:cs typeface="新宋体" panose="02010609030101010101" charset="-122"/>
              </a:rPr>
              <a:t>k</a:t>
            </a:r>
            <a:r>
              <a:rPr lang="zh-CN" altLang="en-US" sz="2800" spc="-7" baseline="-20000" smtClean="0">
                <a:solidFill>
                  <a:srgbClr val="FF0000"/>
                </a:solidFill>
                <a:latin typeface="Times New Roman" panose="02020603050405020304" charset="0"/>
                <a:cs typeface="新宋体" panose="02010609030101010101" charset="-122"/>
              </a:rPr>
              <a:t> </a:t>
            </a:r>
            <a:r>
              <a:rPr lang="zh-CN" altLang="en-US" sz="2400" spc="-5">
                <a:latin typeface="Times New Roman" panose="02020603050405020304" charset="0"/>
                <a:cs typeface="新宋体" panose="02010609030101010101" charset="-122"/>
              </a:rPr>
              <a:t>是第</a:t>
            </a:r>
            <a:r>
              <a:rPr lang="en-US" altLang="zh-CN" sz="2400" i="1" spc="-5">
                <a:solidFill>
                  <a:srgbClr val="FF0000"/>
                </a:solidFill>
                <a:latin typeface="Times New Roman" panose="02020603050405020304" charset="0"/>
                <a:cs typeface="新宋体" panose="02010609030101010101" charset="-122"/>
              </a:rPr>
              <a:t>k</a:t>
            </a:r>
            <a:r>
              <a:rPr lang="zh-CN" altLang="en-US" sz="2400" spc="-5">
                <a:latin typeface="Times New Roman" panose="02020603050405020304" charset="0"/>
                <a:cs typeface="新宋体" panose="02010609030101010101" charset="-122"/>
              </a:rPr>
              <a:t>个灰度</a:t>
            </a:r>
            <a:r>
              <a:rPr lang="zh-CN" altLang="en-US" sz="2400" spc="-10">
                <a:latin typeface="Times New Roman" panose="02020603050405020304" charset="0"/>
                <a:cs typeface="新宋体" panose="02010609030101010101" charset="-122"/>
              </a:rPr>
              <a:t>级</a:t>
            </a:r>
            <a:r>
              <a:rPr lang="zh-CN" altLang="en-US" sz="2400" b="1" spc="-10">
                <a:latin typeface="Times New Roman" panose="02020603050405020304" charset="0"/>
                <a:cs typeface="新宋体" panose="02010609030101010101" charset="-122"/>
              </a:rPr>
              <a:t>，</a:t>
            </a:r>
            <a:r>
              <a:rPr lang="en-US" altLang="zh-CN" sz="2400" i="1" spc="-5">
                <a:solidFill>
                  <a:srgbClr val="FF0000"/>
                </a:solidFill>
                <a:latin typeface="Times New Roman" panose="02020603050405020304" charset="0"/>
                <a:cs typeface="新宋体" panose="02010609030101010101" charset="-122"/>
              </a:rPr>
              <a:t>k</a:t>
            </a:r>
            <a:r>
              <a:rPr lang="zh-CN" altLang="en-US" sz="2400" spc="-5">
                <a:solidFill>
                  <a:srgbClr val="FF0000"/>
                </a:solidFill>
                <a:latin typeface="Times New Roman" panose="02020603050405020304" charset="0"/>
                <a:cs typeface="新宋体" panose="02010609030101010101" charset="-122"/>
              </a:rPr>
              <a:t> </a:t>
            </a:r>
            <a:r>
              <a:rPr lang="en-US" altLang="zh-CN" sz="2400">
                <a:solidFill>
                  <a:srgbClr val="FF0000"/>
                </a:solidFill>
                <a:latin typeface="Times New Roman" panose="02020603050405020304" charset="0"/>
                <a:cs typeface="新宋体" panose="02010609030101010101" charset="-122"/>
              </a:rPr>
              <a:t>=</a:t>
            </a:r>
            <a:r>
              <a:rPr lang="zh-CN" altLang="en-US" sz="2400" spc="-5">
                <a:solidFill>
                  <a:srgbClr val="FF0000"/>
                </a:solidFill>
                <a:latin typeface="Times New Roman" panose="02020603050405020304" charset="0"/>
                <a:cs typeface="新宋体" panose="02010609030101010101" charset="-122"/>
              </a:rPr>
              <a:t> </a:t>
            </a:r>
            <a:r>
              <a:rPr lang="en-US" altLang="zh-CN" sz="2400" spc="-5">
                <a:solidFill>
                  <a:srgbClr val="FF0000"/>
                </a:solidFill>
                <a:latin typeface="Times New Roman" panose="02020603050405020304" charset="0"/>
                <a:cs typeface="新宋体" panose="02010609030101010101" charset="-122"/>
              </a:rPr>
              <a:t>0,1,2,</a:t>
            </a:r>
            <a:r>
              <a:rPr lang="en-US" altLang="zh-CN" sz="2400" spc="-10">
                <a:solidFill>
                  <a:srgbClr val="FF0000"/>
                </a:solidFill>
                <a:latin typeface="Times New Roman" panose="02020603050405020304" charset="0"/>
                <a:cs typeface="Times New Roman" panose="02020603050405020304"/>
              </a:rPr>
              <a:t>…</a:t>
            </a:r>
            <a:r>
              <a:rPr lang="en-US" altLang="zh-CN" sz="2400" spc="-5">
                <a:solidFill>
                  <a:srgbClr val="FF0000"/>
                </a:solidFill>
                <a:latin typeface="Times New Roman" panose="02020603050405020304" charset="0"/>
                <a:cs typeface="新宋体" panose="02010609030101010101" charset="-122"/>
              </a:rPr>
              <a:t>,L-1</a:t>
            </a:r>
            <a:endParaRPr lang="zh-CN" altLang="en-US" sz="2400">
              <a:latin typeface="Times New Roman" panose="02020603050405020304" charset="0"/>
              <a:cs typeface="新宋体" panose="0201060903010101010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030858" y="1652524"/>
            <a:ext cx="7592441" cy="487313"/>
          </a:xfrm>
          <a:prstGeom prst="rect">
            <a:avLst/>
          </a:prstGeom>
        </p:spPr>
        <p:txBody>
          <a:bodyPr vert="horz" wrap="square" lIns="0" tIns="0" rIns="0" bIns="0" rtlCol="0">
            <a:spAutoFit/>
          </a:bodyPr>
          <a:lstStyle/>
          <a:p>
            <a:pPr marL="12700" defTabSz="0">
              <a:lnSpc>
                <a:spcPts val="3750"/>
              </a:lnSpc>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两种图像直方图定义的比较</a:t>
            </a:r>
            <a:endParaRPr sz="3200">
              <a:latin typeface="新宋体" panose="02010609030101010101" charset="-122"/>
              <a:cs typeface="新宋体" panose="02010609030101010101" charset="-122"/>
            </a:endParaRPr>
          </a:p>
        </p:txBody>
      </p:sp>
      <p:sp>
        <p:nvSpPr>
          <p:cNvPr id="6" name="object 6"/>
          <p:cNvSpPr txBox="1"/>
          <p:nvPr/>
        </p:nvSpPr>
        <p:spPr>
          <a:xfrm>
            <a:off x="1158874" y="4017645"/>
            <a:ext cx="9217025" cy="1992853"/>
          </a:xfrm>
          <a:prstGeom prst="rect">
            <a:avLst/>
          </a:prstGeom>
        </p:spPr>
        <p:txBody>
          <a:bodyPr vert="horz" wrap="square" lIns="0" tIns="0" rIns="0" bIns="0" rtlCol="0">
            <a:spAutoFit/>
          </a:bodyPr>
          <a:lstStyle/>
          <a:p>
            <a:pPr marL="12700">
              <a:lnSpc>
                <a:spcPct val="100000"/>
              </a:lnSpc>
            </a:pPr>
            <a:r>
              <a:rPr sz="2800" spc="-5" dirty="0">
                <a:latin typeface="Times New Roman" panose="02020603050405020304" charset="0"/>
                <a:cs typeface="新宋体" panose="02010609030101010101" charset="-122"/>
              </a:rPr>
              <a:t>其中，定义(2)</a:t>
            </a:r>
            <a:endParaRPr sz="2800">
              <a:latin typeface="Times New Roman" panose="02020603050405020304" charset="0"/>
              <a:cs typeface="新宋体" panose="02010609030101010101" charset="-122"/>
            </a:endParaRPr>
          </a:p>
          <a:p>
            <a:pPr marL="469900" marR="5080" indent="-457200">
              <a:lnSpc>
                <a:spcPct val="100000"/>
              </a:lnSpc>
              <a:spcBef>
                <a:spcPts val="675"/>
              </a:spcBef>
              <a:buFont typeface="Arial" panose="020B0604020202020204" pitchFamily="34" charset="0"/>
              <a:buChar char="•"/>
            </a:pPr>
            <a:r>
              <a:rPr sz="2800" spc="160" smtClean="0">
                <a:latin typeface="Times New Roman" panose="02020603050405020304" charset="0"/>
                <a:cs typeface="新宋体" panose="02010609030101010101" charset="-122"/>
              </a:rPr>
              <a:t>使函数值</a:t>
            </a:r>
            <a:r>
              <a:rPr lang="zh-CN" altLang="en-US" sz="2800" spc="160" smtClean="0">
                <a:latin typeface="Times New Roman" panose="02020603050405020304" charset="0"/>
                <a:cs typeface="新宋体" panose="02010609030101010101" charset="-122"/>
              </a:rPr>
              <a:t>归一化</a:t>
            </a:r>
            <a:r>
              <a:rPr sz="2800" spc="160" smtClean="0">
                <a:latin typeface="Times New Roman" panose="02020603050405020304" charset="0"/>
                <a:cs typeface="新宋体" panose="02010609030101010101" charset="-122"/>
              </a:rPr>
              <a:t>到</a:t>
            </a:r>
            <a:r>
              <a:rPr sz="2800" dirty="0">
                <a:latin typeface="Times New Roman" panose="02020603050405020304" charset="0"/>
                <a:cs typeface="新宋体" panose="02010609030101010101" charset="-122"/>
              </a:rPr>
              <a:t>[</a:t>
            </a:r>
            <a:r>
              <a:rPr sz="2800" spc="-5" dirty="0">
                <a:latin typeface="Times New Roman" panose="02020603050405020304" charset="0"/>
                <a:cs typeface="新宋体" panose="02010609030101010101" charset="-122"/>
              </a:rPr>
              <a:t>0,1</a:t>
            </a:r>
            <a:r>
              <a:rPr sz="2800" spc="155" dirty="0">
                <a:latin typeface="Times New Roman" panose="02020603050405020304" charset="0"/>
                <a:cs typeface="新宋体" panose="02010609030101010101" charset="-122"/>
              </a:rPr>
              <a:t>]</a:t>
            </a:r>
            <a:r>
              <a:rPr sz="2800" spc="160" dirty="0">
                <a:latin typeface="Times New Roman" panose="02020603050405020304" charset="0"/>
                <a:cs typeface="新宋体" panose="02010609030101010101" charset="-122"/>
              </a:rPr>
              <a:t>区间，成为实</a:t>
            </a:r>
            <a:r>
              <a:rPr sz="2800" spc="135" dirty="0">
                <a:latin typeface="Times New Roman" panose="02020603050405020304" charset="0"/>
                <a:cs typeface="新宋体" panose="02010609030101010101" charset="-122"/>
              </a:rPr>
              <a:t>数</a:t>
            </a:r>
            <a:r>
              <a:rPr sz="2800" dirty="0">
                <a:latin typeface="Times New Roman" panose="02020603050405020304" charset="0"/>
                <a:cs typeface="新宋体" panose="02010609030101010101" charset="-122"/>
              </a:rPr>
              <a:t>函数</a:t>
            </a:r>
            <a:endParaRPr sz="2800">
              <a:latin typeface="Times New Roman" panose="02020603050405020304" charset="0"/>
              <a:cs typeface="新宋体" panose="02010609030101010101" charset="-122"/>
            </a:endParaRPr>
          </a:p>
          <a:p>
            <a:pPr marL="469900" indent="-457200">
              <a:lnSpc>
                <a:spcPct val="100000"/>
              </a:lnSpc>
              <a:spcBef>
                <a:spcPts val="675"/>
              </a:spcBef>
              <a:buFont typeface="Arial" panose="020B0604020202020204" pitchFamily="34" charset="0"/>
              <a:buChar char="•"/>
            </a:pPr>
            <a:r>
              <a:rPr sz="2800" spc="-5" smtClean="0">
                <a:latin typeface="Times New Roman" panose="02020603050405020304" charset="0"/>
                <a:cs typeface="新宋体" panose="02010609030101010101" charset="-122"/>
              </a:rPr>
              <a:t>函数值的范围与</a:t>
            </a:r>
            <a:r>
              <a:rPr lang="zh-CN" sz="2800" spc="-5" dirty="0">
                <a:latin typeface="Times New Roman" panose="02020603050405020304" charset="0"/>
                <a:cs typeface="新宋体" panose="02010609030101010101" charset="-122"/>
              </a:rPr>
              <a:t>像素</a:t>
            </a:r>
            <a:r>
              <a:rPr sz="2800" spc="-5" dirty="0">
                <a:latin typeface="Times New Roman" panose="02020603050405020304" charset="0"/>
                <a:cs typeface="新宋体" panose="02010609030101010101" charset="-122"/>
              </a:rPr>
              <a:t>的总数无关</a:t>
            </a:r>
          </a:p>
          <a:p>
            <a:pPr marL="469900" indent="-457200">
              <a:lnSpc>
                <a:spcPct val="100000"/>
              </a:lnSpc>
              <a:spcBef>
                <a:spcPts val="675"/>
              </a:spcBef>
              <a:buFont typeface="Arial" panose="020B0604020202020204" pitchFamily="34" charset="0"/>
              <a:buChar char="•"/>
            </a:pPr>
            <a:r>
              <a:rPr sz="2800" spc="-5" smtClean="0">
                <a:latin typeface="Times New Roman" panose="02020603050405020304" charset="0"/>
                <a:cs typeface="新宋体" panose="02010609030101010101" charset="-122"/>
              </a:rPr>
              <a:t>给出灰度</a:t>
            </a:r>
            <a:r>
              <a:rPr sz="2800" smtClean="0">
                <a:latin typeface="Times New Roman" panose="02020603050405020304" charset="0"/>
                <a:cs typeface="新宋体" panose="02010609030101010101" charset="-122"/>
              </a:rPr>
              <a:t>级</a:t>
            </a:r>
            <a:r>
              <a:rPr sz="2800" spc="-5" dirty="0">
                <a:solidFill>
                  <a:srgbClr val="FF0000"/>
                </a:solidFill>
                <a:latin typeface="Times New Roman" panose="02020603050405020304" charset="0"/>
                <a:cs typeface="新宋体" panose="02010609030101010101" charset="-122"/>
              </a:rPr>
              <a:t>r</a:t>
            </a:r>
            <a:r>
              <a:rPr sz="2850" spc="-7" baseline="-20000" dirty="0">
                <a:solidFill>
                  <a:srgbClr val="FF0000"/>
                </a:solidFill>
                <a:latin typeface="Times New Roman" panose="02020603050405020304" charset="0"/>
                <a:cs typeface="新宋体" panose="02010609030101010101" charset="-122"/>
              </a:rPr>
              <a:t>k</a:t>
            </a:r>
            <a:r>
              <a:rPr sz="2800" spc="-5" dirty="0">
                <a:latin typeface="Times New Roman" panose="02020603050405020304" charset="0"/>
                <a:cs typeface="新宋体" panose="02010609030101010101" charset="-122"/>
              </a:rPr>
              <a:t>在图像中出现的概率密度统计</a:t>
            </a:r>
            <a:endParaRPr sz="2800">
              <a:latin typeface="Times New Roman" panose="02020603050405020304" charset="0"/>
              <a:cs typeface="新宋体" panose="02010609030101010101" charset="-122"/>
            </a:endParaRPr>
          </a:p>
        </p:txBody>
      </p:sp>
      <p:graphicFrame>
        <p:nvGraphicFramePr>
          <p:cNvPr id="5" name="object 5"/>
          <p:cNvGraphicFramePr>
            <a:graphicFrameLocks noGrp="1"/>
          </p:cNvGraphicFramePr>
          <p:nvPr>
            <p:extLst>
              <p:ext uri="{D42A27DB-BD31-4B8C-83A1-F6EECF244321}">
                <p14:modId xmlns:p14="http://schemas.microsoft.com/office/powerpoint/2010/main" val="790334582"/>
              </p:ext>
            </p:extLst>
          </p:nvPr>
        </p:nvGraphicFramePr>
        <p:xfrm>
          <a:off x="2635250" y="2374265"/>
          <a:ext cx="6713855" cy="1439997"/>
        </p:xfrm>
        <a:graphic>
          <a:graphicData uri="http://schemas.openxmlformats.org/drawingml/2006/table">
            <a:tbl>
              <a:tblPr firstRow="1" bandRow="1">
                <a:tableStyleId>{2D5ABB26-0587-4C30-8999-92F81FD0307C}</a:tableStyleId>
              </a:tblPr>
              <a:tblGrid>
                <a:gridCol w="1727200">
                  <a:extLst>
                    <a:ext uri="{9D8B030D-6E8A-4147-A177-3AD203B41FA5}">
                      <a16:colId xmlns:a16="http://schemas.microsoft.com/office/drawing/2014/main" val="20000"/>
                    </a:ext>
                  </a:extLst>
                </a:gridCol>
                <a:gridCol w="2104390">
                  <a:extLst>
                    <a:ext uri="{9D8B030D-6E8A-4147-A177-3AD203B41FA5}">
                      <a16:colId xmlns:a16="http://schemas.microsoft.com/office/drawing/2014/main" val="20001"/>
                    </a:ext>
                  </a:extLst>
                </a:gridCol>
                <a:gridCol w="2882265">
                  <a:extLst>
                    <a:ext uri="{9D8B030D-6E8A-4147-A177-3AD203B41FA5}">
                      <a16:colId xmlns:a16="http://schemas.microsoft.com/office/drawing/2014/main" val="20002"/>
                    </a:ext>
                  </a:extLst>
                </a:gridCol>
              </a:tblGrid>
              <a:tr h="599440">
                <a:tc>
                  <a:txBody>
                    <a:bodyPr/>
                    <a:lstStyle/>
                    <a:p>
                      <a:pPr marL="22225" algn="l">
                        <a:lnSpc>
                          <a:spcPct val="100000"/>
                        </a:lnSpc>
                        <a:spcBef>
                          <a:spcPts val="45"/>
                        </a:spcBef>
                      </a:pPr>
                      <a:r>
                        <a:rPr sz="2800" b="1" i="1" dirty="0">
                          <a:solidFill>
                            <a:srgbClr val="FF0000"/>
                          </a:solidFill>
                          <a:latin typeface="Times New Roman" panose="02020603050405020304" charset="0"/>
                          <a:cs typeface="新宋体" panose="02010609030101010101" charset="-122"/>
                        </a:rPr>
                        <a:t>h</a:t>
                      </a:r>
                      <a:r>
                        <a:rPr sz="2800" dirty="0">
                          <a:solidFill>
                            <a:srgbClr val="FF0000"/>
                          </a:solidFill>
                          <a:latin typeface="Times New Roman" panose="02020603050405020304" charset="0"/>
                          <a:cs typeface="新宋体" panose="02010609030101010101" charset="-122"/>
                        </a:rPr>
                        <a:t>(</a:t>
                      </a:r>
                      <a:r>
                        <a:rPr sz="2800" b="1" i="1" u="none" kern="1200" baseline="0" dirty="0">
                          <a:solidFill>
                            <a:srgbClr val="FF0000"/>
                          </a:solidFill>
                          <a:latin typeface="Times New Roman" panose="02020603050405020304" charset="0"/>
                          <a:ea typeface="+mn-ea"/>
                          <a:cs typeface="新宋体" panose="02010609030101010101" charset="-122"/>
                        </a:rPr>
                        <a:t>r</a:t>
                      </a:r>
                      <a:r>
                        <a:rPr sz="2800" spc="-15" baseline="-21000" dirty="0">
                          <a:solidFill>
                            <a:srgbClr val="FF0000"/>
                          </a:solidFill>
                          <a:latin typeface="Times New Roman" panose="02020603050405020304" charset="0"/>
                          <a:cs typeface="新宋体" panose="02010609030101010101" charset="-122"/>
                        </a:rPr>
                        <a:t>k</a:t>
                      </a:r>
                      <a:r>
                        <a:rPr sz="2800" dirty="0">
                          <a:solidFill>
                            <a:srgbClr val="FF0000"/>
                          </a:solidFill>
                          <a:latin typeface="Times New Roman" panose="02020603050405020304" charset="0"/>
                          <a:cs typeface="新宋体" panose="02010609030101010101" charset="-122"/>
                        </a:rPr>
                        <a:t>)=</a:t>
                      </a:r>
                      <a:r>
                        <a:rPr sz="2800" b="1" i="1" u="none" kern="1200" baseline="0" dirty="0">
                          <a:solidFill>
                            <a:srgbClr val="FF0000"/>
                          </a:solidFill>
                          <a:latin typeface="Times New Roman" panose="02020603050405020304" charset="0"/>
                          <a:ea typeface="+mn-ea"/>
                          <a:cs typeface="新宋体" panose="02010609030101010101" charset="-122"/>
                          <a:sym typeface="+mn-ea"/>
                        </a:rPr>
                        <a:t>n</a:t>
                      </a:r>
                      <a:r>
                        <a:rPr sz="2800" baseline="-21000" dirty="0">
                          <a:solidFill>
                            <a:srgbClr val="FF0000"/>
                          </a:solidFill>
                          <a:latin typeface="Times New Roman" panose="02020603050405020304" charset="0"/>
                          <a:cs typeface="新宋体" panose="02010609030101010101" charset="-122"/>
                          <a:sym typeface="+mn-ea"/>
                        </a:rPr>
                        <a:t>k</a:t>
                      </a:r>
                    </a:p>
                    <a:p>
                      <a:pPr marL="22225" algn="l">
                        <a:lnSpc>
                          <a:spcPct val="100000"/>
                        </a:lnSpc>
                        <a:spcBef>
                          <a:spcPts val="45"/>
                        </a:spcBef>
                      </a:pPr>
                      <a:endParaRPr sz="2800" dirty="0">
                        <a:solidFill>
                          <a:srgbClr val="FF0000"/>
                        </a:solidFill>
                        <a:latin typeface="Times New Roman" panose="02020603050405020304" charset="0"/>
                        <a:cs typeface="新宋体" panose="02010609030101010101" charset="-122"/>
                      </a:endParaRPr>
                    </a:p>
                  </a:txBody>
                  <a:tcPr marL="0" marR="0" marT="0" marB="0"/>
                </a:tc>
                <a:tc>
                  <a:txBody>
                    <a:bodyPr/>
                    <a:lstStyle/>
                    <a:p>
                      <a:pPr marL="82550" algn="l">
                        <a:lnSpc>
                          <a:spcPct val="100000"/>
                        </a:lnSpc>
                        <a:spcBef>
                          <a:spcPts val="45"/>
                        </a:spcBef>
                      </a:pPr>
                      <a:endParaRPr sz="2800" baseline="-21000" dirty="0">
                        <a:solidFill>
                          <a:srgbClr val="FF0000"/>
                        </a:solidFill>
                        <a:latin typeface="Times New Roman" panose="02020603050405020304" charset="0"/>
                        <a:cs typeface="新宋体" panose="02010609030101010101" charset="-122"/>
                      </a:endParaRPr>
                    </a:p>
                  </a:txBody>
                  <a:tcPr marL="0" marR="0" marT="0" marB="0"/>
                </a:tc>
                <a:tc>
                  <a:txBody>
                    <a:bodyPr/>
                    <a:lstStyle/>
                    <a:p>
                      <a:pPr marR="14605" algn="l">
                        <a:lnSpc>
                          <a:spcPct val="100000"/>
                        </a:lnSpc>
                        <a:spcBef>
                          <a:spcPts val="45"/>
                        </a:spcBef>
                      </a:pPr>
                      <a:r>
                        <a:rPr sz="2800" dirty="0">
                          <a:solidFill>
                            <a:srgbClr val="FF0000"/>
                          </a:solidFill>
                          <a:latin typeface="Times New Roman" panose="02020603050405020304" charset="0"/>
                          <a:cs typeface="新宋体" panose="02010609030101010101" charset="-122"/>
                        </a:rPr>
                        <a:t>定义(1)</a:t>
                      </a:r>
                    </a:p>
                  </a:txBody>
                  <a:tcPr marL="0" marR="0" marT="0" marB="0"/>
                </a:tc>
                <a:extLst>
                  <a:ext uri="{0D108BD9-81ED-4DB2-BD59-A6C34878D82A}">
                    <a16:rowId xmlns:a16="http://schemas.microsoft.com/office/drawing/2014/main" val="10000"/>
                  </a:ext>
                </a:extLst>
              </a:tr>
              <a:tr h="586557">
                <a:tc>
                  <a:txBody>
                    <a:bodyPr/>
                    <a:lstStyle/>
                    <a:p>
                      <a:pPr marL="59690" algn="l">
                        <a:lnSpc>
                          <a:spcPts val="3770"/>
                        </a:lnSpc>
                      </a:pPr>
                      <a:r>
                        <a:rPr sz="2800" b="1" i="1" dirty="0">
                          <a:solidFill>
                            <a:srgbClr val="FF0000"/>
                          </a:solidFill>
                          <a:latin typeface="Times New Roman" panose="02020603050405020304" charset="0"/>
                          <a:cs typeface="新宋体" panose="02010609030101010101" charset="-122"/>
                        </a:rPr>
                        <a:t>p</a:t>
                      </a:r>
                      <a:r>
                        <a:rPr sz="2800" dirty="0">
                          <a:solidFill>
                            <a:srgbClr val="FF0000"/>
                          </a:solidFill>
                          <a:latin typeface="Times New Roman" panose="02020603050405020304" charset="0"/>
                          <a:cs typeface="新宋体" panose="02010609030101010101" charset="-122"/>
                        </a:rPr>
                        <a:t>(</a:t>
                      </a:r>
                      <a:r>
                        <a:rPr sz="2800" b="1" i="1" u="none" kern="1200" baseline="0" dirty="0">
                          <a:solidFill>
                            <a:srgbClr val="FF0000"/>
                          </a:solidFill>
                          <a:latin typeface="Times New Roman" panose="02020603050405020304" charset="0"/>
                          <a:ea typeface="+mn-ea"/>
                          <a:cs typeface="新宋体" panose="02010609030101010101" charset="-122"/>
                        </a:rPr>
                        <a:t>r</a:t>
                      </a:r>
                      <a:r>
                        <a:rPr sz="2800" spc="-15" baseline="-21000" dirty="0">
                          <a:solidFill>
                            <a:srgbClr val="FF0000"/>
                          </a:solidFill>
                          <a:latin typeface="Times New Roman" panose="02020603050405020304" charset="0"/>
                          <a:cs typeface="新宋体" panose="02010609030101010101" charset="-122"/>
                        </a:rPr>
                        <a:t>k</a:t>
                      </a:r>
                      <a:r>
                        <a:rPr sz="2800" dirty="0">
                          <a:solidFill>
                            <a:srgbClr val="FF0000"/>
                          </a:solidFill>
                          <a:latin typeface="Times New Roman" panose="02020603050405020304" charset="0"/>
                          <a:cs typeface="新宋体" panose="02010609030101010101" charset="-122"/>
                        </a:rPr>
                        <a:t>)=</a:t>
                      </a:r>
                      <a:r>
                        <a:rPr sz="2800" b="1" i="1" u="none" kern="1200" baseline="0" dirty="0">
                          <a:solidFill>
                            <a:srgbClr val="FF0000"/>
                          </a:solidFill>
                          <a:latin typeface="Times New Roman" panose="02020603050405020304" charset="0"/>
                          <a:ea typeface="+mn-ea"/>
                          <a:cs typeface="新宋体" panose="02010609030101010101" charset="-122"/>
                          <a:sym typeface="+mn-ea"/>
                        </a:rPr>
                        <a:t>n</a:t>
                      </a:r>
                      <a:r>
                        <a:rPr sz="2800" baseline="-21000" dirty="0">
                          <a:solidFill>
                            <a:srgbClr val="FF0000"/>
                          </a:solidFill>
                          <a:latin typeface="Times New Roman" panose="02020603050405020304" charset="0"/>
                          <a:cs typeface="新宋体" panose="02010609030101010101" charset="-122"/>
                          <a:sym typeface="+mn-ea"/>
                        </a:rPr>
                        <a:t>k</a:t>
                      </a:r>
                      <a:r>
                        <a:rPr lang="en-US" sz="2800" baseline="-21000" dirty="0">
                          <a:solidFill>
                            <a:srgbClr val="FF0000"/>
                          </a:solidFill>
                          <a:latin typeface="Times New Roman" panose="02020603050405020304" charset="0"/>
                          <a:cs typeface="新宋体" panose="02010609030101010101" charset="-122"/>
                          <a:sym typeface="+mn-ea"/>
                        </a:rPr>
                        <a:t>/</a:t>
                      </a:r>
                      <a:r>
                        <a:rPr lang="en-US" sz="2800" b="1" i="1" u="none" kern="1200" baseline="0" dirty="0">
                          <a:solidFill>
                            <a:srgbClr val="FF0000"/>
                          </a:solidFill>
                          <a:latin typeface="Times New Roman" panose="02020603050405020304" charset="0"/>
                          <a:ea typeface="+mn-ea"/>
                          <a:cs typeface="新宋体" panose="02010609030101010101" charset="-122"/>
                          <a:sym typeface="+mn-ea"/>
                        </a:rPr>
                        <a:t>n</a:t>
                      </a:r>
                    </a:p>
                  </a:txBody>
                  <a:tcPr marL="0" marR="0" marT="0" marB="0"/>
                </a:tc>
                <a:tc>
                  <a:txBody>
                    <a:bodyPr/>
                    <a:lstStyle/>
                    <a:p>
                      <a:pPr marL="120015" algn="l">
                        <a:lnSpc>
                          <a:spcPts val="3770"/>
                        </a:lnSpc>
                      </a:pPr>
                      <a:endParaRPr sz="2800" dirty="0">
                        <a:solidFill>
                          <a:srgbClr val="FF0000"/>
                        </a:solidFill>
                        <a:latin typeface="Times New Roman" panose="02020603050405020304" charset="0"/>
                        <a:cs typeface="新宋体" panose="02010609030101010101" charset="-122"/>
                      </a:endParaRPr>
                    </a:p>
                  </a:txBody>
                  <a:tcPr marL="0" marR="0" marT="0" marB="0"/>
                </a:tc>
                <a:tc>
                  <a:txBody>
                    <a:bodyPr/>
                    <a:lstStyle/>
                    <a:p>
                      <a:pPr marR="14605" algn="l">
                        <a:lnSpc>
                          <a:spcPts val="3770"/>
                        </a:lnSpc>
                      </a:pPr>
                      <a:r>
                        <a:rPr sz="2800" dirty="0">
                          <a:solidFill>
                            <a:srgbClr val="FF0000"/>
                          </a:solidFill>
                          <a:latin typeface="Times New Roman" panose="02020603050405020304" charset="0"/>
                          <a:cs typeface="新宋体" panose="02010609030101010101" charset="-122"/>
                        </a:rPr>
                        <a:t>定义(2)</a:t>
                      </a:r>
                    </a:p>
                  </a:txBody>
                  <a:tcPr marL="0" marR="0" marT="0" marB="0"/>
                </a:tc>
                <a:extLst>
                  <a:ext uri="{0D108BD9-81ED-4DB2-BD59-A6C34878D82A}">
                    <a16:rowId xmlns:a16="http://schemas.microsoft.com/office/drawing/2014/main" val="10001"/>
                  </a:ext>
                </a:extLst>
              </a:tr>
            </a:tbl>
          </a:graphicData>
        </a:graphic>
      </p:graphicFrame>
      <p:sp>
        <p:nvSpPr>
          <p:cNvPr id="9" name="object 5"/>
          <p:cNvSpPr txBox="1">
            <a:spLocks noGrp="1"/>
          </p:cNvSpPr>
          <p:nvPr>
            <p:ph type="title"/>
          </p:nvPr>
        </p:nvSpPr>
        <p:spPr>
          <a:xfrm>
            <a:off x="1030605" y="313055"/>
            <a:ext cx="8064500" cy="909955"/>
          </a:xfrm>
          <a:prstGeom prst="rect">
            <a:avLst/>
          </a:prstGeom>
        </p:spPr>
        <p:txBody>
          <a:bodyPr vert="horz" wrap="square" lIns="0" tIns="300898" rIns="0" bIns="0" rtlCol="0">
            <a:spAutoFit/>
          </a:body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图像直方图的定义</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3" name="组合 42"/>
          <p:cNvGrpSpPr/>
          <p:nvPr/>
        </p:nvGrpSpPr>
        <p:grpSpPr>
          <a:xfrm>
            <a:off x="2084070" y="2414270"/>
            <a:ext cx="5828030" cy="4118610"/>
            <a:chOff x="4602" y="4282"/>
            <a:chExt cx="9178" cy="6486"/>
          </a:xfrm>
        </p:grpSpPr>
        <p:sp>
          <p:nvSpPr>
            <p:cNvPr id="4" name="object 4"/>
            <p:cNvSpPr/>
            <p:nvPr/>
          </p:nvSpPr>
          <p:spPr>
            <a:xfrm>
              <a:off x="4940" y="9912"/>
              <a:ext cx="8760" cy="180"/>
            </a:xfrm>
            <a:custGeom>
              <a:avLst/>
              <a:gdLst/>
              <a:ahLst/>
              <a:cxnLst/>
              <a:rect l="l" t="t" r="r" b="b"/>
              <a:pathLst>
                <a:path w="5562600" h="114300">
                  <a:moveTo>
                    <a:pt x="5467349" y="76200"/>
                  </a:moveTo>
                  <a:lnTo>
                    <a:pt x="5467349" y="38100"/>
                  </a:lnTo>
                  <a:lnTo>
                    <a:pt x="0" y="38100"/>
                  </a:lnTo>
                  <a:lnTo>
                    <a:pt x="0" y="76200"/>
                  </a:lnTo>
                  <a:lnTo>
                    <a:pt x="5467349" y="76200"/>
                  </a:lnTo>
                  <a:close/>
                </a:path>
                <a:path w="5562600" h="114300">
                  <a:moveTo>
                    <a:pt x="5562587" y="57150"/>
                  </a:moveTo>
                  <a:lnTo>
                    <a:pt x="5448287" y="0"/>
                  </a:lnTo>
                  <a:lnTo>
                    <a:pt x="5448287" y="38100"/>
                  </a:lnTo>
                  <a:lnTo>
                    <a:pt x="5467349" y="38100"/>
                  </a:lnTo>
                  <a:lnTo>
                    <a:pt x="5467349" y="104768"/>
                  </a:lnTo>
                  <a:lnTo>
                    <a:pt x="5562587" y="57150"/>
                  </a:lnTo>
                  <a:close/>
                </a:path>
                <a:path w="5562600" h="114300">
                  <a:moveTo>
                    <a:pt x="5467349" y="104768"/>
                  </a:moveTo>
                  <a:lnTo>
                    <a:pt x="5467349" y="76200"/>
                  </a:lnTo>
                  <a:lnTo>
                    <a:pt x="5448287" y="76200"/>
                  </a:lnTo>
                  <a:lnTo>
                    <a:pt x="5448287" y="114300"/>
                  </a:lnTo>
                  <a:lnTo>
                    <a:pt x="5467349" y="104768"/>
                  </a:lnTo>
                  <a:close/>
                </a:path>
              </a:pathLst>
            </a:custGeom>
            <a:solidFill>
              <a:srgbClr val="000000"/>
            </a:solidFill>
          </p:spPr>
          <p:txBody>
            <a:bodyPr wrap="square" lIns="0" tIns="0" rIns="0" bIns="0" rtlCol="0"/>
            <a:lstStyle/>
            <a:p>
              <a:endParaRPr/>
            </a:p>
          </p:txBody>
        </p:sp>
        <p:sp>
          <p:nvSpPr>
            <p:cNvPr id="5" name="object 5"/>
            <p:cNvSpPr/>
            <p:nvPr/>
          </p:nvSpPr>
          <p:spPr>
            <a:xfrm>
              <a:off x="5593" y="4362"/>
              <a:ext cx="135" cy="6000"/>
            </a:xfrm>
            <a:custGeom>
              <a:avLst/>
              <a:gdLst/>
              <a:ahLst/>
              <a:cxnLst/>
              <a:rect l="l" t="t" r="r" b="b"/>
              <a:pathLst>
                <a:path w="85725" h="3810000">
                  <a:moveTo>
                    <a:pt x="85343" y="86106"/>
                  </a:moveTo>
                  <a:lnTo>
                    <a:pt x="42672" y="0"/>
                  </a:lnTo>
                  <a:lnTo>
                    <a:pt x="0" y="86106"/>
                  </a:lnTo>
                  <a:lnTo>
                    <a:pt x="28193" y="86106"/>
                  </a:lnTo>
                  <a:lnTo>
                    <a:pt x="28193" y="71628"/>
                  </a:lnTo>
                  <a:lnTo>
                    <a:pt x="57149" y="71628"/>
                  </a:lnTo>
                  <a:lnTo>
                    <a:pt x="57149" y="86106"/>
                  </a:lnTo>
                  <a:lnTo>
                    <a:pt x="85343" y="86106"/>
                  </a:lnTo>
                  <a:close/>
                </a:path>
                <a:path w="85725" h="3810000">
                  <a:moveTo>
                    <a:pt x="57149" y="86106"/>
                  </a:moveTo>
                  <a:lnTo>
                    <a:pt x="57149" y="71628"/>
                  </a:lnTo>
                  <a:lnTo>
                    <a:pt x="28193" y="71628"/>
                  </a:lnTo>
                  <a:lnTo>
                    <a:pt x="28193" y="86106"/>
                  </a:lnTo>
                  <a:lnTo>
                    <a:pt x="57149" y="86106"/>
                  </a:lnTo>
                  <a:close/>
                </a:path>
                <a:path w="85725" h="3810000">
                  <a:moveTo>
                    <a:pt x="57150" y="3810000"/>
                  </a:moveTo>
                  <a:lnTo>
                    <a:pt x="57149" y="86106"/>
                  </a:lnTo>
                  <a:lnTo>
                    <a:pt x="28193" y="86106"/>
                  </a:lnTo>
                  <a:lnTo>
                    <a:pt x="28194" y="3810000"/>
                  </a:lnTo>
                  <a:lnTo>
                    <a:pt x="57150" y="3810000"/>
                  </a:lnTo>
                  <a:close/>
                </a:path>
              </a:pathLst>
            </a:custGeom>
            <a:solidFill>
              <a:srgbClr val="000000"/>
            </a:solidFill>
          </p:spPr>
          <p:txBody>
            <a:bodyPr wrap="square" lIns="0" tIns="0" rIns="0" bIns="0" rtlCol="0"/>
            <a:lstStyle/>
            <a:p>
              <a:endParaRPr/>
            </a:p>
          </p:txBody>
        </p:sp>
        <p:sp>
          <p:nvSpPr>
            <p:cNvPr id="7" name="object 7"/>
            <p:cNvSpPr txBox="1"/>
            <p:nvPr/>
          </p:nvSpPr>
          <p:spPr>
            <a:xfrm>
              <a:off x="13420" y="10082"/>
              <a:ext cx="360" cy="686"/>
            </a:xfrm>
            <a:prstGeom prst="rect">
              <a:avLst/>
            </a:prstGeom>
          </p:spPr>
          <p:txBody>
            <a:bodyPr vert="horz" wrap="square" lIns="0" tIns="0" rIns="0" bIns="0" rtlCol="0">
              <a:spAutoFit/>
            </a:bodyPr>
            <a:lstStyle/>
            <a:p>
              <a:pPr marL="12700">
                <a:lnSpc>
                  <a:spcPct val="100000"/>
                </a:lnSpc>
              </a:pPr>
              <a:r>
                <a:rPr sz="2400" spc="-5" dirty="0">
                  <a:solidFill>
                    <a:srgbClr val="FF0000"/>
                  </a:solidFill>
                  <a:latin typeface="Times New Roman" panose="02020603050405020304"/>
                  <a:cs typeface="Times New Roman" panose="02020603050405020304"/>
                </a:rPr>
                <a:t>r</a:t>
              </a:r>
              <a:r>
                <a:rPr sz="2400" baseline="-21000" dirty="0">
                  <a:solidFill>
                    <a:srgbClr val="FF0000"/>
                  </a:solidFill>
                  <a:latin typeface="Times New Roman" panose="02020603050405020304"/>
                  <a:cs typeface="Times New Roman" panose="02020603050405020304"/>
                </a:rPr>
                <a:t>k</a:t>
              </a:r>
              <a:endParaRPr sz="2400" baseline="-21000">
                <a:latin typeface="Times New Roman" panose="02020603050405020304"/>
                <a:cs typeface="Times New Roman" panose="02020603050405020304"/>
              </a:endParaRPr>
            </a:p>
          </p:txBody>
        </p:sp>
        <p:sp>
          <p:nvSpPr>
            <p:cNvPr id="8" name="object 8"/>
            <p:cNvSpPr/>
            <p:nvPr/>
          </p:nvSpPr>
          <p:spPr>
            <a:xfrm>
              <a:off x="11180" y="4962"/>
              <a:ext cx="0" cy="5040"/>
            </a:xfrm>
            <a:custGeom>
              <a:avLst/>
              <a:gdLst/>
              <a:ahLst/>
              <a:cxnLst/>
              <a:rect l="l" t="t" r="r" b="b"/>
              <a:pathLst>
                <a:path h="3200400">
                  <a:moveTo>
                    <a:pt x="0" y="3200400"/>
                  </a:moveTo>
                  <a:lnTo>
                    <a:pt x="0" y="0"/>
                  </a:lnTo>
                </a:path>
              </a:pathLst>
            </a:custGeom>
            <a:ln w="9525">
              <a:solidFill>
                <a:srgbClr val="000000"/>
              </a:solidFill>
            </a:ln>
          </p:spPr>
          <p:txBody>
            <a:bodyPr wrap="square" lIns="0" tIns="0" rIns="0" bIns="0" rtlCol="0"/>
            <a:lstStyle/>
            <a:p>
              <a:endParaRPr/>
            </a:p>
          </p:txBody>
        </p:sp>
        <p:sp>
          <p:nvSpPr>
            <p:cNvPr id="9" name="object 9"/>
            <p:cNvSpPr/>
            <p:nvPr/>
          </p:nvSpPr>
          <p:spPr>
            <a:xfrm>
              <a:off x="10700" y="6282"/>
              <a:ext cx="0" cy="3720"/>
            </a:xfrm>
            <a:custGeom>
              <a:avLst/>
              <a:gdLst/>
              <a:ahLst/>
              <a:cxnLst/>
              <a:rect l="l" t="t" r="r" b="b"/>
              <a:pathLst>
                <a:path h="2362200">
                  <a:moveTo>
                    <a:pt x="0" y="2362200"/>
                  </a:moveTo>
                  <a:lnTo>
                    <a:pt x="0" y="0"/>
                  </a:lnTo>
                </a:path>
              </a:pathLst>
            </a:custGeom>
            <a:ln w="9525">
              <a:solidFill>
                <a:srgbClr val="000000"/>
              </a:solidFill>
            </a:ln>
          </p:spPr>
          <p:txBody>
            <a:bodyPr wrap="square" lIns="0" tIns="0" rIns="0" bIns="0" rtlCol="0"/>
            <a:lstStyle/>
            <a:p>
              <a:endParaRPr/>
            </a:p>
          </p:txBody>
        </p:sp>
        <p:sp>
          <p:nvSpPr>
            <p:cNvPr id="10" name="object 10"/>
            <p:cNvSpPr/>
            <p:nvPr/>
          </p:nvSpPr>
          <p:spPr>
            <a:xfrm>
              <a:off x="9980" y="6642"/>
              <a:ext cx="0" cy="3360"/>
            </a:xfrm>
            <a:custGeom>
              <a:avLst/>
              <a:gdLst/>
              <a:ahLst/>
              <a:cxnLst/>
              <a:rect l="l" t="t" r="r" b="b"/>
              <a:pathLst>
                <a:path h="2133600">
                  <a:moveTo>
                    <a:pt x="0" y="2133600"/>
                  </a:moveTo>
                  <a:lnTo>
                    <a:pt x="0" y="0"/>
                  </a:lnTo>
                </a:path>
              </a:pathLst>
            </a:custGeom>
            <a:ln w="9525">
              <a:solidFill>
                <a:srgbClr val="000000"/>
              </a:solidFill>
            </a:ln>
          </p:spPr>
          <p:txBody>
            <a:bodyPr wrap="square" lIns="0" tIns="0" rIns="0" bIns="0" rtlCol="0"/>
            <a:lstStyle/>
            <a:p>
              <a:endParaRPr/>
            </a:p>
          </p:txBody>
        </p:sp>
        <p:sp>
          <p:nvSpPr>
            <p:cNvPr id="11" name="object 11"/>
            <p:cNvSpPr/>
            <p:nvPr/>
          </p:nvSpPr>
          <p:spPr>
            <a:xfrm>
              <a:off x="7580" y="8562"/>
              <a:ext cx="0" cy="1440"/>
            </a:xfrm>
            <a:custGeom>
              <a:avLst/>
              <a:gdLst/>
              <a:ahLst/>
              <a:cxnLst/>
              <a:rect l="l" t="t" r="r" b="b"/>
              <a:pathLst>
                <a:path h="914400">
                  <a:moveTo>
                    <a:pt x="0" y="0"/>
                  </a:moveTo>
                  <a:lnTo>
                    <a:pt x="0" y="914400"/>
                  </a:lnTo>
                </a:path>
              </a:pathLst>
            </a:custGeom>
            <a:ln w="9525">
              <a:solidFill>
                <a:srgbClr val="000000"/>
              </a:solidFill>
            </a:ln>
          </p:spPr>
          <p:txBody>
            <a:bodyPr wrap="square" lIns="0" tIns="0" rIns="0" bIns="0" rtlCol="0"/>
            <a:lstStyle/>
            <a:p>
              <a:endParaRPr/>
            </a:p>
          </p:txBody>
        </p:sp>
        <p:sp>
          <p:nvSpPr>
            <p:cNvPr id="12" name="object 12"/>
            <p:cNvSpPr/>
            <p:nvPr/>
          </p:nvSpPr>
          <p:spPr>
            <a:xfrm>
              <a:off x="6620" y="8202"/>
              <a:ext cx="0" cy="1800"/>
            </a:xfrm>
            <a:custGeom>
              <a:avLst/>
              <a:gdLst/>
              <a:ahLst/>
              <a:cxnLst/>
              <a:rect l="l" t="t" r="r" b="b"/>
              <a:pathLst>
                <a:path h="1143000">
                  <a:moveTo>
                    <a:pt x="0" y="0"/>
                  </a:moveTo>
                  <a:lnTo>
                    <a:pt x="0" y="1143000"/>
                  </a:lnTo>
                </a:path>
              </a:pathLst>
            </a:custGeom>
            <a:ln w="9525">
              <a:solidFill>
                <a:srgbClr val="000000"/>
              </a:solidFill>
            </a:ln>
          </p:spPr>
          <p:txBody>
            <a:bodyPr wrap="square" lIns="0" tIns="0" rIns="0" bIns="0" rtlCol="0"/>
            <a:lstStyle/>
            <a:p>
              <a:endParaRPr/>
            </a:p>
          </p:txBody>
        </p:sp>
        <p:sp>
          <p:nvSpPr>
            <p:cNvPr id="13" name="object 13"/>
            <p:cNvSpPr/>
            <p:nvPr/>
          </p:nvSpPr>
          <p:spPr>
            <a:xfrm>
              <a:off x="9020" y="5802"/>
              <a:ext cx="0" cy="4200"/>
            </a:xfrm>
            <a:custGeom>
              <a:avLst/>
              <a:gdLst/>
              <a:ahLst/>
              <a:cxnLst/>
              <a:rect l="l" t="t" r="r" b="b"/>
              <a:pathLst>
                <a:path h="2667000">
                  <a:moveTo>
                    <a:pt x="0" y="0"/>
                  </a:moveTo>
                  <a:lnTo>
                    <a:pt x="0" y="2667000"/>
                  </a:lnTo>
                </a:path>
              </a:pathLst>
            </a:custGeom>
            <a:ln w="9525">
              <a:solidFill>
                <a:srgbClr val="000000"/>
              </a:solidFill>
            </a:ln>
          </p:spPr>
          <p:txBody>
            <a:bodyPr wrap="square" lIns="0" tIns="0" rIns="0" bIns="0" rtlCol="0"/>
            <a:lstStyle/>
            <a:p>
              <a:endParaRPr/>
            </a:p>
          </p:txBody>
        </p:sp>
        <p:sp>
          <p:nvSpPr>
            <p:cNvPr id="14" name="object 14"/>
            <p:cNvSpPr/>
            <p:nvPr/>
          </p:nvSpPr>
          <p:spPr>
            <a:xfrm>
              <a:off x="5900" y="9042"/>
              <a:ext cx="0" cy="960"/>
            </a:xfrm>
            <a:custGeom>
              <a:avLst/>
              <a:gdLst/>
              <a:ahLst/>
              <a:cxnLst/>
              <a:rect l="l" t="t" r="r" b="b"/>
              <a:pathLst>
                <a:path h="609600">
                  <a:moveTo>
                    <a:pt x="0" y="0"/>
                  </a:moveTo>
                  <a:lnTo>
                    <a:pt x="0" y="609600"/>
                  </a:lnTo>
                </a:path>
              </a:pathLst>
            </a:custGeom>
            <a:ln w="9525">
              <a:solidFill>
                <a:srgbClr val="000000"/>
              </a:solidFill>
            </a:ln>
          </p:spPr>
          <p:txBody>
            <a:bodyPr wrap="square" lIns="0" tIns="0" rIns="0" bIns="0" rtlCol="0"/>
            <a:lstStyle/>
            <a:p>
              <a:endParaRPr/>
            </a:p>
          </p:txBody>
        </p:sp>
        <p:sp>
          <p:nvSpPr>
            <p:cNvPr id="15" name="object 15"/>
            <p:cNvSpPr/>
            <p:nvPr/>
          </p:nvSpPr>
          <p:spPr>
            <a:xfrm>
              <a:off x="8300" y="7122"/>
              <a:ext cx="0" cy="2880"/>
            </a:xfrm>
            <a:custGeom>
              <a:avLst/>
              <a:gdLst/>
              <a:ahLst/>
              <a:cxnLst/>
              <a:rect l="l" t="t" r="r" b="b"/>
              <a:pathLst>
                <a:path h="1828800">
                  <a:moveTo>
                    <a:pt x="0" y="0"/>
                  </a:moveTo>
                  <a:lnTo>
                    <a:pt x="0" y="1828800"/>
                  </a:lnTo>
                </a:path>
              </a:pathLst>
            </a:custGeom>
            <a:ln w="9525">
              <a:solidFill>
                <a:srgbClr val="000000"/>
              </a:solidFill>
            </a:ln>
          </p:spPr>
          <p:txBody>
            <a:bodyPr wrap="square" lIns="0" tIns="0" rIns="0" bIns="0" rtlCol="0"/>
            <a:lstStyle/>
            <a:p>
              <a:endParaRPr/>
            </a:p>
          </p:txBody>
        </p:sp>
        <p:sp>
          <p:nvSpPr>
            <p:cNvPr id="16" name="object 16"/>
            <p:cNvSpPr/>
            <p:nvPr/>
          </p:nvSpPr>
          <p:spPr>
            <a:xfrm>
              <a:off x="7100" y="8442"/>
              <a:ext cx="0" cy="1560"/>
            </a:xfrm>
            <a:custGeom>
              <a:avLst/>
              <a:gdLst/>
              <a:ahLst/>
              <a:cxnLst/>
              <a:rect l="l" t="t" r="r" b="b"/>
              <a:pathLst>
                <a:path h="990600">
                  <a:moveTo>
                    <a:pt x="0" y="0"/>
                  </a:moveTo>
                  <a:lnTo>
                    <a:pt x="0" y="990600"/>
                  </a:lnTo>
                </a:path>
              </a:pathLst>
            </a:custGeom>
            <a:ln w="9525">
              <a:solidFill>
                <a:srgbClr val="000000"/>
              </a:solidFill>
            </a:ln>
          </p:spPr>
          <p:txBody>
            <a:bodyPr wrap="square" lIns="0" tIns="0" rIns="0" bIns="0" rtlCol="0"/>
            <a:lstStyle/>
            <a:p>
              <a:endParaRPr/>
            </a:p>
          </p:txBody>
        </p:sp>
        <p:sp>
          <p:nvSpPr>
            <p:cNvPr id="17" name="object 17"/>
            <p:cNvSpPr/>
            <p:nvPr/>
          </p:nvSpPr>
          <p:spPr>
            <a:xfrm>
              <a:off x="12140" y="7002"/>
              <a:ext cx="0" cy="3000"/>
            </a:xfrm>
            <a:custGeom>
              <a:avLst/>
              <a:gdLst/>
              <a:ahLst/>
              <a:cxnLst/>
              <a:rect l="l" t="t" r="r" b="b"/>
              <a:pathLst>
                <a:path h="1905000">
                  <a:moveTo>
                    <a:pt x="0" y="0"/>
                  </a:moveTo>
                  <a:lnTo>
                    <a:pt x="0" y="1905000"/>
                  </a:lnTo>
                </a:path>
              </a:pathLst>
            </a:custGeom>
            <a:ln w="9525">
              <a:solidFill>
                <a:srgbClr val="000000"/>
              </a:solidFill>
            </a:ln>
          </p:spPr>
          <p:txBody>
            <a:bodyPr wrap="square" lIns="0" tIns="0" rIns="0" bIns="0" rtlCol="0"/>
            <a:lstStyle/>
            <a:p>
              <a:endParaRPr/>
            </a:p>
          </p:txBody>
        </p:sp>
        <p:sp>
          <p:nvSpPr>
            <p:cNvPr id="18" name="object 18"/>
            <p:cNvSpPr/>
            <p:nvPr/>
          </p:nvSpPr>
          <p:spPr>
            <a:xfrm>
              <a:off x="9500" y="6882"/>
              <a:ext cx="0" cy="3120"/>
            </a:xfrm>
            <a:custGeom>
              <a:avLst/>
              <a:gdLst/>
              <a:ahLst/>
              <a:cxnLst/>
              <a:rect l="l" t="t" r="r" b="b"/>
              <a:pathLst>
                <a:path h="1981200">
                  <a:moveTo>
                    <a:pt x="0" y="0"/>
                  </a:moveTo>
                  <a:lnTo>
                    <a:pt x="0" y="1981200"/>
                  </a:lnTo>
                </a:path>
              </a:pathLst>
            </a:custGeom>
            <a:ln w="9525">
              <a:solidFill>
                <a:srgbClr val="000000"/>
              </a:solidFill>
            </a:ln>
          </p:spPr>
          <p:txBody>
            <a:bodyPr wrap="square" lIns="0" tIns="0" rIns="0" bIns="0" rtlCol="0"/>
            <a:lstStyle/>
            <a:p>
              <a:endParaRPr/>
            </a:p>
          </p:txBody>
        </p:sp>
        <p:sp>
          <p:nvSpPr>
            <p:cNvPr id="19" name="object 19"/>
            <p:cNvSpPr/>
            <p:nvPr/>
          </p:nvSpPr>
          <p:spPr>
            <a:xfrm>
              <a:off x="6140" y="8682"/>
              <a:ext cx="0" cy="1320"/>
            </a:xfrm>
            <a:custGeom>
              <a:avLst/>
              <a:gdLst/>
              <a:ahLst/>
              <a:cxnLst/>
              <a:rect l="l" t="t" r="r" b="b"/>
              <a:pathLst>
                <a:path h="838200">
                  <a:moveTo>
                    <a:pt x="0" y="838200"/>
                  </a:moveTo>
                  <a:lnTo>
                    <a:pt x="0" y="0"/>
                  </a:lnTo>
                </a:path>
              </a:pathLst>
            </a:custGeom>
            <a:ln w="9525">
              <a:solidFill>
                <a:srgbClr val="000000"/>
              </a:solidFill>
            </a:ln>
          </p:spPr>
          <p:txBody>
            <a:bodyPr wrap="square" lIns="0" tIns="0" rIns="0" bIns="0" rtlCol="0"/>
            <a:lstStyle/>
            <a:p>
              <a:endParaRPr/>
            </a:p>
          </p:txBody>
        </p:sp>
        <p:sp>
          <p:nvSpPr>
            <p:cNvPr id="20" name="object 20"/>
            <p:cNvSpPr/>
            <p:nvPr/>
          </p:nvSpPr>
          <p:spPr>
            <a:xfrm>
              <a:off x="6860" y="7602"/>
              <a:ext cx="0" cy="2400"/>
            </a:xfrm>
            <a:custGeom>
              <a:avLst/>
              <a:gdLst/>
              <a:ahLst/>
              <a:cxnLst/>
              <a:rect l="l" t="t" r="r" b="b"/>
              <a:pathLst>
                <a:path h="1524000">
                  <a:moveTo>
                    <a:pt x="0" y="1524000"/>
                  </a:moveTo>
                  <a:lnTo>
                    <a:pt x="0" y="0"/>
                  </a:lnTo>
                </a:path>
              </a:pathLst>
            </a:custGeom>
            <a:ln w="9525">
              <a:solidFill>
                <a:srgbClr val="000000"/>
              </a:solidFill>
            </a:ln>
          </p:spPr>
          <p:txBody>
            <a:bodyPr wrap="square" lIns="0" tIns="0" rIns="0" bIns="0" rtlCol="0"/>
            <a:lstStyle/>
            <a:p>
              <a:endParaRPr/>
            </a:p>
          </p:txBody>
        </p:sp>
        <p:sp>
          <p:nvSpPr>
            <p:cNvPr id="21" name="object 21"/>
            <p:cNvSpPr/>
            <p:nvPr/>
          </p:nvSpPr>
          <p:spPr>
            <a:xfrm>
              <a:off x="7820" y="8082"/>
              <a:ext cx="0" cy="1920"/>
            </a:xfrm>
            <a:custGeom>
              <a:avLst/>
              <a:gdLst/>
              <a:ahLst/>
              <a:cxnLst/>
              <a:rect l="l" t="t" r="r" b="b"/>
              <a:pathLst>
                <a:path h="1219200">
                  <a:moveTo>
                    <a:pt x="0" y="1219200"/>
                  </a:moveTo>
                  <a:lnTo>
                    <a:pt x="0" y="0"/>
                  </a:lnTo>
                </a:path>
              </a:pathLst>
            </a:custGeom>
            <a:ln w="9525">
              <a:solidFill>
                <a:srgbClr val="000000"/>
              </a:solidFill>
            </a:ln>
          </p:spPr>
          <p:txBody>
            <a:bodyPr wrap="square" lIns="0" tIns="0" rIns="0" bIns="0" rtlCol="0"/>
            <a:lstStyle/>
            <a:p>
              <a:endParaRPr/>
            </a:p>
          </p:txBody>
        </p:sp>
        <p:sp>
          <p:nvSpPr>
            <p:cNvPr id="22" name="object 22"/>
            <p:cNvSpPr/>
            <p:nvPr/>
          </p:nvSpPr>
          <p:spPr>
            <a:xfrm>
              <a:off x="10220" y="6162"/>
              <a:ext cx="0" cy="3840"/>
            </a:xfrm>
            <a:custGeom>
              <a:avLst/>
              <a:gdLst/>
              <a:ahLst/>
              <a:cxnLst/>
              <a:rect l="l" t="t" r="r" b="b"/>
              <a:pathLst>
                <a:path h="2438400">
                  <a:moveTo>
                    <a:pt x="0" y="2438400"/>
                  </a:moveTo>
                  <a:lnTo>
                    <a:pt x="0" y="0"/>
                  </a:lnTo>
                </a:path>
              </a:pathLst>
            </a:custGeom>
            <a:ln w="9525">
              <a:solidFill>
                <a:srgbClr val="000000"/>
              </a:solidFill>
            </a:ln>
          </p:spPr>
          <p:txBody>
            <a:bodyPr wrap="square" lIns="0" tIns="0" rIns="0" bIns="0" rtlCol="0"/>
            <a:lstStyle/>
            <a:p>
              <a:endParaRPr/>
            </a:p>
          </p:txBody>
        </p:sp>
        <p:sp>
          <p:nvSpPr>
            <p:cNvPr id="23" name="object 23"/>
            <p:cNvSpPr/>
            <p:nvPr/>
          </p:nvSpPr>
          <p:spPr>
            <a:xfrm>
              <a:off x="11660" y="9162"/>
              <a:ext cx="0" cy="840"/>
            </a:xfrm>
            <a:custGeom>
              <a:avLst/>
              <a:gdLst/>
              <a:ahLst/>
              <a:cxnLst/>
              <a:rect l="l" t="t" r="r" b="b"/>
              <a:pathLst>
                <a:path h="533400">
                  <a:moveTo>
                    <a:pt x="0" y="533400"/>
                  </a:moveTo>
                  <a:lnTo>
                    <a:pt x="0" y="0"/>
                  </a:lnTo>
                </a:path>
              </a:pathLst>
            </a:custGeom>
            <a:ln w="9525">
              <a:solidFill>
                <a:srgbClr val="000000"/>
              </a:solidFill>
            </a:ln>
          </p:spPr>
          <p:txBody>
            <a:bodyPr wrap="square" lIns="0" tIns="0" rIns="0" bIns="0" rtlCol="0"/>
            <a:lstStyle/>
            <a:p>
              <a:endParaRPr/>
            </a:p>
          </p:txBody>
        </p:sp>
        <p:sp>
          <p:nvSpPr>
            <p:cNvPr id="24" name="object 24"/>
            <p:cNvSpPr/>
            <p:nvPr/>
          </p:nvSpPr>
          <p:spPr>
            <a:xfrm>
              <a:off x="11900" y="8922"/>
              <a:ext cx="0" cy="1080"/>
            </a:xfrm>
            <a:custGeom>
              <a:avLst/>
              <a:gdLst/>
              <a:ahLst/>
              <a:cxnLst/>
              <a:rect l="l" t="t" r="r" b="b"/>
              <a:pathLst>
                <a:path h="685800">
                  <a:moveTo>
                    <a:pt x="0" y="685800"/>
                  </a:moveTo>
                  <a:lnTo>
                    <a:pt x="0" y="0"/>
                  </a:lnTo>
                </a:path>
              </a:pathLst>
            </a:custGeom>
            <a:ln w="9525">
              <a:solidFill>
                <a:srgbClr val="000000"/>
              </a:solidFill>
            </a:ln>
          </p:spPr>
          <p:txBody>
            <a:bodyPr wrap="square" lIns="0" tIns="0" rIns="0" bIns="0" rtlCol="0"/>
            <a:lstStyle/>
            <a:p>
              <a:endParaRPr/>
            </a:p>
          </p:txBody>
        </p:sp>
        <p:sp>
          <p:nvSpPr>
            <p:cNvPr id="25" name="object 25"/>
            <p:cNvSpPr/>
            <p:nvPr/>
          </p:nvSpPr>
          <p:spPr>
            <a:xfrm>
              <a:off x="10460" y="7722"/>
              <a:ext cx="0" cy="2280"/>
            </a:xfrm>
            <a:custGeom>
              <a:avLst/>
              <a:gdLst/>
              <a:ahLst/>
              <a:cxnLst/>
              <a:rect l="l" t="t" r="r" b="b"/>
              <a:pathLst>
                <a:path h="1447800">
                  <a:moveTo>
                    <a:pt x="0" y="1447800"/>
                  </a:moveTo>
                  <a:lnTo>
                    <a:pt x="0" y="0"/>
                  </a:lnTo>
                </a:path>
              </a:pathLst>
            </a:custGeom>
            <a:ln w="9525">
              <a:solidFill>
                <a:srgbClr val="000000"/>
              </a:solidFill>
            </a:ln>
          </p:spPr>
          <p:txBody>
            <a:bodyPr wrap="square" lIns="0" tIns="0" rIns="0" bIns="0" rtlCol="0"/>
            <a:lstStyle/>
            <a:p>
              <a:endParaRPr/>
            </a:p>
          </p:txBody>
        </p:sp>
        <p:sp>
          <p:nvSpPr>
            <p:cNvPr id="26" name="object 26"/>
            <p:cNvSpPr/>
            <p:nvPr/>
          </p:nvSpPr>
          <p:spPr>
            <a:xfrm>
              <a:off x="9260" y="7482"/>
              <a:ext cx="0" cy="2520"/>
            </a:xfrm>
            <a:custGeom>
              <a:avLst/>
              <a:gdLst/>
              <a:ahLst/>
              <a:cxnLst/>
              <a:rect l="l" t="t" r="r" b="b"/>
              <a:pathLst>
                <a:path h="1600200">
                  <a:moveTo>
                    <a:pt x="0" y="1600200"/>
                  </a:moveTo>
                  <a:lnTo>
                    <a:pt x="0" y="0"/>
                  </a:lnTo>
                </a:path>
              </a:pathLst>
            </a:custGeom>
            <a:ln w="9525">
              <a:solidFill>
                <a:srgbClr val="000000"/>
              </a:solidFill>
            </a:ln>
          </p:spPr>
          <p:txBody>
            <a:bodyPr wrap="square" lIns="0" tIns="0" rIns="0" bIns="0" rtlCol="0"/>
            <a:lstStyle/>
            <a:p>
              <a:endParaRPr/>
            </a:p>
          </p:txBody>
        </p:sp>
        <p:sp>
          <p:nvSpPr>
            <p:cNvPr id="27" name="object 27"/>
            <p:cNvSpPr/>
            <p:nvPr/>
          </p:nvSpPr>
          <p:spPr>
            <a:xfrm>
              <a:off x="8060" y="8562"/>
              <a:ext cx="0" cy="1440"/>
            </a:xfrm>
            <a:custGeom>
              <a:avLst/>
              <a:gdLst/>
              <a:ahLst/>
              <a:cxnLst/>
              <a:rect l="l" t="t" r="r" b="b"/>
              <a:pathLst>
                <a:path h="914400">
                  <a:moveTo>
                    <a:pt x="0" y="914400"/>
                  </a:moveTo>
                  <a:lnTo>
                    <a:pt x="0" y="0"/>
                  </a:lnTo>
                </a:path>
              </a:pathLst>
            </a:custGeom>
            <a:ln w="9525">
              <a:solidFill>
                <a:srgbClr val="000000"/>
              </a:solidFill>
            </a:ln>
          </p:spPr>
          <p:txBody>
            <a:bodyPr wrap="square" lIns="0" tIns="0" rIns="0" bIns="0" rtlCol="0"/>
            <a:lstStyle/>
            <a:p>
              <a:endParaRPr/>
            </a:p>
          </p:txBody>
        </p:sp>
        <p:sp>
          <p:nvSpPr>
            <p:cNvPr id="28" name="object 28"/>
            <p:cNvSpPr/>
            <p:nvPr/>
          </p:nvSpPr>
          <p:spPr>
            <a:xfrm>
              <a:off x="6380" y="8802"/>
              <a:ext cx="0" cy="1200"/>
            </a:xfrm>
            <a:custGeom>
              <a:avLst/>
              <a:gdLst/>
              <a:ahLst/>
              <a:cxnLst/>
              <a:rect l="l" t="t" r="r" b="b"/>
              <a:pathLst>
                <a:path h="762000">
                  <a:moveTo>
                    <a:pt x="0" y="762000"/>
                  </a:moveTo>
                  <a:lnTo>
                    <a:pt x="0" y="0"/>
                  </a:lnTo>
                </a:path>
              </a:pathLst>
            </a:custGeom>
            <a:ln w="9525">
              <a:solidFill>
                <a:srgbClr val="000000"/>
              </a:solidFill>
            </a:ln>
          </p:spPr>
          <p:txBody>
            <a:bodyPr wrap="square" lIns="0" tIns="0" rIns="0" bIns="0" rtlCol="0"/>
            <a:lstStyle/>
            <a:p>
              <a:endParaRPr/>
            </a:p>
          </p:txBody>
        </p:sp>
        <p:sp>
          <p:nvSpPr>
            <p:cNvPr id="29" name="object 29"/>
            <p:cNvSpPr/>
            <p:nvPr/>
          </p:nvSpPr>
          <p:spPr>
            <a:xfrm>
              <a:off x="11420" y="8442"/>
              <a:ext cx="0" cy="1560"/>
            </a:xfrm>
            <a:custGeom>
              <a:avLst/>
              <a:gdLst/>
              <a:ahLst/>
              <a:cxnLst/>
              <a:rect l="l" t="t" r="r" b="b"/>
              <a:pathLst>
                <a:path h="990600">
                  <a:moveTo>
                    <a:pt x="0" y="990600"/>
                  </a:moveTo>
                  <a:lnTo>
                    <a:pt x="0" y="0"/>
                  </a:lnTo>
                </a:path>
              </a:pathLst>
            </a:custGeom>
            <a:ln w="9525">
              <a:solidFill>
                <a:srgbClr val="000000"/>
              </a:solidFill>
            </a:ln>
          </p:spPr>
          <p:txBody>
            <a:bodyPr wrap="square" lIns="0" tIns="0" rIns="0" bIns="0" rtlCol="0"/>
            <a:lstStyle/>
            <a:p>
              <a:endParaRPr/>
            </a:p>
          </p:txBody>
        </p:sp>
        <p:sp>
          <p:nvSpPr>
            <p:cNvPr id="30" name="object 30"/>
            <p:cNvSpPr/>
            <p:nvPr/>
          </p:nvSpPr>
          <p:spPr>
            <a:xfrm>
              <a:off x="9740" y="6162"/>
              <a:ext cx="0" cy="3840"/>
            </a:xfrm>
            <a:custGeom>
              <a:avLst/>
              <a:gdLst/>
              <a:ahLst/>
              <a:cxnLst/>
              <a:rect l="l" t="t" r="r" b="b"/>
              <a:pathLst>
                <a:path h="2438400">
                  <a:moveTo>
                    <a:pt x="0" y="2438400"/>
                  </a:moveTo>
                  <a:lnTo>
                    <a:pt x="0" y="0"/>
                  </a:lnTo>
                </a:path>
              </a:pathLst>
            </a:custGeom>
            <a:ln w="9525">
              <a:solidFill>
                <a:srgbClr val="000000"/>
              </a:solidFill>
            </a:ln>
          </p:spPr>
          <p:txBody>
            <a:bodyPr wrap="square" lIns="0" tIns="0" rIns="0" bIns="0" rtlCol="0"/>
            <a:lstStyle/>
            <a:p>
              <a:endParaRPr/>
            </a:p>
          </p:txBody>
        </p:sp>
        <p:sp>
          <p:nvSpPr>
            <p:cNvPr id="31" name="object 31"/>
            <p:cNvSpPr/>
            <p:nvPr/>
          </p:nvSpPr>
          <p:spPr>
            <a:xfrm>
              <a:off x="7340" y="8442"/>
              <a:ext cx="0" cy="1560"/>
            </a:xfrm>
            <a:custGeom>
              <a:avLst/>
              <a:gdLst/>
              <a:ahLst/>
              <a:cxnLst/>
              <a:rect l="l" t="t" r="r" b="b"/>
              <a:pathLst>
                <a:path h="990600">
                  <a:moveTo>
                    <a:pt x="0" y="990600"/>
                  </a:moveTo>
                  <a:lnTo>
                    <a:pt x="0" y="0"/>
                  </a:lnTo>
                </a:path>
              </a:pathLst>
            </a:custGeom>
            <a:ln w="9525">
              <a:solidFill>
                <a:srgbClr val="000000"/>
              </a:solidFill>
            </a:ln>
          </p:spPr>
          <p:txBody>
            <a:bodyPr wrap="square" lIns="0" tIns="0" rIns="0" bIns="0" rtlCol="0"/>
            <a:lstStyle/>
            <a:p>
              <a:endParaRPr/>
            </a:p>
          </p:txBody>
        </p:sp>
        <p:sp>
          <p:nvSpPr>
            <p:cNvPr id="32" name="object 32"/>
            <p:cNvSpPr/>
            <p:nvPr/>
          </p:nvSpPr>
          <p:spPr>
            <a:xfrm>
              <a:off x="8780" y="6402"/>
              <a:ext cx="0" cy="3600"/>
            </a:xfrm>
            <a:custGeom>
              <a:avLst/>
              <a:gdLst/>
              <a:ahLst/>
              <a:cxnLst/>
              <a:rect l="l" t="t" r="r" b="b"/>
              <a:pathLst>
                <a:path h="2286000">
                  <a:moveTo>
                    <a:pt x="0" y="2286000"/>
                  </a:moveTo>
                  <a:lnTo>
                    <a:pt x="0" y="0"/>
                  </a:lnTo>
                </a:path>
              </a:pathLst>
            </a:custGeom>
            <a:ln w="9525">
              <a:solidFill>
                <a:srgbClr val="000000"/>
              </a:solidFill>
            </a:ln>
          </p:spPr>
          <p:txBody>
            <a:bodyPr wrap="square" lIns="0" tIns="0" rIns="0" bIns="0" rtlCol="0"/>
            <a:lstStyle/>
            <a:p>
              <a:endParaRPr/>
            </a:p>
          </p:txBody>
        </p:sp>
        <p:sp>
          <p:nvSpPr>
            <p:cNvPr id="33" name="object 33"/>
            <p:cNvSpPr/>
            <p:nvPr/>
          </p:nvSpPr>
          <p:spPr>
            <a:xfrm>
              <a:off x="8540" y="6522"/>
              <a:ext cx="0" cy="3480"/>
            </a:xfrm>
            <a:custGeom>
              <a:avLst/>
              <a:gdLst/>
              <a:ahLst/>
              <a:cxnLst/>
              <a:rect l="l" t="t" r="r" b="b"/>
              <a:pathLst>
                <a:path h="2209800">
                  <a:moveTo>
                    <a:pt x="0" y="0"/>
                  </a:moveTo>
                  <a:lnTo>
                    <a:pt x="0" y="2209800"/>
                  </a:lnTo>
                </a:path>
              </a:pathLst>
            </a:custGeom>
            <a:ln w="9525">
              <a:solidFill>
                <a:srgbClr val="000000"/>
              </a:solidFill>
            </a:ln>
          </p:spPr>
          <p:txBody>
            <a:bodyPr wrap="square" lIns="0" tIns="0" rIns="0" bIns="0" rtlCol="0"/>
            <a:lstStyle/>
            <a:p>
              <a:endParaRPr/>
            </a:p>
          </p:txBody>
        </p:sp>
        <p:sp>
          <p:nvSpPr>
            <p:cNvPr id="34" name="object 34"/>
            <p:cNvSpPr/>
            <p:nvPr/>
          </p:nvSpPr>
          <p:spPr>
            <a:xfrm>
              <a:off x="10940" y="5922"/>
              <a:ext cx="0" cy="4080"/>
            </a:xfrm>
            <a:custGeom>
              <a:avLst/>
              <a:gdLst/>
              <a:ahLst/>
              <a:cxnLst/>
              <a:rect l="l" t="t" r="r" b="b"/>
              <a:pathLst>
                <a:path h="2590800">
                  <a:moveTo>
                    <a:pt x="0" y="2590800"/>
                  </a:moveTo>
                  <a:lnTo>
                    <a:pt x="0" y="0"/>
                  </a:lnTo>
                </a:path>
              </a:pathLst>
            </a:custGeom>
            <a:ln w="9525">
              <a:solidFill>
                <a:srgbClr val="000000"/>
              </a:solidFill>
            </a:ln>
          </p:spPr>
          <p:txBody>
            <a:bodyPr wrap="square" lIns="0" tIns="0" rIns="0" bIns="0" rtlCol="0"/>
            <a:lstStyle/>
            <a:p>
              <a:endParaRPr/>
            </a:p>
          </p:txBody>
        </p:sp>
        <p:sp>
          <p:nvSpPr>
            <p:cNvPr id="35" name="object 35"/>
            <p:cNvSpPr/>
            <p:nvPr/>
          </p:nvSpPr>
          <p:spPr>
            <a:xfrm>
              <a:off x="12380" y="8322"/>
              <a:ext cx="0" cy="1680"/>
            </a:xfrm>
            <a:custGeom>
              <a:avLst/>
              <a:gdLst/>
              <a:ahLst/>
              <a:cxnLst/>
              <a:rect l="l" t="t" r="r" b="b"/>
              <a:pathLst>
                <a:path h="1066800">
                  <a:moveTo>
                    <a:pt x="0" y="1066800"/>
                  </a:moveTo>
                  <a:lnTo>
                    <a:pt x="0" y="0"/>
                  </a:lnTo>
                </a:path>
              </a:pathLst>
            </a:custGeom>
            <a:ln w="9525">
              <a:solidFill>
                <a:srgbClr val="000000"/>
              </a:solidFill>
            </a:ln>
          </p:spPr>
          <p:txBody>
            <a:bodyPr wrap="square" lIns="0" tIns="0" rIns="0" bIns="0" rtlCol="0"/>
            <a:lstStyle/>
            <a:p>
              <a:endParaRPr/>
            </a:p>
          </p:txBody>
        </p:sp>
        <p:sp>
          <p:nvSpPr>
            <p:cNvPr id="36" name="object 36"/>
            <p:cNvSpPr/>
            <p:nvPr/>
          </p:nvSpPr>
          <p:spPr>
            <a:xfrm>
              <a:off x="12620" y="7002"/>
              <a:ext cx="0" cy="3000"/>
            </a:xfrm>
            <a:custGeom>
              <a:avLst/>
              <a:gdLst/>
              <a:ahLst/>
              <a:cxnLst/>
              <a:rect l="l" t="t" r="r" b="b"/>
              <a:pathLst>
                <a:path h="1905000">
                  <a:moveTo>
                    <a:pt x="0" y="1905000"/>
                  </a:moveTo>
                  <a:lnTo>
                    <a:pt x="0" y="0"/>
                  </a:lnTo>
                </a:path>
              </a:pathLst>
            </a:custGeom>
            <a:ln w="12700">
              <a:solidFill>
                <a:srgbClr val="000000"/>
              </a:solidFill>
            </a:ln>
          </p:spPr>
          <p:txBody>
            <a:bodyPr wrap="square" lIns="0" tIns="0" rIns="0" bIns="0" rtlCol="0"/>
            <a:lstStyle/>
            <a:p>
              <a:endParaRPr/>
            </a:p>
          </p:txBody>
        </p:sp>
        <p:sp>
          <p:nvSpPr>
            <p:cNvPr id="37" name="object 37"/>
            <p:cNvSpPr/>
            <p:nvPr/>
          </p:nvSpPr>
          <p:spPr>
            <a:xfrm>
              <a:off x="12860" y="7962"/>
              <a:ext cx="0" cy="2040"/>
            </a:xfrm>
            <a:custGeom>
              <a:avLst/>
              <a:gdLst/>
              <a:ahLst/>
              <a:cxnLst/>
              <a:rect l="l" t="t" r="r" b="b"/>
              <a:pathLst>
                <a:path h="1295400">
                  <a:moveTo>
                    <a:pt x="0" y="1295400"/>
                  </a:moveTo>
                  <a:lnTo>
                    <a:pt x="0" y="0"/>
                  </a:lnTo>
                </a:path>
              </a:pathLst>
            </a:custGeom>
            <a:ln w="9525">
              <a:solidFill>
                <a:srgbClr val="000000"/>
              </a:solidFill>
            </a:ln>
          </p:spPr>
          <p:txBody>
            <a:bodyPr wrap="square" lIns="0" tIns="0" rIns="0" bIns="0" rtlCol="0"/>
            <a:lstStyle/>
            <a:p>
              <a:endParaRPr/>
            </a:p>
          </p:txBody>
        </p:sp>
        <p:sp>
          <p:nvSpPr>
            <p:cNvPr id="38" name="object 38"/>
            <p:cNvSpPr/>
            <p:nvPr/>
          </p:nvSpPr>
          <p:spPr>
            <a:xfrm>
              <a:off x="13100" y="6882"/>
              <a:ext cx="0" cy="3120"/>
            </a:xfrm>
            <a:custGeom>
              <a:avLst/>
              <a:gdLst/>
              <a:ahLst/>
              <a:cxnLst/>
              <a:rect l="l" t="t" r="r" b="b"/>
              <a:pathLst>
                <a:path h="1981200">
                  <a:moveTo>
                    <a:pt x="0" y="1981200"/>
                  </a:moveTo>
                  <a:lnTo>
                    <a:pt x="0" y="0"/>
                  </a:lnTo>
                </a:path>
              </a:pathLst>
            </a:custGeom>
            <a:ln w="9525">
              <a:solidFill>
                <a:srgbClr val="000000"/>
              </a:solidFill>
            </a:ln>
          </p:spPr>
          <p:txBody>
            <a:bodyPr wrap="square" lIns="0" tIns="0" rIns="0" bIns="0" rtlCol="0"/>
            <a:lstStyle/>
            <a:p>
              <a:endParaRPr/>
            </a:p>
          </p:txBody>
        </p:sp>
        <p:sp>
          <p:nvSpPr>
            <p:cNvPr id="39" name="object 39"/>
            <p:cNvSpPr/>
            <p:nvPr/>
          </p:nvSpPr>
          <p:spPr>
            <a:xfrm>
              <a:off x="5660" y="8682"/>
              <a:ext cx="240" cy="0"/>
            </a:xfrm>
            <a:custGeom>
              <a:avLst/>
              <a:gdLst/>
              <a:ahLst/>
              <a:cxnLst/>
              <a:rect l="l" t="t" r="r" b="b"/>
              <a:pathLst>
                <a:path w="152400">
                  <a:moveTo>
                    <a:pt x="0" y="0"/>
                  </a:moveTo>
                  <a:lnTo>
                    <a:pt x="152400" y="0"/>
                  </a:lnTo>
                </a:path>
              </a:pathLst>
            </a:custGeom>
            <a:ln w="9525">
              <a:solidFill>
                <a:srgbClr val="000000"/>
              </a:solidFill>
            </a:ln>
          </p:spPr>
          <p:txBody>
            <a:bodyPr wrap="square" lIns="0" tIns="0" rIns="0" bIns="0" rtlCol="0"/>
            <a:lstStyle/>
            <a:p>
              <a:endParaRPr/>
            </a:p>
          </p:txBody>
        </p:sp>
        <p:sp>
          <p:nvSpPr>
            <p:cNvPr id="40" name="object 40"/>
            <p:cNvSpPr/>
            <p:nvPr/>
          </p:nvSpPr>
          <p:spPr>
            <a:xfrm>
              <a:off x="5660" y="5922"/>
              <a:ext cx="240" cy="0"/>
            </a:xfrm>
            <a:custGeom>
              <a:avLst/>
              <a:gdLst/>
              <a:ahLst/>
              <a:cxnLst/>
              <a:rect l="l" t="t" r="r" b="b"/>
              <a:pathLst>
                <a:path w="152400">
                  <a:moveTo>
                    <a:pt x="0" y="0"/>
                  </a:moveTo>
                  <a:lnTo>
                    <a:pt x="152400" y="0"/>
                  </a:lnTo>
                </a:path>
              </a:pathLst>
            </a:custGeom>
            <a:ln w="9525">
              <a:solidFill>
                <a:srgbClr val="000000"/>
              </a:solidFill>
            </a:ln>
          </p:spPr>
          <p:txBody>
            <a:bodyPr wrap="square" lIns="0" tIns="0" rIns="0" bIns="0" rtlCol="0"/>
            <a:lstStyle/>
            <a:p>
              <a:endParaRPr/>
            </a:p>
          </p:txBody>
        </p:sp>
        <p:sp>
          <p:nvSpPr>
            <p:cNvPr id="41" name="object 41"/>
            <p:cNvSpPr/>
            <p:nvPr/>
          </p:nvSpPr>
          <p:spPr>
            <a:xfrm>
              <a:off x="5660" y="7242"/>
              <a:ext cx="240" cy="0"/>
            </a:xfrm>
            <a:custGeom>
              <a:avLst/>
              <a:gdLst/>
              <a:ahLst/>
              <a:cxnLst/>
              <a:rect l="l" t="t" r="r" b="b"/>
              <a:pathLst>
                <a:path w="152400">
                  <a:moveTo>
                    <a:pt x="0" y="0"/>
                  </a:moveTo>
                  <a:lnTo>
                    <a:pt x="152400" y="0"/>
                  </a:lnTo>
                </a:path>
              </a:pathLst>
            </a:custGeom>
            <a:ln w="9525">
              <a:solidFill>
                <a:srgbClr val="000000"/>
              </a:solidFill>
            </a:ln>
          </p:spPr>
          <p:txBody>
            <a:bodyPr wrap="square" lIns="0" tIns="0" rIns="0" bIns="0" rtlCol="0"/>
            <a:lstStyle/>
            <a:p>
              <a:endParaRPr/>
            </a:p>
          </p:txBody>
        </p:sp>
        <p:sp>
          <p:nvSpPr>
            <p:cNvPr id="42" name="object 7"/>
            <p:cNvSpPr txBox="1"/>
            <p:nvPr/>
          </p:nvSpPr>
          <p:spPr>
            <a:xfrm>
              <a:off x="4602" y="4282"/>
              <a:ext cx="1179" cy="576"/>
            </a:xfrm>
            <a:prstGeom prst="rect">
              <a:avLst/>
            </a:prstGeom>
          </p:spPr>
          <p:txBody>
            <a:bodyPr vert="horz" wrap="square" lIns="0" tIns="0" rIns="0" bIns="0" rtlCol="0">
              <a:spAutoFit/>
            </a:bodyPr>
            <a:lstStyle/>
            <a:p>
              <a:pPr marL="12700">
                <a:lnSpc>
                  <a:spcPct val="100000"/>
                </a:lnSpc>
              </a:pPr>
              <a:r>
                <a:rPr lang="en-US" sz="2400" i="1" spc="-5" dirty="0">
                  <a:solidFill>
                    <a:srgbClr val="FF0000"/>
                  </a:solidFill>
                  <a:latin typeface="Times New Roman" panose="02020603050405020304"/>
                  <a:cs typeface="Times New Roman" panose="02020603050405020304"/>
                </a:rPr>
                <a:t>p</a:t>
              </a:r>
              <a:r>
                <a:rPr lang="en-US" sz="2400" spc="-5" dirty="0">
                  <a:solidFill>
                    <a:srgbClr val="FF0000"/>
                  </a:solidFill>
                  <a:latin typeface="Times New Roman" panose="02020603050405020304"/>
                  <a:cs typeface="Times New Roman" panose="02020603050405020304"/>
                </a:rPr>
                <a:t>(</a:t>
              </a:r>
              <a:r>
                <a:rPr sz="2400" i="1" spc="-5" dirty="0">
                  <a:solidFill>
                    <a:srgbClr val="FF0000"/>
                  </a:solidFill>
                  <a:latin typeface="Times New Roman" panose="02020603050405020304"/>
                  <a:cs typeface="Times New Roman" panose="02020603050405020304"/>
                </a:rPr>
                <a:t>r</a:t>
              </a:r>
              <a:r>
                <a:rPr sz="2400" baseline="-21000" dirty="0">
                  <a:solidFill>
                    <a:srgbClr val="FF0000"/>
                  </a:solidFill>
                  <a:latin typeface="Times New Roman" panose="02020603050405020304"/>
                  <a:cs typeface="Times New Roman" panose="02020603050405020304"/>
                </a:rPr>
                <a:t>k</a:t>
              </a:r>
              <a:r>
                <a:rPr lang="en-US" sz="2400" dirty="0">
                  <a:solidFill>
                    <a:srgbClr val="FF0000"/>
                  </a:solidFill>
                  <a:latin typeface="Times New Roman" panose="02020603050405020304"/>
                  <a:cs typeface="Times New Roman" panose="02020603050405020304"/>
                </a:rPr>
                <a:t>)</a:t>
              </a:r>
            </a:p>
          </p:txBody>
        </p:sp>
      </p:grpSp>
      <p:sp>
        <p:nvSpPr>
          <p:cNvPr id="46" name="object 5"/>
          <p:cNvSpPr txBox="1">
            <a:spLocks noGrp="1"/>
          </p:cNvSpPr>
          <p:nvPr>
            <p:ph type="title"/>
          </p:nvPr>
        </p:nvSpPr>
        <p:spPr>
          <a:xfrm>
            <a:off x="1030605" y="313055"/>
            <a:ext cx="8064500" cy="909955"/>
          </a:xfrm>
          <a:prstGeom prst="rect">
            <a:avLst/>
          </a:prstGeom>
        </p:spPr>
        <p:txBody>
          <a:bodyPr vert="horz" wrap="square" lIns="0" tIns="300898" rIns="0" bIns="0" rtlCol="0">
            <a:spAutoFit/>
          </a:body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图像直方图的定义</a:t>
            </a:r>
          </a:p>
        </p:txBody>
      </p:sp>
      <p:sp>
        <p:nvSpPr>
          <p:cNvPr id="47" name="object 4"/>
          <p:cNvSpPr txBox="1"/>
          <p:nvPr/>
        </p:nvSpPr>
        <p:spPr>
          <a:xfrm>
            <a:off x="1030859" y="1652524"/>
            <a:ext cx="5242560" cy="476250"/>
          </a:xfrm>
          <a:prstGeom prst="rect">
            <a:avLst/>
          </a:prstGeom>
        </p:spPr>
        <p:txBody>
          <a:bodyPr vert="horz" wrap="square" lIns="0" tIns="0" rIns="0" bIns="0" rtlCol="0">
            <a:spAutoFit/>
          </a:bodyPr>
          <a:lstStyle/>
          <a:p>
            <a:pPr marL="12700" defTabSz="0">
              <a:lnSpc>
                <a:spcPts val="375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图像直方图</a:t>
            </a:r>
            <a:r>
              <a:rPr lang="zh-CN" sz="3200" spc="-5" dirty="0">
                <a:latin typeface="新宋体" panose="02010609030101010101" charset="-122"/>
                <a:cs typeface="新宋体" panose="02010609030101010101" charset="-122"/>
              </a:rPr>
              <a:t>函数图像表示</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17500" y="1320545"/>
            <a:ext cx="8599805" cy="487680"/>
          </a:xfrm>
          <a:prstGeom prst="rect">
            <a:avLst/>
          </a:prstGeom>
        </p:spPr>
        <p:txBody>
          <a:bodyPr vert="horz" wrap="square" lIns="0" tIns="0" rIns="0" bIns="0" rtlCol="0">
            <a:spAutoFit/>
          </a:bodyPr>
          <a:lstStyle/>
          <a:p>
            <a:pPr marL="12700">
              <a:lnSpc>
                <a:spcPct val="100000"/>
              </a:lnSpc>
            </a:pPr>
            <a:r>
              <a:rPr sz="3200" b="1" spc="-15" dirty="0">
                <a:latin typeface="Times New Roman" panose="02020603050405020304" charset="0"/>
                <a:cs typeface="新宋体" panose="02010609030101010101" charset="-122"/>
              </a:rPr>
              <a:t>点运算</a:t>
            </a:r>
            <a:r>
              <a:rPr sz="3200" b="1" spc="-5" dirty="0">
                <a:latin typeface="Times New Roman" panose="02020603050405020304" charset="0"/>
                <a:cs typeface="Times New Roman" panose="02020603050405020304"/>
              </a:rPr>
              <a:t>——</a:t>
            </a:r>
            <a:r>
              <a:rPr sz="3200" b="1" spc="-15" dirty="0">
                <a:latin typeface="Times New Roman" panose="02020603050405020304" charset="0"/>
                <a:cs typeface="新宋体" panose="02010609030101010101" charset="-122"/>
              </a:rPr>
              <a:t>1</a:t>
            </a:r>
            <a:r>
              <a:rPr lang="en-US" sz="3200" b="1" spc="-15" dirty="0">
                <a:latin typeface="Times New Roman" panose="02020603050405020304" charset="0"/>
                <a:cs typeface="新宋体" panose="02010609030101010101" charset="-122"/>
              </a:rPr>
              <a:t>.</a:t>
            </a:r>
            <a:r>
              <a:rPr sz="3200" b="1" spc="-15" dirty="0">
                <a:latin typeface="Times New Roman" panose="02020603050405020304" charset="0"/>
                <a:cs typeface="新宋体" panose="02010609030101010101" charset="-122"/>
              </a:rPr>
              <a:t>反转变换，2</a:t>
            </a:r>
            <a:r>
              <a:rPr lang="en-US" sz="3200" b="1" spc="-15" dirty="0">
                <a:latin typeface="Times New Roman" panose="02020603050405020304" charset="0"/>
                <a:cs typeface="新宋体" panose="02010609030101010101" charset="-122"/>
              </a:rPr>
              <a:t>.</a:t>
            </a:r>
            <a:r>
              <a:rPr sz="3200" b="1" spc="-15" dirty="0">
                <a:latin typeface="Times New Roman" panose="02020603050405020304" charset="0"/>
                <a:cs typeface="新宋体" panose="02010609030101010101" charset="-122"/>
              </a:rPr>
              <a:t>对数变换</a:t>
            </a:r>
            <a:endParaRPr sz="3200">
              <a:latin typeface="Times New Roman" panose="02020603050405020304" charset="0"/>
              <a:cs typeface="新宋体" panose="02010609030101010101" charset="-122"/>
            </a:endParaRPr>
          </a:p>
        </p:txBody>
      </p:sp>
      <p:sp>
        <p:nvSpPr>
          <p:cNvPr id="6" name="object 6"/>
          <p:cNvSpPr txBox="1"/>
          <p:nvPr/>
        </p:nvSpPr>
        <p:spPr>
          <a:xfrm>
            <a:off x="774446" y="2911474"/>
            <a:ext cx="9296653" cy="360680"/>
          </a:xfrm>
          <a:prstGeom prst="rect">
            <a:avLst/>
          </a:prstGeom>
        </p:spPr>
        <p:txBody>
          <a:bodyPr vert="horz" wrap="square" lIns="0" tIns="0" rIns="0" bIns="0" rtlCol="0">
            <a:spAutoFit/>
          </a:bodyPr>
          <a:lstStyle/>
          <a:p>
            <a:pPr marL="12700" defTabSz="0">
              <a:lnSpc>
                <a:spcPts val="2840"/>
              </a:lnSpc>
              <a:tabLst>
                <a:tab pos="334645" algn="l"/>
              </a:tabLst>
            </a:pPr>
            <a:r>
              <a:rPr sz="2400" b="1" spc="-10" smtClean="0">
                <a:latin typeface="Times New Roman" panose="02020603050405020304" charset="0"/>
                <a:cs typeface="新宋体" panose="02010609030101010101" charset="-122"/>
              </a:rPr>
              <a:t>[</a:t>
            </a:r>
            <a:r>
              <a:rPr sz="2400" b="1" spc="-10" dirty="0">
                <a:latin typeface="Times New Roman" panose="02020603050405020304" charset="0"/>
                <a:cs typeface="新宋体" panose="02010609030101010101" charset="-122"/>
              </a:rPr>
              <a:t>0,</a:t>
            </a:r>
            <a:r>
              <a:rPr sz="2400" b="1" i="1" spc="-10" dirty="0">
                <a:latin typeface="Times New Roman" panose="02020603050405020304" charset="0"/>
                <a:cs typeface="新宋体" panose="02010609030101010101" charset="-122"/>
              </a:rPr>
              <a:t>L</a:t>
            </a:r>
            <a:r>
              <a:rPr sz="2400" b="1" spc="-10" dirty="0">
                <a:latin typeface="Times New Roman" panose="02020603050405020304" charset="0"/>
                <a:cs typeface="新宋体" panose="02010609030101010101" charset="-122"/>
              </a:rPr>
              <a:t>-1]为图像的灰度级。作用：黑的变白，白的变</a:t>
            </a:r>
            <a:r>
              <a:rPr sz="2400" b="1" spc="-10" dirty="0">
                <a:latin typeface="新宋体" panose="02010609030101010101" charset="-122"/>
                <a:cs typeface="新宋体" panose="02010609030101010101" charset="-122"/>
              </a:rPr>
              <a:t>黑</a:t>
            </a:r>
            <a:endParaRPr sz="2400">
              <a:latin typeface="新宋体" panose="02010609030101010101" charset="-122"/>
              <a:cs typeface="新宋体" panose="02010609030101010101" charset="-122"/>
            </a:endParaRPr>
          </a:p>
        </p:txBody>
      </p:sp>
      <p:sp>
        <p:nvSpPr>
          <p:cNvPr id="9" name="object 9"/>
          <p:cNvSpPr txBox="1"/>
          <p:nvPr/>
        </p:nvSpPr>
        <p:spPr>
          <a:xfrm>
            <a:off x="698501" y="4636961"/>
            <a:ext cx="9688117" cy="1107996"/>
          </a:xfrm>
          <a:prstGeom prst="rect">
            <a:avLst/>
          </a:prstGeom>
        </p:spPr>
        <p:txBody>
          <a:bodyPr vert="horz" wrap="square" lIns="0" tIns="0" rIns="0" bIns="0" rtlCol="0">
            <a:spAutoFit/>
          </a:bodyPr>
          <a:lstStyle/>
          <a:p>
            <a:pPr marL="12700" marR="5080" defTabSz="0">
              <a:lnSpc>
                <a:spcPct val="100000"/>
              </a:lnSpc>
              <a:tabLst>
                <a:tab pos="334645" algn="l"/>
              </a:tabLst>
            </a:pPr>
            <a:r>
              <a:rPr sz="2400" b="1" spc="-10" smtClean="0">
                <a:latin typeface="新宋体" panose="02010609030101010101" charset="-122"/>
                <a:cs typeface="新宋体" panose="02010609030101010101" charset="-122"/>
              </a:rPr>
              <a:t>原图的动态范围太大</a:t>
            </a:r>
            <a:r>
              <a:rPr sz="2400" b="1" spc="-10" dirty="0">
                <a:latin typeface="新宋体" panose="02010609030101010101" charset="-122"/>
                <a:cs typeface="新宋体" panose="02010609030101010101" charset="-122"/>
              </a:rPr>
              <a:t>，超出某些显示设备的允许动态范围，如直接使用原图</a:t>
            </a:r>
            <a:r>
              <a:rPr sz="2400" b="1" spc="-10">
                <a:latin typeface="新宋体" panose="02010609030101010101" charset="-122"/>
                <a:cs typeface="新宋体" panose="02010609030101010101" charset="-122"/>
              </a:rPr>
              <a:t>，</a:t>
            </a:r>
            <a:r>
              <a:rPr sz="2400" b="1" spc="-10" smtClean="0">
                <a:latin typeface="新宋体" panose="02010609030101010101" charset="-122"/>
                <a:cs typeface="新宋体" panose="02010609030101010101" charset="-122"/>
              </a:rPr>
              <a:t>则一部分细节可能丢失</a:t>
            </a:r>
            <a:r>
              <a:rPr sz="1700" spc="55">
                <a:solidFill>
                  <a:srgbClr val="EE2B0A"/>
                </a:solidFill>
                <a:latin typeface="Segoe UI Symbol" panose="020B0502040204020203"/>
                <a:cs typeface="Segoe UI Symbol" panose="020B0502040204020203"/>
              </a:rPr>
              <a:t>	</a:t>
            </a:r>
            <a:r>
              <a:rPr lang="zh-CN" altLang="en-US" sz="1700" spc="55" smtClean="0">
                <a:solidFill>
                  <a:srgbClr val="EE2B0A"/>
                </a:solidFill>
                <a:latin typeface="Segoe UI Symbol" panose="020B0502040204020203"/>
                <a:cs typeface="Segoe UI Symbol" panose="020B0502040204020203"/>
              </a:rPr>
              <a:t>；</a:t>
            </a:r>
            <a:endParaRPr lang="en-US" altLang="zh-CN" sz="1700" spc="55" smtClean="0">
              <a:solidFill>
                <a:srgbClr val="EE2B0A"/>
              </a:solidFill>
              <a:latin typeface="Segoe UI Symbol" panose="020B0502040204020203"/>
              <a:cs typeface="Segoe UI Symbol" panose="020B0502040204020203"/>
            </a:endParaRPr>
          </a:p>
          <a:p>
            <a:pPr marL="12700" marR="5080" defTabSz="0">
              <a:lnSpc>
                <a:spcPct val="100000"/>
              </a:lnSpc>
              <a:tabLst>
                <a:tab pos="334645" algn="l"/>
              </a:tabLst>
            </a:pPr>
            <a:r>
              <a:rPr sz="2400" b="1" spc="-10" smtClean="0">
                <a:latin typeface="新宋体" panose="02010609030101010101" charset="-122"/>
                <a:cs typeface="新宋体" panose="02010609030101010101" charset="-122"/>
              </a:rPr>
              <a:t>解决办法是对原图进行灰度压缩</a:t>
            </a:r>
            <a:r>
              <a:rPr sz="2400" b="1" spc="-10">
                <a:latin typeface="新宋体" panose="02010609030101010101" charset="-122"/>
                <a:cs typeface="新宋体" panose="02010609030101010101" charset="-122"/>
              </a:rPr>
              <a:t>，</a:t>
            </a:r>
            <a:r>
              <a:rPr sz="2400" b="1" spc="-10" smtClean="0">
                <a:latin typeface="新宋体" panose="02010609030101010101" charset="-122"/>
                <a:cs typeface="新宋体" panose="02010609030101010101" charset="-122"/>
              </a:rPr>
              <a:t>如对数变换</a:t>
            </a:r>
            <a:r>
              <a:rPr lang="zh-CN" altLang="en-US" sz="2400" b="1" spc="-10" smtClean="0">
                <a:latin typeface="新宋体" panose="02010609030101010101" charset="-122"/>
                <a:cs typeface="新宋体" panose="02010609030101010101" charset="-122"/>
              </a:rPr>
              <a:t>。</a:t>
            </a:r>
            <a:endParaRPr sz="2400">
              <a:latin typeface="新宋体" panose="02010609030101010101" charset="-122"/>
              <a:cs typeface="新宋体" panose="02010609030101010101" charset="-122"/>
            </a:endParaRPr>
          </a:p>
        </p:txBody>
      </p:sp>
      <p:sp>
        <p:nvSpPr>
          <p:cNvPr id="10" name="object 10"/>
          <p:cNvSpPr txBox="1">
            <a:spLocks noGrp="1"/>
          </p:cNvSpPr>
          <p:nvPr>
            <p:ph type="title"/>
          </p:nvPr>
        </p:nvSpPr>
        <p:spPr>
          <a:xfrm>
            <a:off x="698501" y="1941952"/>
            <a:ext cx="3726562" cy="738664"/>
          </a:xfrm>
          <a:prstGeom prst="rect">
            <a:avLst/>
          </a:prstGeom>
        </p:spPr>
        <p:txBody>
          <a:bodyPr vert="horz" wrap="square" lIns="0" tIns="0" rIns="0" bIns="0" rtlCol="0">
            <a:spAutoFit/>
          </a:bodyPr>
          <a:lstStyle/>
          <a:p>
            <a:pPr marL="12700" algn="l">
              <a:lnSpc>
                <a:spcPct val="100000"/>
              </a:lnSpc>
            </a:pPr>
            <a:r>
              <a:rPr sz="4400" b="1" spc="-22" baseline="-14000" smtClean="0">
                <a:solidFill>
                  <a:srgbClr val="FF0000"/>
                </a:solidFill>
                <a:latin typeface="新宋体" panose="02010609030101010101" charset="-122"/>
                <a:cs typeface="新宋体" panose="02010609030101010101" charset="-122"/>
              </a:rPr>
              <a:t>反转变换</a:t>
            </a:r>
            <a:r>
              <a:rPr sz="4800" spc="315" baseline="-14000" smtClean="0">
                <a:latin typeface="新宋体" panose="02010609030101010101" charset="-122"/>
                <a:cs typeface="新宋体" panose="02010609030101010101" charset="-122"/>
              </a:rPr>
              <a:t>：</a:t>
            </a:r>
            <a:endParaRPr sz="2400">
              <a:latin typeface="Times New Roman" panose="02020603050405020304"/>
              <a:cs typeface="Times New Roman" panose="02020603050405020304"/>
            </a:endParaRPr>
          </a:p>
        </p:txBody>
      </p:sp>
      <p:sp>
        <p:nvSpPr>
          <p:cNvPr id="11" name="object 11"/>
          <p:cNvSpPr txBox="1"/>
          <p:nvPr/>
        </p:nvSpPr>
        <p:spPr>
          <a:xfrm>
            <a:off x="774446" y="3630930"/>
            <a:ext cx="7925054" cy="451406"/>
          </a:xfrm>
          <a:prstGeom prst="rect">
            <a:avLst/>
          </a:prstGeom>
        </p:spPr>
        <p:txBody>
          <a:bodyPr vert="horz" wrap="square" lIns="0" tIns="0" rIns="0" bIns="0" rtlCol="0">
            <a:spAutoFit/>
          </a:bodyPr>
          <a:lstStyle/>
          <a:p>
            <a:pPr marL="12700">
              <a:lnSpc>
                <a:spcPct val="100000"/>
              </a:lnSpc>
            </a:pPr>
            <a:r>
              <a:rPr lang="zh-CN" altLang="en-US" sz="4400" b="1" spc="322" baseline="-3000" smtClean="0">
                <a:solidFill>
                  <a:srgbClr val="FF0000"/>
                </a:solidFill>
                <a:latin typeface="Times New Roman" panose="02020603050405020304" charset="0"/>
                <a:cs typeface="新宋体" panose="02010609030101010101" charset="-122"/>
              </a:rPr>
              <a:t>对数变换</a:t>
            </a:r>
            <a:r>
              <a:rPr sz="4400" b="1" spc="322" baseline="-3000" smtClean="0">
                <a:latin typeface="Times New Roman" panose="02020603050405020304" charset="0"/>
                <a:cs typeface="新宋体" panose="02010609030101010101" charset="-122"/>
              </a:rPr>
              <a:t>：</a:t>
            </a:r>
            <a:r>
              <a:rPr sz="2400" i="1" spc="-5" dirty="0">
                <a:latin typeface="Times New Roman" panose="02020603050405020304" charset="0"/>
                <a:cs typeface="Times New Roman" panose="02020603050405020304"/>
              </a:rPr>
              <a:t>s</a:t>
            </a:r>
            <a:r>
              <a:rPr lang="en-US" sz="2400" i="1" spc="-35" dirty="0">
                <a:latin typeface="Times New Roman" panose="02020603050405020304" charset="0"/>
                <a:cs typeface="Times New Roman" panose="02020603050405020304"/>
              </a:rPr>
              <a:t>=</a:t>
            </a:r>
            <a:r>
              <a:rPr sz="2400" i="1" spc="-5" dirty="0">
                <a:latin typeface="Times New Roman" panose="02020603050405020304" charset="0"/>
                <a:cs typeface="Times New Roman" panose="02020603050405020304"/>
              </a:rPr>
              <a:t>c</a:t>
            </a:r>
            <a:r>
              <a:rPr sz="2400" i="1" spc="-390" dirty="0">
                <a:latin typeface="Times New Roman" panose="02020603050405020304" charset="0"/>
                <a:cs typeface="Times New Roman" panose="02020603050405020304"/>
              </a:rPr>
              <a:t> </a:t>
            </a:r>
            <a:r>
              <a:rPr lang="en-US" sz="2400" i="1" spc="-390" dirty="0">
                <a:latin typeface="Times New Roman" panose="02020603050405020304" charset="0"/>
                <a:cs typeface="Times New Roman" panose="02020603050405020304"/>
              </a:rPr>
              <a:t>log  </a:t>
            </a:r>
            <a:r>
              <a:rPr lang="en-US" sz="2400" spc="-390" dirty="0">
                <a:latin typeface="Times New Roman" panose="02020603050405020304" charset="0"/>
                <a:cs typeface="Times New Roman" panose="02020603050405020304"/>
              </a:rPr>
              <a:t>(1</a:t>
            </a:r>
            <a:r>
              <a:rPr lang="en-US" sz="2400" i="1" spc="-390" dirty="0">
                <a:latin typeface="Times New Roman" panose="02020603050405020304" charset="0"/>
                <a:cs typeface="Times New Roman" panose="02020603050405020304"/>
              </a:rPr>
              <a:t>+r </a:t>
            </a:r>
            <a:r>
              <a:rPr lang="en-US" sz="2400" spc="-390" dirty="0">
                <a:latin typeface="Times New Roman" panose="02020603050405020304" charset="0"/>
                <a:cs typeface="Times New Roman" panose="02020603050405020304"/>
              </a:rPr>
              <a:t>)      </a:t>
            </a:r>
            <a:r>
              <a:rPr lang="zh-CN" altLang="en-US" sz="2400" spc="-390" dirty="0">
                <a:latin typeface="Times New Roman" panose="02020603050405020304" charset="0"/>
                <a:cs typeface="Times New Roman" panose="02020603050405020304"/>
              </a:rPr>
              <a:t>其中，</a:t>
            </a:r>
            <a:r>
              <a:rPr sz="2000" b="1" i="1" spc="-10">
                <a:latin typeface="Times New Roman" panose="02020603050405020304" charset="0"/>
                <a:cs typeface="新宋体" panose="02010609030101010101" charset="-122"/>
              </a:rPr>
              <a:t>c</a:t>
            </a:r>
            <a:r>
              <a:rPr sz="2000" b="1" spc="-10" smtClean="0">
                <a:latin typeface="Times New Roman" panose="02020603050405020304" charset="0"/>
                <a:cs typeface="新宋体" panose="02010609030101010101" charset="-122"/>
              </a:rPr>
              <a:t>是常数</a:t>
            </a:r>
            <a:endParaRPr sz="2000" b="1" spc="-10" dirty="0">
              <a:latin typeface="Times New Roman" panose="02020603050405020304" charset="0"/>
              <a:cs typeface="新宋体" panose="02010609030101010101" charset="-122"/>
            </a:endParaRPr>
          </a:p>
        </p:txBody>
      </p:sp>
      <p:sp>
        <p:nvSpPr>
          <p:cNvPr id="12" name="object 12"/>
          <p:cNvSpPr txBox="1"/>
          <p:nvPr/>
        </p:nvSpPr>
        <p:spPr>
          <a:xfrm>
            <a:off x="1536700" y="4275682"/>
            <a:ext cx="649960" cy="330860"/>
          </a:xfrm>
          <a:prstGeom prst="rect">
            <a:avLst/>
          </a:prstGeom>
        </p:spPr>
        <p:txBody>
          <a:bodyPr vert="horz" wrap="square" lIns="0" tIns="0" rIns="0" bIns="0" rtlCol="0">
            <a:spAutoFit/>
          </a:bodyPr>
          <a:lstStyle/>
          <a:p>
            <a:pPr marL="12700">
              <a:lnSpc>
                <a:spcPct val="100000"/>
              </a:lnSpc>
            </a:pPr>
            <a:r>
              <a:rPr sz="2150" i="1" spc="5" dirty="0">
                <a:latin typeface="Times New Roman" panose="02020603050405020304"/>
                <a:cs typeface="Times New Roman" panose="02020603050405020304"/>
              </a:rPr>
              <a:t>r </a:t>
            </a:r>
            <a:r>
              <a:rPr sz="2150" i="1" spc="-160" dirty="0">
                <a:latin typeface="Times New Roman" panose="02020603050405020304"/>
                <a:cs typeface="Times New Roman" panose="02020603050405020304"/>
              </a:rPr>
              <a:t> </a:t>
            </a:r>
            <a:r>
              <a:rPr sz="2150" spc="10" dirty="0">
                <a:latin typeface="Symbol" panose="05050102010706020507"/>
                <a:cs typeface="Symbol" panose="05050102010706020507"/>
              </a:rPr>
              <a:t></a:t>
            </a:r>
            <a:r>
              <a:rPr sz="2150" dirty="0">
                <a:latin typeface="Times New Roman" panose="02020603050405020304"/>
                <a:cs typeface="Times New Roman" panose="02020603050405020304"/>
              </a:rPr>
              <a:t> </a:t>
            </a:r>
            <a:r>
              <a:rPr sz="2150" spc="-220" dirty="0">
                <a:latin typeface="Times New Roman" panose="02020603050405020304"/>
                <a:cs typeface="Times New Roman" panose="02020603050405020304"/>
              </a:rPr>
              <a:t> </a:t>
            </a:r>
            <a:r>
              <a:rPr sz="2150" spc="10" dirty="0">
                <a:latin typeface="Times New Roman" panose="02020603050405020304"/>
                <a:cs typeface="Times New Roman" panose="02020603050405020304"/>
              </a:rPr>
              <a:t>0</a:t>
            </a:r>
            <a:endParaRPr sz="2150">
              <a:latin typeface="Times New Roman" panose="02020603050405020304"/>
              <a:cs typeface="Times New Roman" panose="02020603050405020304"/>
            </a:endParaRPr>
          </a:p>
        </p:txBody>
      </p:sp>
      <p:sp>
        <p:nvSpPr>
          <p:cNvPr id="15"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
        <p:nvSpPr>
          <p:cNvPr id="3" name="矩形 2"/>
          <p:cNvSpPr/>
          <p:nvPr/>
        </p:nvSpPr>
        <p:spPr>
          <a:xfrm>
            <a:off x="3313530" y="2191405"/>
            <a:ext cx="1499770" cy="523220"/>
          </a:xfrm>
          <a:prstGeom prst="rect">
            <a:avLst/>
          </a:prstGeom>
        </p:spPr>
        <p:txBody>
          <a:bodyPr wrap="none">
            <a:spAutoFit/>
          </a:bodyPr>
          <a:lstStyle/>
          <a:p>
            <a:pPr marL="12700">
              <a:lnSpc>
                <a:spcPct val="100000"/>
              </a:lnSpc>
            </a:pPr>
            <a:r>
              <a:rPr lang="en-US" altLang="zh-CN" sz="2800" i="1" spc="15">
                <a:latin typeface="Times New Roman" panose="02020603050405020304"/>
                <a:cs typeface="Times New Roman" panose="02020603050405020304"/>
              </a:rPr>
              <a:t>s</a:t>
            </a:r>
            <a:r>
              <a:rPr lang="en-US" altLang="zh-CN" sz="2800" i="1" spc="-105">
                <a:latin typeface="Times New Roman" panose="02020603050405020304"/>
                <a:cs typeface="Times New Roman" panose="02020603050405020304"/>
              </a:rPr>
              <a:t>=</a:t>
            </a:r>
            <a:r>
              <a:rPr lang="en-US" altLang="zh-CN" sz="2800" spc="-225">
                <a:latin typeface="Times New Roman" panose="02020603050405020304"/>
                <a:cs typeface="Times New Roman" panose="02020603050405020304"/>
              </a:rPr>
              <a:t>(</a:t>
            </a:r>
            <a:r>
              <a:rPr lang="en-US" altLang="zh-CN" sz="2800" i="1" spc="-225">
                <a:latin typeface="Times New Roman" panose="02020603050405020304"/>
                <a:cs typeface="Times New Roman" panose="02020603050405020304"/>
              </a:rPr>
              <a:t>L</a:t>
            </a:r>
            <a:r>
              <a:rPr lang="en-US" altLang="zh-CN" sz="2800" spc="-225">
                <a:latin typeface="Times New Roman" panose="02020603050405020304"/>
                <a:cs typeface="Times New Roman" panose="02020603050405020304"/>
              </a:rPr>
              <a:t>-1) -</a:t>
            </a:r>
            <a:r>
              <a:rPr lang="en-US" altLang="zh-CN" sz="2800" spc="-370">
                <a:latin typeface="Times New Roman" panose="02020603050405020304"/>
                <a:cs typeface="Times New Roman" panose="02020603050405020304"/>
              </a:rPr>
              <a:t> </a:t>
            </a:r>
            <a:r>
              <a:rPr lang="en-US" altLang="zh-CN" sz="2800" i="1" spc="15">
                <a:latin typeface="Times New Roman" panose="02020603050405020304"/>
                <a:cs typeface="Times New Roman" panose="02020603050405020304"/>
              </a:rPr>
              <a:t>r</a:t>
            </a:r>
            <a:endParaRPr lang="en-US" altLang="zh-CN" sz="2800">
              <a:latin typeface="Times New Roman" panose="02020603050405020304"/>
              <a:cs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5"/>
          <p:cNvSpPr txBox="1">
            <a:spLocks noGrp="1"/>
          </p:cNvSpPr>
          <p:nvPr>
            <p:ph type="title"/>
          </p:nvPr>
        </p:nvSpPr>
        <p:spPr>
          <a:xfrm>
            <a:off x="1030605" y="313055"/>
            <a:ext cx="8064500" cy="909955"/>
          </a:xfrm>
          <a:prstGeom prst="rect">
            <a:avLst/>
          </a:prstGeom>
        </p:spPr>
        <p:txBody>
          <a:bodyPr vert="horz" wrap="square" lIns="0" tIns="300898" rIns="0" bIns="0" rtlCol="0">
            <a:spAutoFit/>
          </a:body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图像直方图的定义</a:t>
            </a:r>
          </a:p>
        </p:txBody>
      </p:sp>
      <p:sp>
        <p:nvSpPr>
          <p:cNvPr id="47" name="object 4"/>
          <p:cNvSpPr txBox="1"/>
          <p:nvPr/>
        </p:nvSpPr>
        <p:spPr>
          <a:xfrm>
            <a:off x="1030859" y="1652524"/>
            <a:ext cx="5242560" cy="476250"/>
          </a:xfrm>
          <a:prstGeom prst="rect">
            <a:avLst/>
          </a:prstGeom>
        </p:spPr>
        <p:txBody>
          <a:bodyPr vert="horz" wrap="square" lIns="0" tIns="0" rIns="0" bIns="0" rtlCol="0">
            <a:spAutoFit/>
          </a:bodyPr>
          <a:lstStyle/>
          <a:p>
            <a:pPr marL="12700" defTabSz="0">
              <a:lnSpc>
                <a:spcPts val="3750"/>
              </a:lnSpc>
              <a:tabLst>
                <a:tab pos="354965" algn="l"/>
              </a:tabLst>
            </a:pPr>
            <a:r>
              <a:rPr sz="2200" spc="745" dirty="0">
                <a:solidFill>
                  <a:srgbClr val="EE2B0A"/>
                </a:solidFill>
                <a:latin typeface="Segoe UI Symbol" panose="020B0502040204020203"/>
                <a:cs typeface="Segoe UI Symbol" panose="020B0502040204020203"/>
              </a:rPr>
              <a:t>•	</a:t>
            </a:r>
            <a:r>
              <a:rPr sz="3200" spc="-5" dirty="0">
                <a:latin typeface="新宋体" panose="02010609030101010101" charset="-122"/>
                <a:cs typeface="新宋体" panose="02010609030101010101" charset="-122"/>
              </a:rPr>
              <a:t>图像</a:t>
            </a:r>
            <a:r>
              <a:rPr lang="zh-CN" sz="3200" spc="-5" dirty="0">
                <a:latin typeface="新宋体" panose="02010609030101010101" charset="-122"/>
                <a:cs typeface="新宋体" panose="02010609030101010101" charset="-122"/>
              </a:rPr>
              <a:t>及其</a:t>
            </a:r>
            <a:r>
              <a:rPr sz="3200" spc="-5" dirty="0">
                <a:latin typeface="新宋体" panose="02010609030101010101" charset="-122"/>
                <a:cs typeface="新宋体" panose="02010609030101010101" charset="-122"/>
              </a:rPr>
              <a:t>直方图</a:t>
            </a:r>
            <a:r>
              <a:rPr lang="zh-CN" sz="3200" spc="-5" dirty="0">
                <a:latin typeface="新宋体" panose="02010609030101010101" charset="-122"/>
                <a:cs typeface="新宋体" panose="02010609030101010101" charset="-122"/>
              </a:rPr>
              <a:t>表示</a:t>
            </a:r>
          </a:p>
        </p:txBody>
      </p:sp>
      <p:pic>
        <p:nvPicPr>
          <p:cNvPr id="3" name="图片 2"/>
          <p:cNvPicPr>
            <a:picLocks noChangeAspect="1"/>
          </p:cNvPicPr>
          <p:nvPr/>
        </p:nvPicPr>
        <p:blipFill>
          <a:blip r:embed="rId2"/>
          <a:srcRect t="48744"/>
          <a:stretch>
            <a:fillRect/>
          </a:stretch>
        </p:blipFill>
        <p:spPr>
          <a:xfrm>
            <a:off x="5322570" y="2480310"/>
            <a:ext cx="3856355" cy="3148330"/>
          </a:xfrm>
          <a:prstGeom prst="rect">
            <a:avLst/>
          </a:prstGeom>
        </p:spPr>
      </p:pic>
      <p:pic>
        <p:nvPicPr>
          <p:cNvPr id="5" name="图片 4"/>
          <p:cNvPicPr>
            <a:picLocks noChangeAspect="1"/>
          </p:cNvPicPr>
          <p:nvPr/>
        </p:nvPicPr>
        <p:blipFill>
          <a:blip r:embed="rId2"/>
          <a:srcRect b="52610"/>
          <a:stretch>
            <a:fillRect/>
          </a:stretch>
        </p:blipFill>
        <p:spPr>
          <a:xfrm>
            <a:off x="1213485" y="2599054"/>
            <a:ext cx="4013671" cy="30295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774700" y="1672590"/>
            <a:ext cx="9677400" cy="2375522"/>
          </a:xfrm>
          <a:prstGeom prst="rect">
            <a:avLst/>
          </a:prstGeom>
        </p:spPr>
        <p:txBody>
          <a:bodyPr vert="horz" wrap="square" lIns="0" tIns="0" rIns="0" bIns="0" rtlCol="0">
            <a:spAutoFit/>
          </a:bodyPr>
          <a:lstStyle/>
          <a:p>
            <a:pPr marL="12700" defTabSz="0">
              <a:lnSpc>
                <a:spcPct val="100000"/>
              </a:lnSpc>
              <a:tabLst>
                <a:tab pos="354965" algn="l"/>
              </a:tabLst>
            </a:pPr>
            <a:r>
              <a:rPr sz="2200" spc="745" dirty="0">
                <a:solidFill>
                  <a:srgbClr val="EE2B0A"/>
                </a:solidFill>
                <a:latin typeface="Times New Roman" panose="02020603050405020304" charset="0"/>
                <a:cs typeface="Segoe UI Symbol" panose="020B0502040204020203"/>
              </a:rPr>
              <a:t>•	</a:t>
            </a:r>
            <a:r>
              <a:rPr sz="3200" spc="-5" dirty="0">
                <a:latin typeface="Times New Roman" panose="02020603050405020304" charset="0"/>
                <a:cs typeface="新宋体" panose="02010609030101010101" charset="-122"/>
              </a:rPr>
              <a:t>直方图应用举例</a:t>
            </a:r>
            <a:r>
              <a:rPr sz="3200" spc="-5" dirty="0">
                <a:latin typeface="Times New Roman" panose="02020603050405020304" charset="0"/>
                <a:cs typeface="Times New Roman" panose="02020603050405020304"/>
              </a:rPr>
              <a:t>——</a:t>
            </a:r>
            <a:r>
              <a:rPr sz="3200" spc="-5" dirty="0">
                <a:latin typeface="Times New Roman" panose="02020603050405020304" charset="0"/>
                <a:cs typeface="新宋体" panose="02010609030101010101" charset="-122"/>
              </a:rPr>
              <a:t>直方图均衡化</a:t>
            </a:r>
            <a:endParaRPr sz="3200">
              <a:latin typeface="Times New Roman" panose="02020603050405020304" charset="0"/>
              <a:cs typeface="新宋体" panose="02010609030101010101" charset="-122"/>
            </a:endParaRPr>
          </a:p>
          <a:p>
            <a:pPr marL="447675" marR="5080" algn="just">
              <a:lnSpc>
                <a:spcPct val="120000"/>
              </a:lnSpc>
              <a:spcBef>
                <a:spcPts val="915"/>
              </a:spcBef>
            </a:pPr>
            <a:r>
              <a:rPr sz="2800" spc="-5" smtClean="0">
                <a:latin typeface="Times New Roman" panose="02020603050405020304" charset="0"/>
                <a:cs typeface="新宋体" panose="02010609030101010101" charset="-122"/>
              </a:rPr>
              <a:t>希望一幅图像的像素占有全部可能的灰度级且分布均匀</a:t>
            </a:r>
            <a:r>
              <a:rPr sz="2800" spc="-5" dirty="0">
                <a:latin typeface="Times New Roman" panose="02020603050405020304" charset="0"/>
                <a:cs typeface="新宋体" panose="02010609030101010101" charset="-122"/>
              </a:rPr>
              <a:t>，能够具有高对比度</a:t>
            </a:r>
            <a:endParaRPr sz="2800">
              <a:latin typeface="Times New Roman" panose="02020603050405020304" charset="0"/>
              <a:cs typeface="新宋体" panose="02010609030101010101" charset="-122"/>
            </a:endParaRPr>
          </a:p>
          <a:p>
            <a:pPr marL="469900">
              <a:lnSpc>
                <a:spcPct val="100000"/>
              </a:lnSpc>
              <a:spcBef>
                <a:spcPts val="1355"/>
              </a:spcBef>
            </a:pPr>
            <a:r>
              <a:rPr sz="2800" spc="-5" smtClean="0">
                <a:latin typeface="Times New Roman" panose="02020603050405020304" charset="0"/>
                <a:cs typeface="新宋体" panose="02010609030101010101" charset="-122"/>
              </a:rPr>
              <a:t>使用的方法是灰度级变换</a:t>
            </a:r>
            <a:r>
              <a:rPr sz="2800" spc="-10" dirty="0">
                <a:latin typeface="Times New Roman" panose="02020603050405020304" charset="0"/>
                <a:cs typeface="新宋体" panose="02010609030101010101" charset="-122"/>
              </a:rPr>
              <a:t>：</a:t>
            </a:r>
            <a:r>
              <a:rPr sz="3600" b="1" i="1" u="sng" dirty="0">
                <a:solidFill>
                  <a:srgbClr val="0822AA"/>
                </a:solidFill>
                <a:latin typeface="Times New Roman" panose="02020603050405020304" charset="0"/>
                <a:cs typeface="新宋体" panose="02010609030101010101" charset="-122"/>
              </a:rPr>
              <a:t>s</a:t>
            </a:r>
            <a:r>
              <a:rPr sz="3600" b="1" i="1" u="sng" spc="-5" dirty="0">
                <a:solidFill>
                  <a:srgbClr val="0822AA"/>
                </a:solidFill>
                <a:latin typeface="Times New Roman" panose="02020603050405020304" charset="0"/>
                <a:cs typeface="新宋体" panose="02010609030101010101" charset="-122"/>
              </a:rPr>
              <a:t> </a:t>
            </a:r>
            <a:r>
              <a:rPr sz="3600" b="1" u="sng" dirty="0">
                <a:solidFill>
                  <a:srgbClr val="0822AA"/>
                </a:solidFill>
                <a:latin typeface="Times New Roman" panose="02020603050405020304" charset="0"/>
                <a:cs typeface="新宋体" panose="02010609030101010101" charset="-122"/>
              </a:rPr>
              <a:t>=</a:t>
            </a:r>
            <a:r>
              <a:rPr sz="3600" b="1" i="1" u="sng" spc="-5" dirty="0">
                <a:solidFill>
                  <a:srgbClr val="0822AA"/>
                </a:solidFill>
                <a:latin typeface="Times New Roman" panose="02020603050405020304" charset="0"/>
                <a:cs typeface="新宋体" panose="02010609030101010101" charset="-122"/>
              </a:rPr>
              <a:t> </a:t>
            </a:r>
            <a:r>
              <a:rPr sz="3600" b="1" i="1" u="sng" spc="-5">
                <a:solidFill>
                  <a:srgbClr val="0822AA"/>
                </a:solidFill>
                <a:latin typeface="Times New Roman" panose="02020603050405020304" charset="0"/>
                <a:cs typeface="新宋体" panose="02010609030101010101" charset="-122"/>
              </a:rPr>
              <a:t>T</a:t>
            </a:r>
            <a:r>
              <a:rPr sz="3600" b="1" u="sng" spc="-5">
                <a:solidFill>
                  <a:srgbClr val="0822AA"/>
                </a:solidFill>
                <a:latin typeface="Times New Roman" panose="02020603050405020304" charset="0"/>
                <a:cs typeface="新宋体" panose="02010609030101010101" charset="-122"/>
              </a:rPr>
              <a:t>(</a:t>
            </a:r>
            <a:r>
              <a:rPr sz="3600" b="1" i="1" u="sng" spc="-5">
                <a:solidFill>
                  <a:srgbClr val="0822AA"/>
                </a:solidFill>
                <a:latin typeface="Times New Roman" panose="02020603050405020304" charset="0"/>
                <a:cs typeface="新宋体" panose="02010609030101010101" charset="-122"/>
              </a:rPr>
              <a:t>r</a:t>
            </a:r>
            <a:r>
              <a:rPr sz="3600" b="1" u="sng" spc="-5" smtClean="0">
                <a:solidFill>
                  <a:srgbClr val="0822AA"/>
                </a:solidFill>
                <a:latin typeface="Times New Roman" panose="02020603050405020304" charset="0"/>
                <a:cs typeface="新宋体" panose="02010609030101010101" charset="-122"/>
              </a:rPr>
              <a:t>)</a:t>
            </a:r>
            <a:endParaRPr sz="2800" b="1" spc="-5" dirty="0">
              <a:solidFill>
                <a:srgbClr val="FF0000"/>
              </a:solidFill>
              <a:latin typeface="Times New Roman" panose="02020603050405020304" charset="0"/>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p>
        </p:txBody>
      </p:sp>
      <p:sp>
        <p:nvSpPr>
          <p:cNvPr id="2" name="矩形 1"/>
          <p:cNvSpPr/>
          <p:nvPr/>
        </p:nvSpPr>
        <p:spPr>
          <a:xfrm>
            <a:off x="927100" y="4314825"/>
            <a:ext cx="9372600" cy="1692771"/>
          </a:xfrm>
          <a:prstGeom prst="rect">
            <a:avLst/>
          </a:prstGeom>
        </p:spPr>
        <p:txBody>
          <a:bodyPr wrap="square">
            <a:spAutoFit/>
          </a:bodyPr>
          <a:lstStyle/>
          <a:p>
            <a:r>
              <a:rPr lang="zh-CN" altLang="en-US" sz="2600" b="1" spc="-5">
                <a:latin typeface="Times New Roman" panose="02020603050405020304" charset="0"/>
                <a:cs typeface="新宋体" panose="02010609030101010101" charset="-122"/>
              </a:rPr>
              <a:t>直方图均衡化方法为什么能增强图像？直方图均衡化处理后，原来像素值相对比较集中的一些像素，会被分配到别的灰度值上去，处理后灰度范围变大，对比度变大，清晰度变大，所以能有效增强图像。 </a:t>
            </a:r>
            <a:endParaRPr lang="zh-CN" altLang="en-US" sz="2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155700" y="1635760"/>
            <a:ext cx="7605395" cy="1200329"/>
          </a:xfrm>
          <a:prstGeom prst="rect">
            <a:avLst/>
          </a:prstGeom>
        </p:spPr>
        <p:txBody>
          <a:bodyPr vert="horz" wrap="square" lIns="0" tIns="0" rIns="0" bIns="0" rtlCol="0">
            <a:spAutoFit/>
          </a:bodyPr>
          <a:lstStyle/>
          <a:p>
            <a:pPr marL="49530" indent="-49530" algn="l">
              <a:lnSpc>
                <a:spcPct val="130000"/>
              </a:lnSpc>
            </a:pPr>
            <a:r>
              <a:rPr sz="3200" i="1" spc="-5" dirty="0">
                <a:solidFill>
                  <a:srgbClr val="EE2B0A"/>
                </a:solidFill>
                <a:latin typeface="Times New Roman" panose="02020603050405020304" charset="0"/>
                <a:cs typeface="新宋体" panose="02010609030101010101" charset="-122"/>
              </a:rPr>
              <a:t>s</a:t>
            </a:r>
            <a:r>
              <a:rPr sz="3200" spc="-5" dirty="0">
                <a:solidFill>
                  <a:srgbClr val="EE2B0A"/>
                </a:solidFill>
                <a:latin typeface="Times New Roman" panose="02020603050405020304" charset="0"/>
                <a:cs typeface="新宋体" panose="02010609030101010101" charset="-122"/>
              </a:rPr>
              <a:t>=</a:t>
            </a:r>
            <a:r>
              <a:rPr sz="3200" i="1" spc="-5" dirty="0">
                <a:solidFill>
                  <a:srgbClr val="EE2B0A"/>
                </a:solidFill>
                <a:latin typeface="Times New Roman" panose="02020603050405020304" charset="0"/>
                <a:cs typeface="新宋体" panose="02010609030101010101" charset="-122"/>
              </a:rPr>
              <a:t>T</a:t>
            </a:r>
            <a:r>
              <a:rPr sz="3200" spc="-5" dirty="0">
                <a:solidFill>
                  <a:srgbClr val="EE2B0A"/>
                </a:solidFill>
                <a:latin typeface="Times New Roman" panose="02020603050405020304" charset="0"/>
                <a:cs typeface="新宋体" panose="02010609030101010101" charset="-122"/>
              </a:rPr>
              <a:t>(</a:t>
            </a:r>
            <a:r>
              <a:rPr sz="3200" i="1" spc="-5" dirty="0">
                <a:solidFill>
                  <a:srgbClr val="EE2B0A"/>
                </a:solidFill>
                <a:latin typeface="Times New Roman" panose="02020603050405020304" charset="0"/>
                <a:cs typeface="新宋体" panose="02010609030101010101" charset="-122"/>
              </a:rPr>
              <a:t>r</a:t>
            </a:r>
            <a:r>
              <a:rPr sz="3200" spc="-5" dirty="0">
                <a:solidFill>
                  <a:srgbClr val="EE2B0A"/>
                </a:solidFill>
                <a:latin typeface="Times New Roman" panose="02020603050405020304" charset="0"/>
                <a:cs typeface="新宋体" panose="02010609030101010101" charset="-122"/>
              </a:rPr>
              <a:t>)</a:t>
            </a:r>
            <a:r>
              <a:rPr lang="en-US" sz="3200" spc="-5" dirty="0">
                <a:solidFill>
                  <a:srgbClr val="EE2B0A"/>
                </a:solidFill>
                <a:latin typeface="Times New Roman" panose="02020603050405020304" charset="0"/>
                <a:cs typeface="新宋体" panose="02010609030101010101" charset="-122"/>
              </a:rPr>
              <a:t>			</a:t>
            </a:r>
            <a:r>
              <a:rPr sz="3200" spc="-5" dirty="0">
                <a:solidFill>
                  <a:srgbClr val="EE2B0A"/>
                </a:solidFill>
                <a:latin typeface="Times New Roman" panose="02020603050405020304" charset="0"/>
                <a:cs typeface="新宋体" panose="02010609030101010101" charset="-122"/>
                <a:sym typeface="+mn-ea"/>
              </a:rPr>
              <a:t>0≤</a:t>
            </a:r>
            <a:r>
              <a:rPr sz="3200" i="1" spc="-5" dirty="0">
                <a:solidFill>
                  <a:srgbClr val="EE2B0A"/>
                </a:solidFill>
                <a:latin typeface="Times New Roman" panose="02020603050405020304" charset="0"/>
                <a:cs typeface="新宋体" panose="02010609030101010101" charset="-122"/>
                <a:sym typeface="+mn-ea"/>
              </a:rPr>
              <a:t>r</a:t>
            </a:r>
            <a:r>
              <a:rPr sz="3200" spc="-5" dirty="0">
                <a:solidFill>
                  <a:srgbClr val="EE2B0A"/>
                </a:solidFill>
                <a:latin typeface="Times New Roman" panose="02020603050405020304" charset="0"/>
                <a:cs typeface="新宋体" panose="02010609030101010101" charset="-122"/>
                <a:sym typeface="+mn-ea"/>
              </a:rPr>
              <a:t>≤1</a:t>
            </a:r>
            <a:endParaRPr sz="3200" spc="-5" dirty="0">
              <a:solidFill>
                <a:srgbClr val="EE2B0A"/>
              </a:solidFill>
              <a:latin typeface="Times New Roman" panose="02020603050405020304" charset="0"/>
              <a:cs typeface="新宋体" panose="02010609030101010101" charset="-122"/>
            </a:endParaRPr>
          </a:p>
          <a:p>
            <a:pPr marL="49530" indent="-49530" algn="l">
              <a:lnSpc>
                <a:spcPct val="130000"/>
              </a:lnSpc>
            </a:pPr>
            <a:r>
              <a:rPr sz="2800" i="1" spc="-5" dirty="0">
                <a:latin typeface="Times New Roman" panose="02020603050405020304" charset="0"/>
                <a:cs typeface="新宋体" panose="02010609030101010101" charset="-122"/>
              </a:rPr>
              <a:t>T</a:t>
            </a:r>
            <a:r>
              <a:rPr sz="2800" spc="-5" dirty="0">
                <a:latin typeface="Times New Roman" panose="02020603050405020304" charset="0"/>
                <a:cs typeface="新宋体" panose="02010609030101010101" charset="-122"/>
              </a:rPr>
              <a:t>(</a:t>
            </a:r>
            <a:r>
              <a:rPr sz="2800" i="1" spc="-5" dirty="0">
                <a:latin typeface="Times New Roman" panose="02020603050405020304" charset="0"/>
                <a:cs typeface="新宋体" panose="02010609030101010101" charset="-122"/>
              </a:rPr>
              <a:t>r</a:t>
            </a:r>
            <a:r>
              <a:rPr sz="2800" spc="-5" dirty="0">
                <a:latin typeface="Times New Roman" panose="02020603050405020304" charset="0"/>
                <a:cs typeface="新宋体" panose="02010609030101010101" charset="-122"/>
              </a:rPr>
              <a:t>)满足下列两个条件：</a:t>
            </a:r>
            <a:endParaRPr sz="2800">
              <a:latin typeface="Times New Roman" panose="02020603050405020304" charset="0"/>
              <a:cs typeface="新宋体" panose="02010609030101010101" charset="-122"/>
            </a:endParaRPr>
          </a:p>
        </p:txBody>
      </p:sp>
      <p:sp>
        <p:nvSpPr>
          <p:cNvPr id="7" name="object 7"/>
          <p:cNvSpPr txBox="1"/>
          <p:nvPr/>
        </p:nvSpPr>
        <p:spPr>
          <a:xfrm>
            <a:off x="1030605" y="4095090"/>
            <a:ext cx="9361170" cy="1972335"/>
          </a:xfrm>
          <a:prstGeom prst="rect">
            <a:avLst/>
          </a:prstGeom>
        </p:spPr>
        <p:txBody>
          <a:bodyPr vert="horz" wrap="square" lIns="0" tIns="0" rIns="0" bIns="0" rtlCol="0">
            <a:spAutoFit/>
          </a:bodyPr>
          <a:lstStyle/>
          <a:p>
            <a:pPr>
              <a:lnSpc>
                <a:spcPct val="100000"/>
              </a:lnSpc>
            </a:pPr>
            <a:endParaRPr sz="3050">
              <a:latin typeface="Times New Roman" panose="02020603050405020304" charset="0"/>
              <a:cs typeface="Times New Roman" panose="02020603050405020304"/>
            </a:endParaRPr>
          </a:p>
          <a:p>
            <a:pPr marL="12700" marR="5080">
              <a:lnSpc>
                <a:spcPct val="100000"/>
              </a:lnSpc>
            </a:pPr>
            <a:r>
              <a:rPr sz="2800" spc="-5" dirty="0">
                <a:latin typeface="Times New Roman" panose="02020603050405020304" charset="0"/>
                <a:cs typeface="新宋体" panose="02010609030101010101" charset="-122"/>
              </a:rPr>
              <a:t>条件(1</a:t>
            </a:r>
            <a:r>
              <a:rPr sz="2800" spc="-5">
                <a:latin typeface="Times New Roman" panose="02020603050405020304" charset="0"/>
                <a:cs typeface="新宋体" panose="02010609030101010101" charset="-122"/>
              </a:rPr>
              <a:t>)</a:t>
            </a:r>
            <a:r>
              <a:rPr sz="2800" spc="-5" smtClean="0">
                <a:latin typeface="Times New Roman" panose="02020603050405020304" charset="0"/>
                <a:cs typeface="新宋体" panose="02010609030101010101" charset="-122"/>
              </a:rPr>
              <a:t>保证原图各灰度级在变换后仍保持从黑到白</a:t>
            </a:r>
            <a:r>
              <a:rPr sz="2800" spc="-5" dirty="0">
                <a:latin typeface="Times New Roman" panose="02020603050405020304" charset="0"/>
                <a:cs typeface="新宋体" panose="02010609030101010101" charset="-122"/>
              </a:rPr>
              <a:t>(或从白到黑)的排列次序</a:t>
            </a:r>
            <a:endParaRPr sz="2800">
              <a:latin typeface="Times New Roman" panose="02020603050405020304" charset="0"/>
              <a:cs typeface="新宋体" panose="02010609030101010101" charset="-122"/>
            </a:endParaRPr>
          </a:p>
          <a:p>
            <a:pPr marL="12700">
              <a:lnSpc>
                <a:spcPts val="3295"/>
              </a:lnSpc>
              <a:spcBef>
                <a:spcPts val="1685"/>
              </a:spcBef>
            </a:pPr>
            <a:r>
              <a:rPr sz="2800" spc="-5" dirty="0">
                <a:latin typeface="Times New Roman" panose="02020603050405020304" charset="0"/>
                <a:cs typeface="新宋体" panose="02010609030101010101" charset="-122"/>
              </a:rPr>
              <a:t>条件(2)保证变换前后灰度值动态范围的一致性</a:t>
            </a:r>
            <a:endParaRPr sz="2800">
              <a:latin typeface="Times New Roman" panose="02020603050405020304" charset="0"/>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p>
        </p:txBody>
      </p:sp>
      <p:sp>
        <p:nvSpPr>
          <p:cNvPr id="2" name="矩形 1"/>
          <p:cNvSpPr/>
          <p:nvPr/>
        </p:nvSpPr>
        <p:spPr>
          <a:xfrm>
            <a:off x="1558290" y="3019425"/>
            <a:ext cx="8305800" cy="1172116"/>
          </a:xfrm>
          <a:prstGeom prst="rect">
            <a:avLst/>
          </a:prstGeom>
        </p:spPr>
        <p:txBody>
          <a:bodyPr wrap="square">
            <a:spAutoFit/>
          </a:bodyPr>
          <a:lstStyle/>
          <a:p>
            <a:pPr marL="12700">
              <a:lnSpc>
                <a:spcPct val="100000"/>
              </a:lnSpc>
            </a:pPr>
            <a:r>
              <a:rPr lang="en-US" altLang="zh-CN" sz="2800" spc="-5">
                <a:latin typeface="Times New Roman" panose="02020603050405020304" charset="0"/>
                <a:cs typeface="新宋体" panose="02010609030101010101" charset="-122"/>
              </a:rPr>
              <a:t>(1)</a:t>
            </a:r>
            <a:r>
              <a:rPr lang="en-US" altLang="zh-CN" sz="2800" i="1" spc="-5">
                <a:latin typeface="Times New Roman" panose="02020603050405020304" charset="0"/>
                <a:cs typeface="新宋体" panose="02010609030101010101" charset="-122"/>
                <a:sym typeface="+mn-ea"/>
              </a:rPr>
              <a:t>T</a:t>
            </a:r>
            <a:r>
              <a:rPr lang="en-US" altLang="zh-CN" sz="2800" spc="-5">
                <a:latin typeface="Times New Roman" panose="02020603050405020304" charset="0"/>
                <a:cs typeface="新宋体" panose="02010609030101010101" charset="-122"/>
                <a:sym typeface="+mn-ea"/>
              </a:rPr>
              <a:t>(</a:t>
            </a:r>
            <a:r>
              <a:rPr lang="en-US" altLang="zh-CN" sz="2800" i="1" spc="-5">
                <a:latin typeface="Times New Roman" panose="02020603050405020304" charset="0"/>
                <a:cs typeface="新宋体" panose="02010609030101010101" charset="-122"/>
                <a:sym typeface="+mn-ea"/>
              </a:rPr>
              <a:t>r</a:t>
            </a:r>
            <a:r>
              <a:rPr lang="en-US" altLang="zh-CN" sz="2800" spc="-5">
                <a:latin typeface="Times New Roman" panose="02020603050405020304" charset="0"/>
                <a:cs typeface="新宋体" panose="02010609030101010101" charset="-122"/>
                <a:sym typeface="+mn-ea"/>
              </a:rPr>
              <a:t>)</a:t>
            </a:r>
            <a:r>
              <a:rPr lang="zh-CN" altLang="en-US" sz="2800" spc="-5">
                <a:latin typeface="Times New Roman" panose="02020603050405020304" charset="0"/>
                <a:cs typeface="新宋体" panose="02010609030101010101" charset="-122"/>
              </a:rPr>
              <a:t>在区间</a:t>
            </a:r>
            <a:r>
              <a:rPr lang="en-US" altLang="zh-CN" sz="2800" spc="-5">
                <a:latin typeface="Times New Roman" panose="02020603050405020304" charset="0"/>
                <a:cs typeface="新宋体" panose="02010609030101010101" charset="-122"/>
              </a:rPr>
              <a:t>0≤</a:t>
            </a:r>
            <a:r>
              <a:rPr lang="en-US" altLang="zh-CN" sz="2800" i="1" spc="-5">
                <a:latin typeface="Times New Roman" panose="02020603050405020304" charset="0"/>
                <a:cs typeface="新宋体" panose="02010609030101010101" charset="-122"/>
              </a:rPr>
              <a:t>r</a:t>
            </a:r>
            <a:r>
              <a:rPr lang="zh-CN" altLang="en-US" sz="2800" spc="-5">
                <a:latin typeface="Times New Roman" panose="02020603050405020304" charset="0"/>
                <a:cs typeface="新宋体" panose="02010609030101010101" charset="-122"/>
              </a:rPr>
              <a:t>≤</a:t>
            </a:r>
            <a:r>
              <a:rPr lang="en-US" altLang="zh-CN" sz="2800" spc="-5">
                <a:latin typeface="Times New Roman" panose="02020603050405020304" charset="0"/>
                <a:cs typeface="新宋体" panose="02010609030101010101" charset="-122"/>
              </a:rPr>
              <a:t>1</a:t>
            </a:r>
            <a:r>
              <a:rPr lang="zh-CN" altLang="en-US" sz="2800" spc="-5">
                <a:latin typeface="Times New Roman" panose="02020603050405020304" charset="0"/>
                <a:cs typeface="新宋体" panose="02010609030101010101" charset="-122"/>
              </a:rPr>
              <a:t>中为单值且单调递增</a:t>
            </a:r>
            <a:endParaRPr lang="zh-CN" altLang="en-US" sz="2800">
              <a:latin typeface="Times New Roman" panose="02020603050405020304" charset="0"/>
              <a:cs typeface="新宋体" panose="02010609030101010101" charset="-122"/>
            </a:endParaRPr>
          </a:p>
          <a:p>
            <a:pPr marL="12700">
              <a:lnSpc>
                <a:spcPct val="100000"/>
              </a:lnSpc>
              <a:spcBef>
                <a:spcPts val="1690"/>
              </a:spcBef>
            </a:pPr>
            <a:r>
              <a:rPr lang="en-US" altLang="zh-CN" sz="2800" spc="-5">
                <a:latin typeface="Times New Roman" panose="02020603050405020304" charset="0"/>
                <a:cs typeface="新宋体" panose="02010609030101010101" charset="-122"/>
              </a:rPr>
              <a:t>(2)</a:t>
            </a:r>
            <a:r>
              <a:rPr lang="zh-CN" altLang="en-US" sz="2800" spc="-5">
                <a:latin typeface="Times New Roman" panose="02020603050405020304" charset="0"/>
                <a:cs typeface="新宋体" panose="02010609030101010101" charset="-122"/>
              </a:rPr>
              <a:t>当</a:t>
            </a:r>
            <a:r>
              <a:rPr lang="en-US" altLang="zh-CN" sz="2800" spc="-5">
                <a:latin typeface="Times New Roman" panose="02020603050405020304" charset="0"/>
                <a:cs typeface="新宋体" panose="02010609030101010101" charset="-122"/>
              </a:rPr>
              <a:t>0≤</a:t>
            </a:r>
            <a:r>
              <a:rPr lang="en-US" altLang="zh-CN" sz="2800" i="1" spc="-5">
                <a:latin typeface="Times New Roman" panose="02020603050405020304" charset="0"/>
                <a:cs typeface="新宋体" panose="02010609030101010101" charset="-122"/>
              </a:rPr>
              <a:t>r</a:t>
            </a:r>
            <a:r>
              <a:rPr lang="zh-CN" altLang="en-US" sz="2800" spc="-5">
                <a:latin typeface="Times New Roman" panose="02020603050405020304" charset="0"/>
                <a:cs typeface="新宋体" panose="02010609030101010101" charset="-122"/>
              </a:rPr>
              <a:t>≤</a:t>
            </a:r>
            <a:r>
              <a:rPr lang="en-US" altLang="zh-CN" sz="2800" spc="-5">
                <a:latin typeface="Times New Roman" panose="02020603050405020304" charset="0"/>
                <a:cs typeface="新宋体" panose="02010609030101010101" charset="-122"/>
              </a:rPr>
              <a:t>1</a:t>
            </a:r>
            <a:r>
              <a:rPr lang="zh-CN" altLang="en-US" sz="2800" spc="-5">
                <a:latin typeface="Times New Roman" panose="02020603050405020304" charset="0"/>
                <a:cs typeface="新宋体" panose="02010609030101010101" charset="-122"/>
              </a:rPr>
              <a:t>时，</a:t>
            </a:r>
            <a:r>
              <a:rPr lang="en-US" altLang="zh-CN" sz="2800" spc="-5">
                <a:latin typeface="Times New Roman" panose="02020603050405020304" charset="0"/>
                <a:cs typeface="新宋体" panose="02010609030101010101" charset="-122"/>
              </a:rPr>
              <a:t>0≤</a:t>
            </a:r>
            <a:r>
              <a:rPr lang="en-US" altLang="zh-CN" sz="2800" i="1" spc="-5">
                <a:latin typeface="Times New Roman" panose="02020603050405020304" charset="0"/>
                <a:cs typeface="新宋体" panose="02010609030101010101" charset="-122"/>
                <a:sym typeface="+mn-ea"/>
              </a:rPr>
              <a:t>T</a:t>
            </a:r>
            <a:r>
              <a:rPr lang="en-US" altLang="zh-CN" sz="2800" spc="-5">
                <a:latin typeface="Times New Roman" panose="02020603050405020304" charset="0"/>
                <a:cs typeface="新宋体" panose="02010609030101010101" charset="-122"/>
                <a:sym typeface="+mn-ea"/>
              </a:rPr>
              <a:t>(</a:t>
            </a:r>
            <a:r>
              <a:rPr lang="en-US" altLang="zh-CN" sz="2800" i="1" spc="-5">
                <a:latin typeface="Times New Roman" panose="02020603050405020304" charset="0"/>
                <a:cs typeface="新宋体" panose="02010609030101010101" charset="-122"/>
                <a:sym typeface="+mn-ea"/>
              </a:rPr>
              <a:t>r</a:t>
            </a:r>
            <a:r>
              <a:rPr lang="en-US" altLang="zh-CN" sz="2800" spc="-5">
                <a:latin typeface="Times New Roman" panose="02020603050405020304" charset="0"/>
                <a:cs typeface="新宋体" panose="02010609030101010101" charset="-122"/>
                <a:sym typeface="+mn-ea"/>
              </a:rPr>
              <a:t>)</a:t>
            </a:r>
            <a:r>
              <a:rPr lang="zh-CN" altLang="en-US" sz="2800" spc="-5">
                <a:latin typeface="Times New Roman" panose="02020603050405020304" charset="0"/>
                <a:cs typeface="新宋体" panose="02010609030101010101" charset="-122"/>
              </a:rPr>
              <a:t> ≤</a:t>
            </a:r>
            <a:r>
              <a:rPr lang="en-US" altLang="zh-CN" sz="2800" spc="-5">
                <a:latin typeface="Times New Roman" panose="02020603050405020304" charset="0"/>
                <a:cs typeface="新宋体" panose="02010609030101010101" charset="-122"/>
              </a:rPr>
              <a:t>1</a:t>
            </a:r>
            <a:endParaRPr lang="zh-CN" altLang="en-US" sz="2800">
              <a:latin typeface="Times New Roman" panose="02020603050405020304" charset="0"/>
              <a:cs typeface="新宋体" panose="02010609030101010101"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object 6"/>
              <p:cNvSpPr txBox="1">
                <a:spLocks noGrp="1"/>
              </p:cNvSpPr>
              <p:nvPr>
                <p:ph type="title"/>
              </p:nvPr>
            </p:nvSpPr>
            <p:spPr>
              <a:xfrm>
                <a:off x="927100" y="1458944"/>
                <a:ext cx="8681720" cy="1370503"/>
              </a:xfrm>
              <a:prstGeom prst="rect">
                <a:avLst/>
              </a:prstGeom>
            </p:spPr>
            <p:txBody>
              <a:bodyPr vert="horz" wrap="square" lIns="0" tIns="0" rIns="0" bIns="0" rtlCol="0">
                <a:spAutoFit/>
              </a:bodyPr>
              <a:lstStyle/>
              <a:p>
                <a:pPr marL="12700" algn="l">
                  <a:lnSpc>
                    <a:spcPct val="150000"/>
                  </a:lnSpc>
                </a:pPr>
                <a:r>
                  <a:rPr lang="zh-CN" altLang="en-US" sz="2800" b="0" spc="-5" smtClean="0">
                    <a:latin typeface="+mn-ea"/>
                    <a:ea typeface="+mn-ea"/>
                    <a:cs typeface="新宋体" panose="02010609030101010101" charset="-122"/>
                  </a:rPr>
                  <a:t>已知一种重要的积分变换函数</a:t>
                </a:r>
                <a:r>
                  <a:rPr lang="zh-CN" altLang="en-US" sz="2800" b="0" spc="-1070" smtClean="0">
                    <a:latin typeface="+mn-ea"/>
                    <a:ea typeface="+mn-ea"/>
                    <a:cs typeface="新宋体" panose="02010609030101010101" charset="-122"/>
                  </a:rPr>
                  <a:t>：</a:t>
                </a:r>
                <a14:m>
                  <m:oMath xmlns:m="http://schemas.openxmlformats.org/officeDocument/2006/math">
                    <m:r>
                      <m:rPr>
                        <m:sty m:val="p"/>
                      </m:rPr>
                      <a:rPr lang="en-US" altLang="zh-CN" sz="2800" spc="-5" smtClean="0">
                        <a:latin typeface="Cambria Math" panose="02040503050406030204" pitchFamily="18" charset="0"/>
                        <a:ea typeface="+mn-ea"/>
                        <a:cs typeface="新宋体" panose="02010609030101010101" charset="-122"/>
                      </a:rPr>
                      <m:t>s</m:t>
                    </m:r>
                    <m:r>
                      <a:rPr lang="en-US" altLang="zh-CN" sz="2800" b="0" i="1" spc="-5" smtClean="0">
                        <a:latin typeface="Cambria Math" panose="02040503050406030204" pitchFamily="18" charset="0"/>
                        <a:ea typeface="+mn-ea"/>
                        <a:cs typeface="新宋体" panose="02010609030101010101" charset="-122"/>
                      </a:rPr>
                      <m:t>=</m:t>
                    </m:r>
                    <m:r>
                      <a:rPr lang="en-US" altLang="zh-CN" sz="2800" b="0" i="1" spc="-5" smtClean="0">
                        <a:latin typeface="Cambria Math" panose="02040503050406030204" pitchFamily="18" charset="0"/>
                        <a:ea typeface="+mn-ea"/>
                        <a:cs typeface="新宋体" panose="02010609030101010101" charset="-122"/>
                      </a:rPr>
                      <m:t>𝑇</m:t>
                    </m:r>
                    <m:r>
                      <a:rPr lang="en-US" altLang="zh-CN" sz="2800" b="0" i="1" spc="-5" smtClean="0">
                        <a:latin typeface="Cambria Math" panose="02040503050406030204" pitchFamily="18" charset="0"/>
                        <a:ea typeface="+mn-ea"/>
                        <a:cs typeface="新宋体" panose="02010609030101010101" charset="-122"/>
                      </a:rPr>
                      <m:t>(</m:t>
                    </m:r>
                    <m:r>
                      <a:rPr lang="en-US" altLang="zh-CN" sz="2800" b="0" i="1" spc="-5" smtClean="0">
                        <a:latin typeface="Cambria Math" panose="02040503050406030204" pitchFamily="18" charset="0"/>
                        <a:ea typeface="+mn-ea"/>
                        <a:cs typeface="新宋体" panose="02010609030101010101" charset="-122"/>
                      </a:rPr>
                      <m:t>𝑟</m:t>
                    </m:r>
                    <m:r>
                      <a:rPr lang="en-US" altLang="zh-CN" sz="2800" b="0" i="1" spc="-5" smtClean="0">
                        <a:latin typeface="Cambria Math" panose="02040503050406030204" pitchFamily="18" charset="0"/>
                        <a:ea typeface="+mn-ea"/>
                        <a:cs typeface="新宋体" panose="02010609030101010101" charset="-122"/>
                      </a:rPr>
                      <m:t>)=</m:t>
                    </m:r>
                    <m:nary>
                      <m:naryPr>
                        <m:ctrlPr>
                          <a:rPr lang="en-US" altLang="zh-CN" sz="2800" i="1" spc="-5">
                            <a:latin typeface="Cambria Math" panose="02040503050406030204" pitchFamily="18" charset="0"/>
                            <a:ea typeface="+mn-ea"/>
                          </a:rPr>
                        </m:ctrlPr>
                      </m:naryPr>
                      <m:sub>
                        <m:r>
                          <m:rPr>
                            <m:brk m:alnAt="23"/>
                          </m:rPr>
                          <a:rPr lang="en-US" altLang="zh-CN" sz="2800" i="1" spc="-5">
                            <a:latin typeface="Cambria Math" panose="02040503050406030204" pitchFamily="18" charset="0"/>
                            <a:ea typeface="+mn-ea"/>
                          </a:rPr>
                          <m:t>0</m:t>
                        </m:r>
                      </m:sub>
                      <m:sup>
                        <m:r>
                          <a:rPr lang="en-US" altLang="zh-CN" sz="2800" i="1" spc="-5">
                            <a:latin typeface="Cambria Math" panose="02040503050406030204" pitchFamily="18" charset="0"/>
                            <a:ea typeface="+mn-ea"/>
                          </a:rPr>
                          <m:t>𝑟</m:t>
                        </m:r>
                      </m:sup>
                      <m:e>
                        <m:r>
                          <a:rPr lang="en-US" altLang="zh-CN" sz="2800" i="1" spc="-5">
                            <a:latin typeface="Cambria Math" panose="02040503050406030204" pitchFamily="18" charset="0"/>
                            <a:ea typeface="+mn-ea"/>
                          </a:rPr>
                          <m:t>𝑝</m:t>
                        </m:r>
                        <m:r>
                          <a:rPr lang="en-US" altLang="zh-CN" sz="2800" i="1" spc="-5" baseline="-25000">
                            <a:latin typeface="Cambria Math" panose="02040503050406030204" pitchFamily="18" charset="0"/>
                            <a:ea typeface="+mn-ea"/>
                          </a:rPr>
                          <m:t>𝑟</m:t>
                        </m:r>
                        <m:d>
                          <m:dPr>
                            <m:ctrlPr>
                              <a:rPr lang="en-US" altLang="zh-CN" sz="2800" i="1" spc="-5">
                                <a:latin typeface="Cambria Math" panose="02040503050406030204" pitchFamily="18" charset="0"/>
                                <a:ea typeface="+mn-ea"/>
                              </a:rPr>
                            </m:ctrlPr>
                          </m:dPr>
                          <m:e>
                            <m:r>
                              <a:rPr lang="en-US" altLang="zh-CN" sz="2800" i="1" spc="-5">
                                <a:latin typeface="Cambria Math" panose="02040503050406030204" pitchFamily="18" charset="0"/>
                                <a:ea typeface="+mn-ea"/>
                              </a:rPr>
                              <m:t>𝑤</m:t>
                            </m:r>
                          </m:e>
                        </m:d>
                        <m:r>
                          <a:rPr lang="en-US" altLang="zh-CN" sz="2800" i="1" spc="-5">
                            <a:latin typeface="Cambria Math" panose="02040503050406030204" pitchFamily="18" charset="0"/>
                            <a:ea typeface="+mn-ea"/>
                          </a:rPr>
                          <m:t>𝑑𝑤</m:t>
                        </m:r>
                      </m:e>
                    </m:nary>
                  </m:oMath>
                </a14:m>
                <a:r>
                  <a:rPr lang="zh-CN" altLang="en-US" sz="2800" b="0" spc="-1070" dirty="0">
                    <a:latin typeface="+mn-ea"/>
                    <a:ea typeface="+mn-ea"/>
                    <a:cs typeface="新宋体" panose="02010609030101010101" charset="-122"/>
                  </a:rPr>
                  <a:t/>
                </a:r>
                <a:br>
                  <a:rPr lang="zh-CN" altLang="en-US" sz="2800" b="0" spc="-1070" dirty="0">
                    <a:latin typeface="+mn-ea"/>
                    <a:ea typeface="+mn-ea"/>
                    <a:cs typeface="新宋体" panose="02010609030101010101" charset="-122"/>
                  </a:rPr>
                </a:br>
                <a:r>
                  <a:rPr lang="zh-CN" altLang="en-US" sz="2800" b="1" dirty="0">
                    <a:solidFill>
                      <a:srgbClr val="000099"/>
                    </a:solidFill>
                    <a:latin typeface="+mn-ea"/>
                    <a:ea typeface="+mn-ea"/>
                    <a:sym typeface="+mn-ea"/>
                  </a:rPr>
                  <a:t>新图像的灰度级分布是归一化的均匀概率密度分布</a:t>
                </a:r>
                <a:endParaRPr sz="2800" b="0" spc="-1070" baseline="2000" dirty="0">
                  <a:latin typeface="+mn-ea"/>
                  <a:ea typeface="+mn-ea"/>
                  <a:cs typeface="新宋体" panose="02010609030101010101" charset="-122"/>
                </a:endParaRPr>
              </a:p>
            </p:txBody>
          </p:sp>
        </mc:Choice>
        <mc:Fallback xmlns="">
          <p:sp>
            <p:nvSpPr>
              <p:cNvPr id="6" name="object 6"/>
              <p:cNvSpPr txBox="1">
                <a:spLocks noGrp="1" noRot="1" noChangeAspect="1" noMove="1" noResize="1" noEditPoints="1" noAdjustHandles="1" noChangeArrowheads="1" noChangeShapeType="1" noTextEdit="1"/>
              </p:cNvSpPr>
              <p:nvPr>
                <p:ph type="title"/>
              </p:nvPr>
            </p:nvSpPr>
            <p:spPr>
              <a:xfrm>
                <a:off x="927100" y="1458944"/>
                <a:ext cx="8681720" cy="1370503"/>
              </a:xfrm>
              <a:prstGeom prst="rect">
                <a:avLst/>
              </a:prstGeom>
              <a:blipFill>
                <a:blip r:embed="rId2"/>
                <a:stretch>
                  <a:fillRect l="-2317" b="-12000"/>
                </a:stretch>
              </a:blipFill>
            </p:spPr>
            <p:txBody>
              <a:bodyPr/>
              <a:lstStyle/>
              <a:p>
                <a:r>
                  <a:rPr lang="zh-CN" altLang="en-US">
                    <a:noFill/>
                  </a:rPr>
                  <a:t> </a:t>
                </a:r>
              </a:p>
            </p:txBody>
          </p:sp>
        </mc:Fallback>
      </mc:AlternateContent>
      <p:sp>
        <p:nvSpPr>
          <p:cNvPr id="20" name="object 20"/>
          <p:cNvSpPr txBox="1"/>
          <p:nvPr/>
        </p:nvSpPr>
        <p:spPr>
          <a:xfrm>
            <a:off x="927100" y="3100522"/>
            <a:ext cx="9497694" cy="431337"/>
          </a:xfrm>
          <a:prstGeom prst="rect">
            <a:avLst/>
          </a:prstGeom>
        </p:spPr>
        <p:txBody>
          <a:bodyPr vert="horz" wrap="square" lIns="0" tIns="0" rIns="0" bIns="0" rtlCol="0">
            <a:spAutoFit/>
          </a:bodyPr>
          <a:lstStyle/>
          <a:p>
            <a:pPr marL="12700">
              <a:lnSpc>
                <a:spcPct val="125000"/>
              </a:lnSpc>
            </a:pPr>
            <a:r>
              <a:rPr sz="2600" spc="-5" smtClean="0">
                <a:latin typeface="新宋体" panose="02010609030101010101" charset="-122"/>
                <a:cs typeface="新宋体" panose="02010609030101010101" charset="-122"/>
              </a:rPr>
              <a:t>关于上限的定积分的导数就是该上限的积分值(莱布尼茨准则</a:t>
            </a:r>
            <a:r>
              <a:rPr sz="2600" spc="-5" dirty="0">
                <a:latin typeface="新宋体" panose="02010609030101010101" charset="-122"/>
                <a:cs typeface="新宋体" panose="02010609030101010101" charset="-122"/>
              </a:rPr>
              <a:t>)</a:t>
            </a:r>
            <a:endParaRPr sz="2600">
              <a:latin typeface="新宋体" panose="02010609030101010101" charset="-122"/>
              <a:cs typeface="新宋体" panose="02010609030101010101"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p>
        </p:txBody>
      </p:sp>
      <mc:AlternateContent xmlns:mc="http://schemas.openxmlformats.org/markup-compatibility/2006" xmlns:a14="http://schemas.microsoft.com/office/drawing/2010/main">
        <mc:Choice Requires="a14">
          <p:sp>
            <p:nvSpPr>
              <p:cNvPr id="2" name="矩形 1"/>
              <p:cNvSpPr/>
              <p:nvPr/>
            </p:nvSpPr>
            <p:spPr>
              <a:xfrm>
                <a:off x="927100" y="3802934"/>
                <a:ext cx="7620000" cy="145693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zh-CN" sz="2800" i="1" spc="-5" smtClean="0">
                              <a:latin typeface="Cambria Math" panose="02040503050406030204" pitchFamily="18" charset="0"/>
                              <a:cs typeface="新宋体" panose="02010609030101010101" charset="-122"/>
                            </a:rPr>
                          </m:ctrlPr>
                        </m:fPr>
                        <m:num>
                          <m:r>
                            <a:rPr lang="en-US" altLang="zh-CN" sz="2800" i="1" spc="-5" smtClean="0">
                              <a:latin typeface="Cambria Math" panose="02040503050406030204" pitchFamily="18" charset="0"/>
                              <a:cs typeface="新宋体" panose="02010609030101010101" charset="-122"/>
                            </a:rPr>
                            <m:t>𝑑</m:t>
                          </m:r>
                          <m:r>
                            <a:rPr lang="en-US" altLang="zh-CN" sz="2800" b="0" i="1" spc="-5" smtClean="0">
                              <a:latin typeface="Cambria Math" panose="02040503050406030204" pitchFamily="18" charset="0"/>
                              <a:cs typeface="新宋体" panose="02010609030101010101" charset="-122"/>
                            </a:rPr>
                            <m:t>𝑠</m:t>
                          </m:r>
                        </m:num>
                        <m:den>
                          <m:r>
                            <a:rPr lang="en-US" altLang="zh-CN" sz="2800" i="1" spc="-5" smtClean="0">
                              <a:latin typeface="Cambria Math" panose="02040503050406030204" pitchFamily="18" charset="0"/>
                              <a:cs typeface="新宋体" panose="02010609030101010101" charset="-122"/>
                            </a:rPr>
                            <m:t>𝑑</m:t>
                          </m:r>
                          <m:r>
                            <a:rPr lang="en-US" altLang="zh-CN" sz="2800" b="0" i="1" spc="-5" smtClean="0">
                              <a:latin typeface="Cambria Math" panose="02040503050406030204" pitchFamily="18" charset="0"/>
                              <a:cs typeface="新宋体" panose="02010609030101010101" charset="-122"/>
                            </a:rPr>
                            <m:t>𝑟</m:t>
                          </m:r>
                        </m:den>
                      </m:f>
                      <m:r>
                        <a:rPr lang="en-US" altLang="zh-CN" sz="2800" i="1" spc="-5">
                          <a:latin typeface="Cambria Math" panose="02040503050406030204" pitchFamily="18" charset="0"/>
                          <a:cs typeface="新宋体" panose="02010609030101010101" charset="-122"/>
                        </a:rPr>
                        <m:t>=</m:t>
                      </m:r>
                      <m:f>
                        <m:fPr>
                          <m:ctrlPr>
                            <a:rPr lang="en-US" altLang="zh-CN" sz="2800" i="1" spc="-5" smtClean="0">
                              <a:latin typeface="Cambria Math" panose="02040503050406030204" pitchFamily="18" charset="0"/>
                              <a:cs typeface="新宋体" panose="02010609030101010101" charset="-122"/>
                            </a:rPr>
                          </m:ctrlPr>
                        </m:fPr>
                        <m:num>
                          <m:r>
                            <a:rPr lang="en-US" altLang="zh-CN" sz="2800" i="1" spc="-5" smtClean="0">
                              <a:latin typeface="Cambria Math" panose="02040503050406030204" pitchFamily="18" charset="0"/>
                              <a:cs typeface="新宋体" panose="02010609030101010101" charset="-122"/>
                            </a:rPr>
                            <m:t>𝑑</m:t>
                          </m:r>
                          <m:r>
                            <a:rPr lang="en-US" altLang="zh-CN" sz="2800" b="0" i="1" spc="-5" smtClean="0">
                              <a:latin typeface="Cambria Math" panose="02040503050406030204" pitchFamily="18" charset="0"/>
                              <a:cs typeface="新宋体" panose="02010609030101010101" charset="-122"/>
                            </a:rPr>
                            <m:t>𝑇</m:t>
                          </m:r>
                          <m:r>
                            <a:rPr lang="en-US" altLang="zh-CN" sz="2800" b="0" i="1" spc="-5" smtClean="0">
                              <a:latin typeface="Cambria Math" panose="02040503050406030204" pitchFamily="18" charset="0"/>
                              <a:cs typeface="新宋体" panose="02010609030101010101" charset="-122"/>
                            </a:rPr>
                            <m:t>(</m:t>
                          </m:r>
                          <m:r>
                            <a:rPr lang="en-US" altLang="zh-CN" sz="2800" b="0" i="1" spc="-5" smtClean="0">
                              <a:latin typeface="Cambria Math" panose="02040503050406030204" pitchFamily="18" charset="0"/>
                              <a:cs typeface="新宋体" panose="02010609030101010101" charset="-122"/>
                            </a:rPr>
                            <m:t>𝑟</m:t>
                          </m:r>
                          <m:r>
                            <a:rPr lang="en-US" altLang="zh-CN" sz="2800" b="0" i="1" spc="-5" smtClean="0">
                              <a:latin typeface="Cambria Math" panose="02040503050406030204" pitchFamily="18" charset="0"/>
                              <a:cs typeface="新宋体" panose="02010609030101010101" charset="-122"/>
                            </a:rPr>
                            <m:t>)</m:t>
                          </m:r>
                        </m:num>
                        <m:den>
                          <m:r>
                            <a:rPr lang="en-US" altLang="zh-CN" sz="2800" i="1" spc="-5" smtClean="0">
                              <a:latin typeface="Cambria Math" panose="02040503050406030204" pitchFamily="18" charset="0"/>
                              <a:cs typeface="新宋体" panose="02010609030101010101" charset="-122"/>
                            </a:rPr>
                            <m:t>𝑑</m:t>
                          </m:r>
                          <m:r>
                            <a:rPr lang="en-US" altLang="zh-CN" sz="2800" b="0" i="1" spc="-5" smtClean="0">
                              <a:latin typeface="Cambria Math" panose="02040503050406030204" pitchFamily="18" charset="0"/>
                              <a:cs typeface="新宋体" panose="02010609030101010101" charset="-122"/>
                            </a:rPr>
                            <m:t>𝑟</m:t>
                          </m:r>
                        </m:den>
                      </m:f>
                      <m:r>
                        <a:rPr lang="en-US" altLang="zh-CN" sz="2800" i="1" spc="-5">
                          <a:latin typeface="Cambria Math" panose="02040503050406030204" pitchFamily="18" charset="0"/>
                          <a:cs typeface="新宋体" panose="02010609030101010101" charset="-122"/>
                        </a:rPr>
                        <m:t>=</m:t>
                      </m:r>
                      <m:f>
                        <m:fPr>
                          <m:ctrlPr>
                            <a:rPr lang="en-US" altLang="zh-CN" sz="2800" i="1" spc="-5" smtClean="0">
                              <a:latin typeface="Cambria Math" panose="02040503050406030204" pitchFamily="18" charset="0"/>
                            </a:rPr>
                          </m:ctrlPr>
                        </m:fPr>
                        <m:num>
                          <m:r>
                            <a:rPr lang="en-US" altLang="zh-CN" sz="2800" b="0" i="1" spc="-5" smtClean="0">
                              <a:latin typeface="Cambria Math" panose="02040503050406030204" pitchFamily="18" charset="0"/>
                            </a:rPr>
                            <m:t>𝑑</m:t>
                          </m:r>
                        </m:num>
                        <m:den>
                          <m:r>
                            <a:rPr lang="en-US" altLang="zh-CN" sz="2800" b="0" i="1" spc="-5" smtClean="0">
                              <a:latin typeface="Cambria Math" panose="02040503050406030204" pitchFamily="18" charset="0"/>
                            </a:rPr>
                            <m:t>𝑑𝑟</m:t>
                          </m:r>
                        </m:den>
                      </m:f>
                      <m:nary>
                        <m:naryPr>
                          <m:ctrlPr>
                            <a:rPr lang="en-US" altLang="zh-CN" sz="2800" i="1" spc="-5">
                              <a:latin typeface="Cambria Math" panose="02040503050406030204" pitchFamily="18" charset="0"/>
                            </a:rPr>
                          </m:ctrlPr>
                        </m:naryPr>
                        <m:sub>
                          <m:r>
                            <m:rPr>
                              <m:brk m:alnAt="23"/>
                            </m:rPr>
                            <a:rPr lang="en-US" altLang="zh-CN" sz="2800" i="1" spc="-5">
                              <a:latin typeface="Cambria Math" panose="02040503050406030204" pitchFamily="18" charset="0"/>
                            </a:rPr>
                            <m:t>0</m:t>
                          </m:r>
                        </m:sub>
                        <m:sup>
                          <m:r>
                            <a:rPr lang="en-US" altLang="zh-CN" sz="2800" i="1" spc="-5">
                              <a:latin typeface="Cambria Math" panose="02040503050406030204" pitchFamily="18" charset="0"/>
                            </a:rPr>
                            <m:t>𝑟</m:t>
                          </m:r>
                        </m:sup>
                        <m:e>
                          <m:r>
                            <a:rPr lang="en-US" altLang="zh-CN" sz="2800" i="1" spc="-5" smtClean="0">
                              <a:latin typeface="Cambria Math" panose="02040503050406030204" pitchFamily="18" charset="0"/>
                            </a:rPr>
                            <m:t>𝑝</m:t>
                          </m:r>
                          <m:r>
                            <a:rPr lang="en-US" altLang="zh-CN" sz="2800" i="1" spc="-5" baseline="-25000">
                              <a:latin typeface="Cambria Math" panose="02040503050406030204" pitchFamily="18" charset="0"/>
                            </a:rPr>
                            <m:t>𝑟</m:t>
                          </m:r>
                          <m:d>
                            <m:dPr>
                              <m:ctrlPr>
                                <a:rPr lang="en-US" altLang="zh-CN" sz="2800" i="1" spc="-5">
                                  <a:latin typeface="Cambria Math" panose="02040503050406030204" pitchFamily="18" charset="0"/>
                                </a:rPr>
                              </m:ctrlPr>
                            </m:dPr>
                            <m:e>
                              <m:r>
                                <a:rPr lang="en-US" altLang="zh-CN" sz="2800" i="1" spc="-5">
                                  <a:latin typeface="Cambria Math" panose="02040503050406030204" pitchFamily="18" charset="0"/>
                                </a:rPr>
                                <m:t>𝑤</m:t>
                              </m:r>
                            </m:e>
                          </m:d>
                          <m:r>
                            <a:rPr lang="en-US" altLang="zh-CN" sz="2800" i="1" spc="-5">
                              <a:latin typeface="Cambria Math" panose="02040503050406030204" pitchFamily="18" charset="0"/>
                            </a:rPr>
                            <m:t>𝑑𝑤</m:t>
                          </m:r>
                          <m:r>
                            <a:rPr lang="en-US" altLang="zh-CN" sz="2800" b="0" i="1" spc="-5" smtClean="0">
                              <a:latin typeface="Cambria Math" panose="02040503050406030204" pitchFamily="18" charset="0"/>
                            </a:rPr>
                            <m:t>=</m:t>
                          </m:r>
                          <m:r>
                            <a:rPr lang="en-US" altLang="zh-CN" sz="2800" b="0" i="1" spc="-5" smtClean="0">
                              <a:latin typeface="Cambria Math" panose="02040503050406030204" pitchFamily="18" charset="0"/>
                            </a:rPr>
                            <m:t>𝑝𝑟</m:t>
                          </m:r>
                          <m:r>
                            <a:rPr lang="en-US" altLang="zh-CN" sz="2800" b="0" i="1" spc="-5" smtClean="0">
                              <a:latin typeface="Cambria Math" panose="02040503050406030204" pitchFamily="18" charset="0"/>
                            </a:rPr>
                            <m:t>(</m:t>
                          </m:r>
                          <m:r>
                            <a:rPr lang="en-US" altLang="zh-CN" sz="2800" b="0" i="1" spc="-5" smtClean="0">
                              <a:latin typeface="Cambria Math" panose="02040503050406030204" pitchFamily="18" charset="0"/>
                            </a:rPr>
                            <m:t>𝑟</m:t>
                          </m:r>
                          <m:r>
                            <a:rPr lang="en-US" altLang="zh-CN" sz="2800" b="0" i="1" spc="-5" smtClean="0">
                              <a:latin typeface="Cambria Math" panose="02040503050406030204" pitchFamily="18" charset="0"/>
                            </a:rPr>
                            <m:t>)</m:t>
                          </m:r>
                        </m:e>
                      </m:nary>
                    </m:oMath>
                  </m:oMathPara>
                </a14:m>
                <a:endParaRPr lang="en-US" altLang="zh-CN" sz="2800" smtClean="0"/>
              </a:p>
              <a:p>
                <a:endParaRPr lang="en-US" altLang="zh-CN" sz="2800"/>
              </a:p>
            </p:txBody>
          </p:sp>
        </mc:Choice>
        <mc:Fallback xmlns="">
          <p:sp>
            <p:nvSpPr>
              <p:cNvPr id="2" name="矩形 1"/>
              <p:cNvSpPr>
                <a:spLocks noRot="1" noChangeAspect="1" noMove="1" noResize="1" noEditPoints="1" noAdjustHandles="1" noChangeArrowheads="1" noChangeShapeType="1" noTextEdit="1"/>
              </p:cNvSpPr>
              <p:nvPr/>
            </p:nvSpPr>
            <p:spPr>
              <a:xfrm>
                <a:off x="927100" y="3802934"/>
                <a:ext cx="7620000" cy="14569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946426" y="5064946"/>
                <a:ext cx="5643789" cy="1050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pc="-5" smtClean="0">
                          <a:latin typeface="Cambria Math" panose="02040503050406030204" pitchFamily="18" charset="0"/>
                        </a:rPr>
                        <m:t>𝑝</m:t>
                      </m:r>
                      <m:r>
                        <a:rPr lang="en-US" altLang="zh-CN" sz="2800" b="0" i="1" spc="-5" baseline="-25000" smtClean="0">
                          <a:latin typeface="Cambria Math" panose="02040503050406030204" pitchFamily="18" charset="0"/>
                        </a:rPr>
                        <m:t>𝑠</m:t>
                      </m:r>
                      <m:d>
                        <m:dPr>
                          <m:ctrlPr>
                            <a:rPr lang="en-US" altLang="zh-CN" sz="2800" b="0" i="1" spc="-5" baseline="-25000" smtClean="0">
                              <a:latin typeface="Cambria Math" panose="02040503050406030204" pitchFamily="18" charset="0"/>
                            </a:rPr>
                          </m:ctrlPr>
                        </m:dPr>
                        <m:e>
                          <m:r>
                            <a:rPr lang="en-US" altLang="zh-CN" sz="2800" b="0" i="1" spc="-5" smtClean="0">
                              <a:latin typeface="Cambria Math" panose="02040503050406030204" pitchFamily="18" charset="0"/>
                            </a:rPr>
                            <m:t>𝑠</m:t>
                          </m:r>
                        </m:e>
                      </m:d>
                      <m:r>
                        <a:rPr lang="en-US" altLang="zh-CN" sz="2800" b="0" i="1" spc="-5" smtClean="0">
                          <a:latin typeface="Cambria Math" panose="02040503050406030204" pitchFamily="18" charset="0"/>
                        </a:rPr>
                        <m:t>=</m:t>
                      </m:r>
                      <m:r>
                        <a:rPr lang="en-US" altLang="zh-CN" sz="2800" i="1" spc="-5" smtClean="0">
                          <a:latin typeface="Cambria Math" panose="02040503050406030204" pitchFamily="18" charset="0"/>
                        </a:rPr>
                        <m:t>𝑝</m:t>
                      </m:r>
                      <m:r>
                        <a:rPr lang="en-US" altLang="zh-CN" sz="2800" b="0" i="1" spc="-5" baseline="-25000" smtClean="0">
                          <a:latin typeface="Cambria Math" panose="02040503050406030204" pitchFamily="18" charset="0"/>
                        </a:rPr>
                        <m:t>𝑟</m:t>
                      </m:r>
                      <m:d>
                        <m:dPr>
                          <m:ctrlPr>
                            <a:rPr lang="en-US" altLang="zh-CN" sz="2800" b="0" i="1" spc="-5" baseline="-25000" smtClean="0">
                              <a:latin typeface="Cambria Math" panose="02040503050406030204" pitchFamily="18" charset="0"/>
                            </a:rPr>
                          </m:ctrlPr>
                        </m:dPr>
                        <m:e>
                          <m:r>
                            <a:rPr lang="en-US" altLang="zh-CN" sz="2800" b="0" i="1" spc="-5" smtClean="0">
                              <a:latin typeface="Cambria Math" panose="02040503050406030204" pitchFamily="18" charset="0"/>
                            </a:rPr>
                            <m:t>𝑟</m:t>
                          </m:r>
                        </m:e>
                      </m:d>
                      <m:d>
                        <m:dPr>
                          <m:begChr m:val="|"/>
                          <m:endChr m:val="|"/>
                          <m:ctrlPr>
                            <a:rPr lang="en-US" altLang="zh-CN" sz="2800" b="0" i="1" spc="-5" smtClean="0">
                              <a:latin typeface="Cambria Math" panose="02040503050406030204" pitchFamily="18" charset="0"/>
                            </a:rPr>
                          </m:ctrlPr>
                        </m:dPr>
                        <m:e>
                          <m:f>
                            <m:fPr>
                              <m:ctrlPr>
                                <a:rPr lang="en-US" altLang="zh-CN" sz="2800" b="0" i="1" spc="-5" smtClean="0">
                                  <a:latin typeface="Cambria Math" panose="02040503050406030204" pitchFamily="18" charset="0"/>
                                </a:rPr>
                              </m:ctrlPr>
                            </m:fPr>
                            <m:num>
                              <m:r>
                                <a:rPr lang="en-US" altLang="zh-CN" sz="2800" b="0" i="1" spc="-5" smtClean="0">
                                  <a:latin typeface="Cambria Math" panose="02040503050406030204" pitchFamily="18" charset="0"/>
                                </a:rPr>
                                <m:t>𝑑𝑟</m:t>
                              </m:r>
                            </m:num>
                            <m:den>
                              <m:r>
                                <a:rPr lang="en-US" altLang="zh-CN" sz="2800" b="0" i="1" spc="-5" smtClean="0">
                                  <a:latin typeface="Cambria Math" panose="02040503050406030204" pitchFamily="18" charset="0"/>
                                </a:rPr>
                                <m:t>𝑑𝑠</m:t>
                              </m:r>
                            </m:den>
                          </m:f>
                        </m:e>
                      </m:d>
                      <m:r>
                        <a:rPr lang="en-US" altLang="zh-CN" sz="2800" i="1" spc="-5" smtClean="0">
                          <a:latin typeface="Cambria Math" panose="02040503050406030204" pitchFamily="18" charset="0"/>
                        </a:rPr>
                        <m:t>=</m:t>
                      </m:r>
                      <m:r>
                        <a:rPr lang="en-US" altLang="zh-CN" sz="2800" i="1" spc="-5">
                          <a:latin typeface="Cambria Math" panose="02040503050406030204" pitchFamily="18" charset="0"/>
                        </a:rPr>
                        <m:t>𝑝</m:t>
                      </m:r>
                      <m:r>
                        <a:rPr lang="en-US" altLang="zh-CN" sz="2800" i="1" spc="-5" baseline="-25000">
                          <a:latin typeface="Cambria Math" panose="02040503050406030204" pitchFamily="18" charset="0"/>
                        </a:rPr>
                        <m:t>𝑟</m:t>
                      </m:r>
                      <m:d>
                        <m:dPr>
                          <m:ctrlPr>
                            <a:rPr lang="en-US" altLang="zh-CN" sz="2800" i="1" spc="-5" baseline="-25000">
                              <a:latin typeface="Cambria Math" panose="02040503050406030204" pitchFamily="18" charset="0"/>
                            </a:rPr>
                          </m:ctrlPr>
                        </m:dPr>
                        <m:e>
                          <m:r>
                            <a:rPr lang="en-US" altLang="zh-CN" sz="2800" i="1" spc="-5">
                              <a:latin typeface="Cambria Math" panose="02040503050406030204" pitchFamily="18" charset="0"/>
                            </a:rPr>
                            <m:t>𝑟</m:t>
                          </m:r>
                        </m:e>
                      </m:d>
                      <m:d>
                        <m:dPr>
                          <m:begChr m:val="|"/>
                          <m:endChr m:val="|"/>
                          <m:ctrlPr>
                            <a:rPr lang="en-US" altLang="zh-CN" sz="2800" b="0" i="1" spc="-5" smtClean="0">
                              <a:latin typeface="Cambria Math" panose="02040503050406030204" pitchFamily="18" charset="0"/>
                            </a:rPr>
                          </m:ctrlPr>
                        </m:dPr>
                        <m:e>
                          <m:f>
                            <m:fPr>
                              <m:ctrlPr>
                                <a:rPr lang="en-US" altLang="zh-CN" sz="2800" b="0" i="1" spc="-5" smtClean="0">
                                  <a:latin typeface="Cambria Math" panose="02040503050406030204" pitchFamily="18" charset="0"/>
                                </a:rPr>
                              </m:ctrlPr>
                            </m:fPr>
                            <m:num>
                              <m:r>
                                <a:rPr lang="en-US" altLang="zh-CN" sz="2800" b="0" i="1" spc="-5" smtClean="0">
                                  <a:latin typeface="Cambria Math" panose="02040503050406030204" pitchFamily="18" charset="0"/>
                                </a:rPr>
                                <m:t>1</m:t>
                              </m:r>
                            </m:num>
                            <m:den>
                              <m:r>
                                <a:rPr lang="en-US" altLang="zh-CN" sz="2800" i="1" spc="-5">
                                  <a:latin typeface="Cambria Math" panose="02040503050406030204" pitchFamily="18" charset="0"/>
                                </a:rPr>
                                <m:t>𝑝</m:t>
                              </m:r>
                              <m:r>
                                <a:rPr lang="en-US" altLang="zh-CN" sz="2800" i="1" spc="-5" baseline="-25000">
                                  <a:latin typeface="Cambria Math" panose="02040503050406030204" pitchFamily="18" charset="0"/>
                                </a:rPr>
                                <m:t>𝑟</m:t>
                              </m:r>
                              <m:d>
                                <m:dPr>
                                  <m:ctrlPr>
                                    <a:rPr lang="en-US" altLang="zh-CN" sz="2800" i="1" spc="-5" baseline="-25000">
                                      <a:latin typeface="Cambria Math" panose="02040503050406030204" pitchFamily="18" charset="0"/>
                                    </a:rPr>
                                  </m:ctrlPr>
                                </m:dPr>
                                <m:e>
                                  <m:r>
                                    <a:rPr lang="en-US" altLang="zh-CN" sz="2800" i="1" spc="-5">
                                      <a:latin typeface="Cambria Math" panose="02040503050406030204" pitchFamily="18" charset="0"/>
                                    </a:rPr>
                                    <m:t>𝑟</m:t>
                                  </m:r>
                                </m:e>
                              </m:d>
                            </m:den>
                          </m:f>
                        </m:e>
                      </m:d>
                      <m:r>
                        <a:rPr lang="en-US" altLang="zh-CN" sz="2800" b="0" i="1" spc="-5" smtClean="0">
                          <a:latin typeface="Cambria Math" panose="02040503050406030204" pitchFamily="18" charset="0"/>
                        </a:rPr>
                        <m:t>=1</m:t>
                      </m:r>
                    </m:oMath>
                  </m:oMathPara>
                </a14:m>
                <a:endParaRPr lang="zh-CN" altLang="en-US" sz="2800"/>
              </a:p>
            </p:txBody>
          </p:sp>
        </mc:Choice>
        <mc:Fallback xmlns="">
          <p:sp>
            <p:nvSpPr>
              <p:cNvPr id="3" name="矩形 2"/>
              <p:cNvSpPr>
                <a:spLocks noRot="1" noChangeAspect="1" noMove="1" noResize="1" noEditPoints="1" noAdjustHandles="1" noChangeArrowheads="1" noChangeShapeType="1" noTextEdit="1"/>
              </p:cNvSpPr>
              <p:nvPr/>
            </p:nvSpPr>
            <p:spPr>
              <a:xfrm>
                <a:off x="946426" y="5064946"/>
                <a:ext cx="5643789" cy="1050993"/>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1108075" y="1960626"/>
            <a:ext cx="2850515" cy="426079"/>
          </a:xfrm>
          <a:prstGeom prst="rect">
            <a:avLst/>
          </a:prstGeom>
        </p:spPr>
        <p:txBody>
          <a:bodyPr vert="horz" wrap="square" lIns="0" tIns="0" rIns="0" bIns="0" rtlCol="0">
            <a:spAutoFit/>
          </a:bodyPr>
          <a:lstStyle/>
          <a:p>
            <a:pPr marL="12700" defTabSz="0">
              <a:lnSpc>
                <a:spcPts val="3795"/>
              </a:lnSpc>
              <a:tabLst>
                <a:tab pos="2376805" algn="l"/>
                <a:tab pos="2735580" algn="l"/>
              </a:tabLst>
            </a:pPr>
            <a:r>
              <a:rPr sz="2800" spc="-5">
                <a:latin typeface="新宋体" panose="02010609030101010101" charset="-122"/>
                <a:cs typeface="新宋体" panose="02010609030101010101" charset="-122"/>
              </a:rPr>
              <a:t>对于离散值</a:t>
            </a:r>
            <a:r>
              <a:rPr sz="2800" spc="-550" smtClean="0">
                <a:latin typeface="新宋体" panose="02010609030101010101" charset="-122"/>
                <a:cs typeface="新宋体" panose="02010609030101010101" charset="-122"/>
              </a:rPr>
              <a:t>：</a:t>
            </a:r>
            <a:endParaRPr lang="en-US" sz="3600" baseline="16000" dirty="0">
              <a:latin typeface="Times New Roman" panose="02020603050405020304"/>
              <a:cs typeface="Times New Roman" panose="02020603050405020304"/>
            </a:endParaRPr>
          </a:p>
        </p:txBody>
      </p:sp>
      <p:sp>
        <p:nvSpPr>
          <p:cNvPr id="21" name="object 21"/>
          <p:cNvSpPr txBox="1"/>
          <p:nvPr/>
        </p:nvSpPr>
        <p:spPr>
          <a:xfrm>
            <a:off x="1102600" y="4619625"/>
            <a:ext cx="9240520" cy="1124410"/>
          </a:xfrm>
          <a:prstGeom prst="rect">
            <a:avLst/>
          </a:prstGeom>
        </p:spPr>
        <p:txBody>
          <a:bodyPr vert="horz" wrap="square" lIns="0" tIns="0" rIns="0" bIns="0" rtlCol="0">
            <a:spAutoFit/>
          </a:bodyPr>
          <a:lstStyle/>
          <a:p>
            <a:pPr marL="12700">
              <a:lnSpc>
                <a:spcPct val="150000"/>
              </a:lnSpc>
              <a:spcBef>
                <a:spcPts val="925"/>
              </a:spcBef>
            </a:pPr>
            <a:r>
              <a:rPr sz="2600" i="1" smtClean="0">
                <a:latin typeface="Times New Roman" panose="02020603050405020304" charset="0"/>
                <a:cs typeface="新宋体" panose="02010609030101010101" charset="-122"/>
              </a:rPr>
              <a:t>s</a:t>
            </a:r>
            <a:r>
              <a:rPr sz="2600" spc="-7" baseline="-20000" smtClean="0">
                <a:latin typeface="Times New Roman" panose="02020603050405020304" charset="0"/>
                <a:cs typeface="新宋体" panose="02010609030101010101" charset="-122"/>
              </a:rPr>
              <a:t>k</a:t>
            </a:r>
            <a:r>
              <a:rPr sz="2600" spc="-5" smtClean="0">
                <a:latin typeface="新宋体" panose="02010609030101010101" charset="-122"/>
                <a:cs typeface="新宋体" panose="02010609030101010101" charset="-122"/>
              </a:rPr>
              <a:t>称作直方图均衡化</a:t>
            </a:r>
            <a:r>
              <a:rPr lang="en-US" sz="2600" spc="-5" smtClean="0">
                <a:latin typeface="新宋体" panose="02010609030101010101" charset="-122"/>
                <a:cs typeface="新宋体" panose="02010609030101010101" charset="-122"/>
              </a:rPr>
              <a:t>:</a:t>
            </a:r>
            <a:r>
              <a:rPr lang="zh-CN" altLang="en-US" sz="2600" spc="-5" smtClean="0">
                <a:latin typeface="Times New Roman" panose="02020603050405020304" pitchFamily="18" charset="0"/>
                <a:cs typeface="Times New Roman" panose="02020603050405020304" pitchFamily="18" charset="0"/>
              </a:rPr>
              <a:t>将</a:t>
            </a:r>
            <a:r>
              <a:rPr lang="zh-CN" altLang="en-US" sz="2600" spc="-5">
                <a:latin typeface="Times New Roman" panose="02020603050405020304" pitchFamily="18" charset="0"/>
                <a:cs typeface="Times New Roman" panose="02020603050405020304" pitchFamily="18" charset="0"/>
              </a:rPr>
              <a:t>输入图像中灰度级为</a:t>
            </a:r>
            <a:r>
              <a:rPr lang="en-US" altLang="zh-CN" sz="2600" i="1">
                <a:latin typeface="Times New Roman" panose="02020603050405020304" pitchFamily="18" charset="0"/>
                <a:cs typeface="Times New Roman" panose="02020603050405020304" pitchFamily="18" charset="0"/>
              </a:rPr>
              <a:t>r</a:t>
            </a:r>
            <a:r>
              <a:rPr lang="en-US" altLang="zh-CN" sz="2600" spc="-7" baseline="-20000">
                <a:latin typeface="Times New Roman" panose="02020603050405020304" pitchFamily="18" charset="0"/>
                <a:cs typeface="Times New Roman" panose="02020603050405020304" pitchFamily="18" charset="0"/>
              </a:rPr>
              <a:t>k</a:t>
            </a:r>
            <a:r>
              <a:rPr lang="en-US" altLang="zh-CN" sz="2600" spc="-5">
                <a:latin typeface="Times New Roman" panose="02020603050405020304" pitchFamily="18" charset="0"/>
                <a:cs typeface="Times New Roman" panose="02020603050405020304" pitchFamily="18" charset="0"/>
              </a:rPr>
              <a:t>(</a:t>
            </a:r>
            <a:r>
              <a:rPr lang="zh-CN" altLang="en-US" sz="2600" spc="-5">
                <a:latin typeface="Times New Roman" panose="02020603050405020304" pitchFamily="18" charset="0"/>
                <a:cs typeface="Times New Roman" panose="02020603050405020304" pitchFamily="18" charset="0"/>
              </a:rPr>
              <a:t>横坐标</a:t>
            </a:r>
            <a:r>
              <a:rPr lang="en-US" altLang="zh-CN" sz="2600" spc="-5">
                <a:latin typeface="Times New Roman" panose="02020603050405020304" pitchFamily="18" charset="0"/>
                <a:cs typeface="Times New Roman" panose="02020603050405020304" pitchFamily="18" charset="0"/>
              </a:rPr>
              <a:t>)</a:t>
            </a:r>
            <a:r>
              <a:rPr lang="zh-CN" altLang="en-US" sz="2600" spc="-5">
                <a:latin typeface="Times New Roman" panose="02020603050405020304" pitchFamily="18" charset="0"/>
                <a:cs typeface="Times New Roman" panose="02020603050405020304" pitchFamily="18" charset="0"/>
              </a:rPr>
              <a:t>的像素映射到输出图像中灰度级为</a:t>
            </a:r>
            <a:r>
              <a:rPr lang="en-US" altLang="zh-CN" sz="2600" i="1">
                <a:latin typeface="Times New Roman" panose="02020603050405020304" pitchFamily="18" charset="0"/>
                <a:cs typeface="Times New Roman" panose="02020603050405020304" pitchFamily="18" charset="0"/>
              </a:rPr>
              <a:t>s</a:t>
            </a:r>
            <a:r>
              <a:rPr lang="en-US" altLang="zh-CN" sz="2600" baseline="-20000">
                <a:latin typeface="Times New Roman" panose="02020603050405020304" pitchFamily="18" charset="0"/>
                <a:cs typeface="Times New Roman" panose="02020603050405020304" pitchFamily="18" charset="0"/>
              </a:rPr>
              <a:t>k</a:t>
            </a:r>
            <a:r>
              <a:rPr lang="zh-CN" altLang="en-US" sz="2600" spc="-7" baseline="-20000">
                <a:latin typeface="Times New Roman" panose="02020603050405020304" pitchFamily="18" charset="0"/>
                <a:cs typeface="Times New Roman" panose="02020603050405020304" pitchFamily="18" charset="0"/>
              </a:rPr>
              <a:t> </a:t>
            </a:r>
            <a:r>
              <a:rPr lang="en-US" altLang="zh-CN" sz="2600" spc="-5">
                <a:latin typeface="Times New Roman" panose="02020603050405020304" pitchFamily="18" charset="0"/>
                <a:cs typeface="Times New Roman" panose="02020603050405020304" pitchFamily="18" charset="0"/>
              </a:rPr>
              <a:t>(</a:t>
            </a:r>
            <a:r>
              <a:rPr lang="zh-CN" altLang="en-US" sz="2600" spc="-5">
                <a:latin typeface="Times New Roman" panose="02020603050405020304" pitchFamily="18" charset="0"/>
                <a:cs typeface="Times New Roman" panose="02020603050405020304" pitchFamily="18" charset="0"/>
              </a:rPr>
              <a:t>横坐标</a:t>
            </a:r>
            <a:r>
              <a:rPr lang="en-US" altLang="zh-CN" sz="2600" spc="-5">
                <a:latin typeface="Times New Roman" panose="02020603050405020304" pitchFamily="18" charset="0"/>
                <a:cs typeface="Times New Roman" panose="02020603050405020304" pitchFamily="18" charset="0"/>
              </a:rPr>
              <a:t>)</a:t>
            </a:r>
            <a:r>
              <a:rPr lang="zh-CN" altLang="en-US" sz="2600" spc="-5">
                <a:latin typeface="Times New Roman" panose="02020603050405020304" pitchFamily="18" charset="0"/>
                <a:cs typeface="Times New Roman" panose="02020603050405020304" pitchFamily="18" charset="0"/>
              </a:rPr>
              <a:t>的对应像素</a:t>
            </a:r>
            <a:r>
              <a:rPr lang="zh-CN" altLang="en-US" sz="2600" smtClean="0">
                <a:latin typeface="Times New Roman" panose="02020603050405020304" pitchFamily="18" charset="0"/>
                <a:cs typeface="Times New Roman" panose="02020603050405020304" pitchFamily="18" charset="0"/>
              </a:rPr>
              <a:t>得到</a:t>
            </a:r>
            <a:endParaRPr lang="zh-CN" altLang="en-US" sz="2600">
              <a:latin typeface="Times New Roman" panose="02020603050405020304" pitchFamily="18" charset="0"/>
              <a:cs typeface="Times New Roman" panose="02020603050405020304" pitchFamily="18" charset="0"/>
            </a:endParaRPr>
          </a:p>
        </p:txBody>
      </p:sp>
      <p:sp>
        <p:nvSpPr>
          <p:cNvPr id="23" name="object 23"/>
          <p:cNvSpPr txBox="1"/>
          <p:nvPr/>
        </p:nvSpPr>
        <p:spPr>
          <a:xfrm>
            <a:off x="1139596" y="2799943"/>
            <a:ext cx="8702904" cy="772795"/>
          </a:xfrm>
          <a:prstGeom prst="rect">
            <a:avLst/>
          </a:prstGeom>
        </p:spPr>
        <p:txBody>
          <a:bodyPr vert="horz" wrap="square" lIns="0" tIns="0" rIns="0" bIns="0" rtlCol="0">
            <a:spAutoFit/>
          </a:bodyPr>
          <a:lstStyle/>
          <a:p>
            <a:pPr marL="12700">
              <a:lnSpc>
                <a:spcPct val="100000"/>
              </a:lnSpc>
            </a:pPr>
            <a:r>
              <a:rPr sz="2800" spc="-5" dirty="0">
                <a:latin typeface="新宋体" panose="02010609030101010101" charset="-122"/>
                <a:cs typeface="新宋体" panose="02010609030101010101" charset="-122"/>
              </a:rPr>
              <a:t>已知变换函数的离散形式为：</a:t>
            </a:r>
            <a:endParaRPr sz="2800">
              <a:latin typeface="新宋体" panose="02010609030101010101" charset="-122"/>
              <a:cs typeface="新宋体" panose="02010609030101010101" charset="-122"/>
            </a:endParaRPr>
          </a:p>
          <a:p>
            <a:pPr marR="784860" algn="r">
              <a:lnSpc>
                <a:spcPct val="100000"/>
              </a:lnSpc>
              <a:spcBef>
                <a:spcPts val="625"/>
              </a:spcBef>
            </a:pPr>
            <a:endParaRPr sz="1750">
              <a:latin typeface="Times New Roman" panose="02020603050405020304"/>
              <a:cs typeface="Times New Roman" panose="02020603050405020304"/>
            </a:endParaRPr>
          </a:p>
        </p:txBody>
      </p:sp>
      <p:grpSp>
        <p:nvGrpSpPr>
          <p:cNvPr id="28675" name="组合 1"/>
          <p:cNvGrpSpPr/>
          <p:nvPr/>
        </p:nvGrpSpPr>
        <p:grpSpPr>
          <a:xfrm>
            <a:off x="1658346" y="3321103"/>
            <a:ext cx="7360559" cy="1053465"/>
            <a:chOff x="1157" y="4530"/>
            <a:chExt cx="9370" cy="1700"/>
          </a:xfrm>
        </p:grpSpPr>
        <p:sp>
          <p:nvSpPr>
            <p:cNvPr id="28676" name="矩形 204833"/>
            <p:cNvSpPr/>
            <p:nvPr/>
          </p:nvSpPr>
          <p:spPr>
            <a:xfrm>
              <a:off x="8105" y="5085"/>
              <a:ext cx="2422" cy="590"/>
            </a:xfrm>
            <a:prstGeom prst="rect">
              <a:avLst/>
            </a:prstGeom>
            <a:noFill/>
            <a:ln w="9525">
              <a:noFill/>
            </a:ln>
          </p:spPr>
          <p:txBody>
            <a:bodyPr wrap="square" anchor="ctr">
              <a:spAutoFit/>
            </a:bodyPr>
            <a:lstStyle/>
            <a:p>
              <a:pPr lvl="0" indent="0"/>
              <a:r>
                <a:rPr lang="en-US" altLang="zh-CN" b="1">
                  <a:solidFill>
                    <a:srgbClr val="FF0000"/>
                  </a:solidFill>
                  <a:latin typeface="Times New Roman" panose="02020603050405020304" charset="0"/>
                  <a:ea typeface="黑体" panose="02010609060101010101" pitchFamily="2" charset="-122"/>
                </a:rPr>
                <a:t>K=0,1,…,L-1    </a:t>
              </a:r>
              <a:endParaRPr lang="zh-CN" altLang="en-US" sz="1100" dirty="0">
                <a:solidFill>
                  <a:srgbClr val="FF0000"/>
                </a:solidFill>
                <a:latin typeface="Times New Roman" panose="02020603050405020304" charset="0"/>
                <a:ea typeface="黑体" panose="02010609060101010101" pitchFamily="2" charset="-122"/>
              </a:endParaRPr>
            </a:p>
          </p:txBody>
        </p:sp>
        <p:graphicFrame>
          <p:nvGraphicFramePr>
            <p:cNvPr id="28677" name="对象 204835"/>
            <p:cNvGraphicFramePr/>
            <p:nvPr>
              <p:extLst>
                <p:ext uri="{D42A27DB-BD31-4B8C-83A1-F6EECF244321}">
                  <p14:modId xmlns:p14="http://schemas.microsoft.com/office/powerpoint/2010/main" val="2986785328"/>
                </p:ext>
              </p:extLst>
            </p:nvPr>
          </p:nvGraphicFramePr>
          <p:xfrm>
            <a:off x="1157" y="4530"/>
            <a:ext cx="5942" cy="1700"/>
          </p:xfrm>
          <a:graphic>
            <a:graphicData uri="http://schemas.openxmlformats.org/presentationml/2006/ole">
              <mc:AlternateContent xmlns:mc="http://schemas.openxmlformats.org/markup-compatibility/2006">
                <mc:Choice xmlns:v="urn:schemas-microsoft-com:vml" Requires="v">
                  <p:oleObj spid="_x0000_s4270" r:id="rId3" imgW="1828800" imgH="444500" progId="Equation.3">
                    <p:embed/>
                  </p:oleObj>
                </mc:Choice>
                <mc:Fallback>
                  <p:oleObj r:id="rId3" imgW="1828800" imgH="444500" progId="Equation.3">
                    <p:embed/>
                    <p:pic>
                      <p:nvPicPr>
                        <p:cNvPr id="0" name="图片 3087"/>
                        <p:cNvPicPr/>
                        <p:nvPr/>
                      </p:nvPicPr>
                      <p:blipFill>
                        <a:blip r:embed="rId4"/>
                        <a:stretch>
                          <a:fillRect/>
                        </a:stretch>
                      </p:blipFill>
                      <p:spPr>
                        <a:xfrm>
                          <a:off x="1157" y="4530"/>
                          <a:ext cx="5942" cy="1700"/>
                        </a:xfrm>
                        <a:prstGeom prst="rect">
                          <a:avLst/>
                        </a:prstGeom>
                        <a:noFill/>
                        <a:ln w="38100">
                          <a:noFill/>
                          <a:miter/>
                        </a:ln>
                      </p:spPr>
                    </p:pic>
                  </p:oleObj>
                </mc:Fallback>
              </mc:AlternateContent>
            </a:graphicData>
          </a:graphic>
        </p:graphicFrame>
      </p:grpSp>
      <p:sp>
        <p:nvSpPr>
          <p:cNvPr id="11"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p>
        </p:txBody>
      </p:sp>
      <mc:AlternateContent xmlns:mc="http://schemas.openxmlformats.org/markup-compatibility/2006" xmlns:a14="http://schemas.microsoft.com/office/drawing/2010/main">
        <mc:Choice Requires="a14">
          <p:sp>
            <p:nvSpPr>
              <p:cNvPr id="4" name="矩形 3"/>
              <p:cNvSpPr/>
              <p:nvPr/>
            </p:nvSpPr>
            <p:spPr>
              <a:xfrm>
                <a:off x="3187986" y="1800225"/>
                <a:ext cx="1608325" cy="668837"/>
              </a:xfrm>
              <a:prstGeom prst="rect">
                <a:avLst/>
              </a:prstGeom>
            </p:spPr>
            <p:txBody>
              <a:bodyPr wrap="none">
                <a:spAutoFit/>
              </a:bodyPr>
              <a:lstStyle/>
              <a:p>
                <a14:m>
                  <m:oMath xmlns:m="http://schemas.openxmlformats.org/officeDocument/2006/math">
                    <m:r>
                      <a:rPr lang="en-US" altLang="zh-CN" sz="2800" i="1" spc="-5" smtClean="0">
                        <a:latin typeface="Cambria Math" panose="02040503050406030204" pitchFamily="18" charset="0"/>
                      </a:rPr>
                      <m:t>𝑝</m:t>
                    </m:r>
                    <m:r>
                      <a:rPr lang="en-US" altLang="zh-CN" sz="2800" i="1" spc="-5" baseline="-25000">
                        <a:latin typeface="Cambria Math" panose="02040503050406030204" pitchFamily="18" charset="0"/>
                      </a:rPr>
                      <m:t>𝑟</m:t>
                    </m:r>
                    <m:r>
                      <a:rPr lang="en-US" altLang="zh-CN" sz="2800" i="1" spc="-5">
                        <a:latin typeface="Cambria Math" panose="02040503050406030204" pitchFamily="18" charset="0"/>
                      </a:rPr>
                      <m:t>(</m:t>
                    </m:r>
                    <m:r>
                      <a:rPr lang="en-US" altLang="zh-CN" sz="2800" i="1" spc="-5">
                        <a:latin typeface="Cambria Math" panose="02040503050406030204" pitchFamily="18" charset="0"/>
                      </a:rPr>
                      <m:t>𝑟𝑘</m:t>
                    </m:r>
                    <m:r>
                      <a:rPr lang="en-US" altLang="zh-CN" sz="2800" i="1" spc="-5">
                        <a:latin typeface="Cambria Math" panose="02040503050406030204" pitchFamily="18" charset="0"/>
                      </a:rPr>
                      <m:t>)</m:t>
                    </m:r>
                  </m:oMath>
                </a14:m>
                <a:r>
                  <a:rPr lang="en-US" altLang="zh-CN" sz="2800" smtClean="0"/>
                  <a:t>=</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𝑛</m:t>
                        </m:r>
                        <m:r>
                          <a:rPr lang="en-US" altLang="zh-CN" sz="2800" b="0" i="1" baseline="-25000" smtClean="0">
                            <a:latin typeface="Cambria Math" panose="02040503050406030204" pitchFamily="18" charset="0"/>
                          </a:rPr>
                          <m:t>𝑘</m:t>
                        </m:r>
                      </m:num>
                      <m:den>
                        <m:r>
                          <a:rPr lang="en-US" altLang="zh-CN" sz="2800" b="0" i="1" smtClean="0">
                            <a:latin typeface="Cambria Math" panose="02040503050406030204" pitchFamily="18" charset="0"/>
                          </a:rPr>
                          <m:t>𝑛</m:t>
                        </m:r>
                      </m:den>
                    </m:f>
                  </m:oMath>
                </a14:m>
                <a:endParaRPr lang="zh-CN" altLang="en-US" sz="2800"/>
              </a:p>
            </p:txBody>
          </p:sp>
        </mc:Choice>
        <mc:Fallback xmlns="">
          <p:sp>
            <p:nvSpPr>
              <p:cNvPr id="4" name="矩形 3"/>
              <p:cNvSpPr>
                <a:spLocks noRot="1" noChangeAspect="1" noMove="1" noResize="1" noEditPoints="1" noAdjustHandles="1" noChangeArrowheads="1" noChangeShapeType="1" noTextEdit="1"/>
              </p:cNvSpPr>
              <p:nvPr/>
            </p:nvSpPr>
            <p:spPr>
              <a:xfrm>
                <a:off x="3187986" y="1800225"/>
                <a:ext cx="1608325" cy="668837"/>
              </a:xfrm>
              <a:prstGeom prst="rect">
                <a:avLst/>
              </a:prstGeom>
              <a:blipFill>
                <a:blip r:embed="rId5"/>
                <a:stretch>
                  <a:fillRect t="-2727" b="-9091"/>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框 205840"/>
          <p:cNvSpPr txBox="1"/>
          <p:nvPr/>
        </p:nvSpPr>
        <p:spPr>
          <a:xfrm>
            <a:off x="946150" y="1599565"/>
            <a:ext cx="9353550" cy="2128275"/>
          </a:xfrm>
          <a:prstGeom prst="rect">
            <a:avLst/>
          </a:prstGeom>
          <a:noFill/>
          <a:ln w="9525">
            <a:noFill/>
          </a:ln>
        </p:spPr>
        <p:txBody>
          <a:bodyPr wrap="square" anchor="t">
            <a:spAutoFit/>
          </a:bodyPr>
          <a:lstStyle/>
          <a:p>
            <a:pPr lvl="0" indent="0">
              <a:lnSpc>
                <a:spcPct val="150000"/>
              </a:lnSpc>
            </a:pPr>
            <a:r>
              <a:rPr lang="zh-CN" altLang="en-US" sz="3090" b="1" dirty="0">
                <a:solidFill>
                  <a:srgbClr val="0000FF"/>
                </a:solidFill>
                <a:latin typeface="Times New Roman" panose="02020603050405020304" charset="0"/>
              </a:rPr>
              <a:t>均衡步骤：</a:t>
            </a:r>
            <a:endParaRPr lang="zh-CN" altLang="en-US" sz="2800" b="1" dirty="0">
              <a:solidFill>
                <a:srgbClr val="0000FF"/>
              </a:solidFill>
              <a:latin typeface="Times New Roman" panose="02020603050405020304" charset="0"/>
            </a:endParaRPr>
          </a:p>
          <a:p>
            <a:pPr marL="514350" lvl="0" indent="-514350">
              <a:lnSpc>
                <a:spcPct val="150000"/>
              </a:lnSpc>
              <a:buFont typeface="+mj-ea"/>
              <a:buAutoNum type="circleNumDbPlain"/>
            </a:pPr>
            <a:r>
              <a:rPr lang="zh-CN" altLang="en-US" sz="2800" smtClean="0">
                <a:latin typeface="Times New Roman" panose="02020603050405020304" charset="0"/>
              </a:rPr>
              <a:t>计算</a:t>
            </a:r>
            <a:r>
              <a:rPr lang="zh-CN" altLang="en-US" sz="2800" dirty="0">
                <a:latin typeface="Times New Roman" panose="02020603050405020304" charset="0"/>
              </a:rPr>
              <a:t>原图像的归一化灰度级别及其分布概率</a:t>
            </a:r>
            <a:r>
              <a:rPr lang="en-US" altLang="zh-CN" sz="2800" i="1" err="1">
                <a:latin typeface="Times New Roman" panose="02020603050405020304" charset="0"/>
              </a:rPr>
              <a:t>p</a:t>
            </a:r>
            <a:r>
              <a:rPr lang="en-US" altLang="zh-CN" sz="2800" baseline="-25000" err="1">
                <a:latin typeface="Times New Roman" panose="02020603050405020304" charset="0"/>
              </a:rPr>
              <a:t>r</a:t>
            </a:r>
            <a:r>
              <a:rPr lang="en-US" altLang="zh-CN" sz="2800" err="1">
                <a:latin typeface="Times New Roman" panose="02020603050405020304" charset="0"/>
              </a:rPr>
              <a:t>(</a:t>
            </a:r>
            <a:r>
              <a:rPr lang="en-US" altLang="zh-CN" sz="2800" i="1" err="1">
                <a:latin typeface="Times New Roman" panose="02020603050405020304" charset="0"/>
              </a:rPr>
              <a:t>r</a:t>
            </a:r>
            <a:r>
              <a:rPr lang="en-US" altLang="zh-CN" sz="2800" baseline="-25000" err="1">
                <a:latin typeface="Times New Roman" panose="02020603050405020304" charset="0"/>
              </a:rPr>
              <a:t>k</a:t>
            </a:r>
            <a:r>
              <a:rPr lang="en-US" altLang="zh-CN" sz="2800">
                <a:latin typeface="Times New Roman" panose="02020603050405020304" charset="0"/>
              </a:rPr>
              <a:t>)=</a:t>
            </a:r>
            <a:r>
              <a:rPr lang="en-US" altLang="zh-CN" sz="2800" i="1" err="1">
                <a:latin typeface="Times New Roman" panose="02020603050405020304" charset="0"/>
              </a:rPr>
              <a:t>n</a:t>
            </a:r>
            <a:r>
              <a:rPr lang="en-US" altLang="zh-CN" sz="2800" baseline="-25000" err="1">
                <a:latin typeface="Times New Roman" panose="02020603050405020304" charset="0"/>
              </a:rPr>
              <a:t>k</a:t>
            </a:r>
            <a:r>
              <a:rPr lang="en-US" altLang="zh-CN" sz="2800" err="1">
                <a:latin typeface="Times New Roman" panose="02020603050405020304" charset="0"/>
              </a:rPr>
              <a:t>/</a:t>
            </a:r>
            <a:r>
              <a:rPr lang="en-US" altLang="zh-CN" sz="2800" i="1" err="1">
                <a:latin typeface="Times New Roman" panose="02020603050405020304" charset="0"/>
              </a:rPr>
              <a:t>n</a:t>
            </a:r>
            <a:r>
              <a:rPr lang="zh-CN" altLang="en-US" sz="2800" dirty="0">
                <a:latin typeface="Times New Roman" panose="02020603050405020304" charset="0"/>
              </a:rPr>
              <a:t>。</a:t>
            </a:r>
          </a:p>
          <a:p>
            <a:pPr marL="514350" lvl="0" indent="-514350">
              <a:lnSpc>
                <a:spcPct val="150000"/>
              </a:lnSpc>
              <a:buFont typeface="+mj-ea"/>
              <a:buAutoNum type="circleNumDbPlain"/>
            </a:pPr>
            <a:r>
              <a:rPr lang="zh-CN" altLang="en-US" sz="2800" smtClean="0">
                <a:latin typeface="Times New Roman" panose="02020603050405020304" charset="0"/>
              </a:rPr>
              <a:t>根据</a:t>
            </a:r>
            <a:r>
              <a:rPr lang="zh-CN" altLang="en-US" sz="2800" dirty="0">
                <a:latin typeface="Times New Roman" panose="02020603050405020304" charset="0"/>
              </a:rPr>
              <a:t>直方图均衡化公式</a:t>
            </a:r>
            <a:r>
              <a:rPr lang="en-US" altLang="zh-CN" sz="2800" dirty="0">
                <a:latin typeface="Times New Roman" panose="02020603050405020304" charset="0"/>
              </a:rPr>
              <a:t> </a:t>
            </a:r>
            <a:r>
              <a:rPr lang="zh-CN" altLang="en-US" sz="2800" dirty="0">
                <a:latin typeface="Times New Roman" panose="02020603050405020304" charset="0"/>
              </a:rPr>
              <a:t>求变换函数的各灰度等级值</a:t>
            </a:r>
            <a:r>
              <a:rPr lang="en-US" altLang="zh-CN" sz="2800" i="1" err="1">
                <a:latin typeface="Times New Roman" panose="02020603050405020304" charset="0"/>
              </a:rPr>
              <a:t>s</a:t>
            </a:r>
            <a:r>
              <a:rPr lang="en-US" altLang="zh-CN" sz="2800" i="1" baseline="-25000" err="1">
                <a:latin typeface="Times New Roman" panose="02020603050405020304" charset="0"/>
              </a:rPr>
              <a:t>k</a:t>
            </a:r>
            <a:r>
              <a:rPr lang="zh-CN" altLang="en-US" sz="2800" dirty="0">
                <a:latin typeface="Times New Roman" panose="02020603050405020304" charset="0"/>
              </a:rPr>
              <a:t>。</a:t>
            </a:r>
          </a:p>
        </p:txBody>
      </p:sp>
      <p:grpSp>
        <p:nvGrpSpPr>
          <p:cNvPr id="29700" name="组合 1"/>
          <p:cNvGrpSpPr/>
          <p:nvPr/>
        </p:nvGrpSpPr>
        <p:grpSpPr>
          <a:xfrm>
            <a:off x="1030879" y="4075990"/>
            <a:ext cx="6743503" cy="1081908"/>
            <a:chOff x="-786" y="4790"/>
            <a:chExt cx="10116" cy="1817"/>
          </a:xfrm>
        </p:grpSpPr>
        <p:sp>
          <p:nvSpPr>
            <p:cNvPr id="29701" name="矩形 205846"/>
            <p:cNvSpPr/>
            <p:nvPr/>
          </p:nvSpPr>
          <p:spPr>
            <a:xfrm>
              <a:off x="6062" y="5367"/>
              <a:ext cx="3268" cy="662"/>
            </a:xfrm>
            <a:prstGeom prst="rect">
              <a:avLst/>
            </a:prstGeom>
            <a:noFill/>
            <a:ln w="9525">
              <a:noFill/>
            </a:ln>
          </p:spPr>
          <p:txBody>
            <a:bodyPr wrap="square" anchor="ctr">
              <a:spAutoFit/>
            </a:bodyPr>
            <a:lstStyle/>
            <a:p>
              <a:pPr lvl="0" indent="0"/>
              <a:r>
                <a:rPr lang="en-US" altLang="zh-CN" sz="1985" b="1">
                  <a:solidFill>
                    <a:srgbClr val="FF0000"/>
                  </a:solidFill>
                  <a:latin typeface="Times New Roman" panose="02020603050405020304" charset="0"/>
                  <a:ea typeface="黑体" panose="02010609060101010101" pitchFamily="2" charset="-122"/>
                </a:rPr>
                <a:t>K=0,1,…,L-1   </a:t>
              </a:r>
              <a:endParaRPr lang="zh-CN" altLang="en-US" sz="1215" dirty="0">
                <a:solidFill>
                  <a:srgbClr val="FF0000"/>
                </a:solidFill>
                <a:latin typeface="Times New Roman" panose="02020603050405020304" charset="0"/>
                <a:ea typeface="黑体" panose="02010609060101010101" pitchFamily="2" charset="-122"/>
              </a:endParaRPr>
            </a:p>
          </p:txBody>
        </p:sp>
        <p:graphicFrame>
          <p:nvGraphicFramePr>
            <p:cNvPr id="29702" name="对象 205847"/>
            <p:cNvGraphicFramePr/>
            <p:nvPr>
              <p:extLst>
                <p:ext uri="{D42A27DB-BD31-4B8C-83A1-F6EECF244321}">
                  <p14:modId xmlns:p14="http://schemas.microsoft.com/office/powerpoint/2010/main" val="985836450"/>
                </p:ext>
              </p:extLst>
            </p:nvPr>
          </p:nvGraphicFramePr>
          <p:xfrm>
            <a:off x="-786" y="4790"/>
            <a:ext cx="6350" cy="1817"/>
          </p:xfrm>
          <a:graphic>
            <a:graphicData uri="http://schemas.openxmlformats.org/presentationml/2006/ole">
              <mc:AlternateContent xmlns:mc="http://schemas.openxmlformats.org/markup-compatibility/2006">
                <mc:Choice xmlns:v="urn:schemas-microsoft-com:vml" Requires="v">
                  <p:oleObj spid="_x0000_s5293" r:id="rId3" imgW="1828800" imgH="444500" progId="Equation.3">
                    <p:embed/>
                  </p:oleObj>
                </mc:Choice>
                <mc:Fallback>
                  <p:oleObj r:id="rId3" imgW="1828800" imgH="444500" progId="Equation.3">
                    <p:embed/>
                    <p:pic>
                      <p:nvPicPr>
                        <p:cNvPr id="0" name="图片 3089"/>
                        <p:cNvPicPr/>
                        <p:nvPr/>
                      </p:nvPicPr>
                      <p:blipFill>
                        <a:blip r:embed="rId4"/>
                        <a:stretch>
                          <a:fillRect/>
                        </a:stretch>
                      </p:blipFill>
                      <p:spPr>
                        <a:xfrm>
                          <a:off x="-786" y="4790"/>
                          <a:ext cx="6350" cy="1817"/>
                        </a:xfrm>
                        <a:prstGeom prst="rect">
                          <a:avLst/>
                        </a:prstGeom>
                        <a:noFill/>
                        <a:ln w="38100">
                          <a:noFill/>
                          <a:miter/>
                        </a:ln>
                      </p:spPr>
                    </p:pic>
                  </p:oleObj>
                </mc:Fallback>
              </mc:AlternateContent>
            </a:graphicData>
          </a:graphic>
        </p:graphicFrame>
      </p:gr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文本框 258057"/>
          <p:cNvSpPr txBox="1"/>
          <p:nvPr/>
        </p:nvSpPr>
        <p:spPr>
          <a:xfrm>
            <a:off x="1030605" y="1651635"/>
            <a:ext cx="9497695" cy="4013406"/>
          </a:xfrm>
          <a:prstGeom prst="rect">
            <a:avLst/>
          </a:prstGeom>
          <a:noFill/>
          <a:ln w="9525">
            <a:noFill/>
          </a:ln>
        </p:spPr>
        <p:txBody>
          <a:bodyPr wrap="square" anchor="t">
            <a:spAutoFit/>
          </a:bodyPr>
          <a:lstStyle/>
          <a:p>
            <a:pPr lvl="0">
              <a:lnSpc>
                <a:spcPct val="130000"/>
              </a:lnSpc>
              <a:buFont typeface="+mj-ea"/>
              <a:buAutoNum type="circleNumDbPlain" startAt="3"/>
            </a:pPr>
            <a:r>
              <a:rPr lang="zh-CN" altLang="en-US" sz="2800" smtClean="0">
                <a:latin typeface="Times New Roman" panose="02020603050405020304" charset="0"/>
              </a:rPr>
              <a:t>将</a:t>
            </a:r>
            <a:r>
              <a:rPr lang="zh-CN" altLang="en-US" sz="2800" dirty="0">
                <a:latin typeface="Times New Roman" panose="02020603050405020304" charset="0"/>
              </a:rPr>
              <a:t>所得的变换函数的各灰度等级值转化成标准的灰度级别值。就是</a:t>
            </a:r>
            <a:r>
              <a:rPr lang="zh-CN" altLang="en-US" sz="2800">
                <a:latin typeface="Times New Roman" panose="02020603050405020304" charset="0"/>
              </a:rPr>
              <a:t>将</a:t>
            </a:r>
            <a:r>
              <a:rPr lang="zh-CN" altLang="en-US" sz="2800" smtClean="0">
                <a:latin typeface="Times New Roman" panose="02020603050405020304" charset="0"/>
              </a:rPr>
              <a:t>第</a:t>
            </a:r>
            <a:r>
              <a:rPr lang="en-US" altLang="zh-CN" sz="2800" smtClean="0">
                <a:latin typeface="Times New Roman" panose="02020603050405020304" charset="0"/>
              </a:rPr>
              <a:t>②</a:t>
            </a:r>
            <a:r>
              <a:rPr lang="zh-CN" altLang="en-US" sz="2800" smtClean="0">
                <a:latin typeface="Times New Roman" panose="02020603050405020304" charset="0"/>
              </a:rPr>
              <a:t>步</a:t>
            </a:r>
            <a:r>
              <a:rPr lang="zh-CN" altLang="en-US" sz="2800" dirty="0">
                <a:latin typeface="Times New Roman" panose="02020603050405020304" charset="0"/>
              </a:rPr>
              <a:t>求得的值不为零的各</a:t>
            </a:r>
            <a:r>
              <a:rPr lang="en-US" altLang="zh-CN" sz="2800" i="1" err="1">
                <a:latin typeface="Times New Roman" panose="02020603050405020304" charset="0"/>
              </a:rPr>
              <a:t>s</a:t>
            </a:r>
            <a:r>
              <a:rPr lang="en-US" altLang="zh-CN" sz="2800" i="1" baseline="-25000" err="1">
                <a:latin typeface="Times New Roman" panose="02020603050405020304" charset="0"/>
              </a:rPr>
              <a:t>k</a:t>
            </a:r>
            <a:r>
              <a:rPr lang="en-US" altLang="zh-CN" sz="2800" i="1" baseline="-25000">
                <a:latin typeface="Times New Roman" panose="02020603050405020304" charset="0"/>
              </a:rPr>
              <a:t> </a:t>
            </a:r>
            <a:r>
              <a:rPr lang="zh-CN" altLang="en-US" sz="2800" dirty="0">
                <a:latin typeface="Times New Roman" panose="02020603050405020304" charset="0"/>
              </a:rPr>
              <a:t>值，按</a:t>
            </a:r>
            <a:r>
              <a:rPr lang="zh-CN" altLang="en-US" sz="2800" b="1" dirty="0">
                <a:solidFill>
                  <a:srgbClr val="FF0000"/>
                </a:solidFill>
                <a:latin typeface="Times New Roman" panose="02020603050405020304" charset="0"/>
              </a:rPr>
              <a:t>靠近原则</a:t>
            </a:r>
            <a:r>
              <a:rPr lang="zh-CN" altLang="en-US" sz="2800" dirty="0">
                <a:latin typeface="Times New Roman" panose="02020603050405020304" charset="0"/>
              </a:rPr>
              <a:t>近似到与原图像灰度级别相同的标准灰度级别</a:t>
            </a:r>
            <a:r>
              <a:rPr lang="zh-CN" altLang="en-US" sz="2800">
                <a:latin typeface="Times New Roman" panose="02020603050405020304" charset="0"/>
              </a:rPr>
              <a:t>中</a:t>
            </a:r>
            <a:r>
              <a:rPr lang="zh-CN" altLang="en-US" sz="2800" smtClean="0">
                <a:latin typeface="Times New Roman" panose="02020603050405020304" charset="0"/>
              </a:rPr>
              <a:t>。获得</a:t>
            </a:r>
            <a:r>
              <a:rPr lang="zh-CN" altLang="en-US" sz="2800" dirty="0">
                <a:latin typeface="Times New Roman" panose="02020603050405020304" charset="0"/>
              </a:rPr>
              <a:t>的即是均衡化后的新图像中存在的灰度级别</a:t>
            </a:r>
            <a:r>
              <a:rPr lang="zh-CN" altLang="en-US" sz="2800">
                <a:latin typeface="Times New Roman" panose="02020603050405020304" charset="0"/>
              </a:rPr>
              <a:t>值</a:t>
            </a:r>
            <a:r>
              <a:rPr lang="zh-CN" altLang="en-US" sz="2800" smtClean="0">
                <a:latin typeface="Times New Roman" panose="02020603050405020304" charset="0"/>
              </a:rPr>
              <a:t>，其</a:t>
            </a:r>
            <a:r>
              <a:rPr lang="zh-CN" altLang="en-US" sz="2800" dirty="0">
                <a:latin typeface="Times New Roman" panose="02020603050405020304" charset="0"/>
              </a:rPr>
              <a:t>对应的像素个数不为</a:t>
            </a:r>
            <a:r>
              <a:rPr lang="zh-CN" altLang="en-US" sz="2800">
                <a:latin typeface="Times New Roman" panose="02020603050405020304" charset="0"/>
              </a:rPr>
              <a:t>零</a:t>
            </a:r>
            <a:r>
              <a:rPr lang="zh-CN" altLang="en-US" sz="2800" smtClean="0">
                <a:latin typeface="Times New Roman" panose="02020603050405020304" charset="0"/>
              </a:rPr>
              <a:t>；</a:t>
            </a:r>
            <a:endParaRPr lang="en-US" altLang="zh-CN" sz="2800" smtClean="0">
              <a:latin typeface="Times New Roman" panose="02020603050405020304" charset="0"/>
            </a:endParaRPr>
          </a:p>
          <a:p>
            <a:pPr lvl="0" indent="0">
              <a:lnSpc>
                <a:spcPct val="130000"/>
              </a:lnSpc>
            </a:pPr>
            <a:r>
              <a:rPr lang="zh-CN" altLang="en-US" sz="2800" smtClean="0">
                <a:latin typeface="Times New Roman" panose="02020603050405020304" charset="0"/>
              </a:rPr>
              <a:t>对于</a:t>
            </a:r>
            <a:r>
              <a:rPr lang="zh-CN" altLang="en-US" sz="2800" dirty="0">
                <a:latin typeface="Times New Roman" panose="02020603050405020304" charset="0"/>
              </a:rPr>
              <a:t>那些在变换过程中“被丢失了的”灰度级别值，也即</a:t>
            </a:r>
            <a:r>
              <a:rPr lang="en-US" altLang="zh-CN" sz="2800" i="1" err="1">
                <a:latin typeface="Times New Roman" panose="02020603050405020304" charset="0"/>
              </a:rPr>
              <a:t>s</a:t>
            </a:r>
            <a:r>
              <a:rPr lang="en-US" altLang="zh-CN" sz="2800" i="1" baseline="-25000" err="1">
                <a:latin typeface="Times New Roman" panose="02020603050405020304" charset="0"/>
              </a:rPr>
              <a:t>k</a:t>
            </a:r>
            <a:r>
              <a:rPr lang="en-US" altLang="zh-CN" sz="2800" i="1" baseline="-25000">
                <a:latin typeface="Times New Roman" panose="02020603050405020304" charset="0"/>
              </a:rPr>
              <a:t> </a:t>
            </a:r>
            <a:r>
              <a:rPr lang="zh-CN" altLang="en-US" sz="2800" dirty="0">
                <a:latin typeface="Times New Roman" panose="02020603050405020304" charset="0"/>
              </a:rPr>
              <a:t>为零的灰度级别，将其像素个数设为</a:t>
            </a:r>
            <a:r>
              <a:rPr lang="en-US" altLang="zh-CN" sz="2800" dirty="0">
                <a:latin typeface="Times New Roman" panose="02020603050405020304" charset="0"/>
              </a:rPr>
              <a:t>0</a:t>
            </a:r>
            <a:r>
              <a:rPr lang="zh-CN" altLang="en-US" sz="2800" dirty="0">
                <a:latin typeface="Times New Roman" panose="02020603050405020304" charset="0"/>
              </a:rPr>
              <a:t>。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318467"/>
          <p:cNvSpPr txBox="1"/>
          <p:nvPr/>
        </p:nvSpPr>
        <p:spPr>
          <a:xfrm>
            <a:off x="927100" y="1655445"/>
            <a:ext cx="9448800" cy="3970318"/>
          </a:xfrm>
          <a:prstGeom prst="rect">
            <a:avLst/>
          </a:prstGeom>
          <a:noFill/>
          <a:ln w="9525">
            <a:noFill/>
          </a:ln>
        </p:spPr>
        <p:txBody>
          <a:bodyPr wrap="square" anchor="t">
            <a:spAutoFit/>
          </a:bodyPr>
          <a:lstStyle/>
          <a:p>
            <a:pPr lvl="0" indent="0">
              <a:lnSpc>
                <a:spcPct val="150000"/>
              </a:lnSpc>
            </a:pPr>
            <a:r>
              <a:rPr lang="zh-CN" altLang="en-US" sz="2800" dirty="0">
                <a:latin typeface="Times New Roman" panose="02020603050405020304" charset="0"/>
              </a:rPr>
              <a:t>上述三个步骤已经完成了直方图均衡工作，形成了直方图均衡后的新图像。</a:t>
            </a:r>
          </a:p>
          <a:p>
            <a:pPr lvl="0" indent="0">
              <a:lnSpc>
                <a:spcPct val="150000"/>
              </a:lnSpc>
            </a:pPr>
            <a:r>
              <a:rPr lang="zh-CN" altLang="en-US" sz="2800" dirty="0">
                <a:latin typeface="Times New Roman" panose="02020603050405020304" charset="0"/>
              </a:rPr>
              <a:t>通常情况下，要进一步画出新图像的直方图，以便和没有进行直方图均衡化的原图像的直方图进行</a:t>
            </a:r>
            <a:r>
              <a:rPr lang="zh-CN" altLang="en-US" sz="2800">
                <a:latin typeface="Times New Roman" panose="02020603050405020304" charset="0"/>
              </a:rPr>
              <a:t>比较</a:t>
            </a:r>
            <a:r>
              <a:rPr lang="zh-CN" altLang="en-US" sz="2800" smtClean="0">
                <a:latin typeface="Times New Roman" panose="02020603050405020304" charset="0"/>
              </a:rPr>
              <a:t>。</a:t>
            </a:r>
            <a:endParaRPr lang="en-US" altLang="zh-CN" sz="2800" smtClean="0">
              <a:latin typeface="Times New Roman" panose="02020603050405020304" charset="0"/>
            </a:endParaRPr>
          </a:p>
          <a:p>
            <a:pPr lvl="0" indent="0">
              <a:lnSpc>
                <a:spcPct val="150000"/>
              </a:lnSpc>
            </a:pPr>
            <a:r>
              <a:rPr lang="zh-CN" altLang="en-US" sz="2800" smtClean="0">
                <a:latin typeface="Times New Roman" panose="02020603050405020304" charset="0"/>
              </a:rPr>
              <a:t>下面</a:t>
            </a:r>
            <a:r>
              <a:rPr lang="zh-CN" altLang="en-US" sz="2800" dirty="0">
                <a:latin typeface="Times New Roman" panose="02020603050405020304" charset="0"/>
              </a:rPr>
              <a:t>的第④～⑥步实质上是利用前述相关数据，画出新图像直方图的过程。</a:t>
            </a:r>
            <a:r>
              <a:rPr lang="en-US" altLang="zh-CN" sz="2800">
                <a:latin typeface="Times New Roman" panose="02020603050405020304" charset="0"/>
              </a:rPr>
              <a:t>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框 206899"/>
          <p:cNvSpPr txBox="1"/>
          <p:nvPr/>
        </p:nvSpPr>
        <p:spPr>
          <a:xfrm>
            <a:off x="1030605" y="1686560"/>
            <a:ext cx="9421495" cy="3291840"/>
          </a:xfrm>
          <a:prstGeom prst="rect">
            <a:avLst/>
          </a:prstGeom>
          <a:noFill/>
          <a:ln w="9525">
            <a:noFill/>
          </a:ln>
        </p:spPr>
        <p:txBody>
          <a:bodyPr wrap="square" anchor="t">
            <a:spAutoFit/>
          </a:bodyPr>
          <a:lstStyle/>
          <a:p>
            <a:pPr lvl="0">
              <a:lnSpc>
                <a:spcPct val="150000"/>
              </a:lnSpc>
              <a:buFont typeface="+mj-ea"/>
              <a:buAutoNum type="circleNumDbPlain" startAt="4"/>
            </a:pPr>
            <a:r>
              <a:rPr lang="zh-CN" altLang="en-US" sz="2800" smtClean="0">
                <a:latin typeface="Times New Roman" panose="02020603050405020304" charset="0"/>
              </a:rPr>
              <a:t>计算新</a:t>
            </a:r>
            <a:r>
              <a:rPr lang="zh-CN" altLang="en-US" sz="2800" dirty="0">
                <a:latin typeface="Times New Roman" panose="02020603050405020304" charset="0"/>
              </a:rPr>
              <a:t>图像的各灰度级别值</a:t>
            </a:r>
            <a:r>
              <a:rPr lang="en-US" altLang="zh-CN" sz="2800" i="1" err="1">
                <a:latin typeface="Times New Roman" panose="02020603050405020304" charset="0"/>
              </a:rPr>
              <a:t>s</a:t>
            </a:r>
            <a:r>
              <a:rPr lang="en-US" altLang="zh-CN" sz="2800" i="1" baseline="-25000" err="1">
                <a:latin typeface="Times New Roman" panose="02020603050405020304" charset="0"/>
              </a:rPr>
              <a:t>l</a:t>
            </a:r>
            <a:r>
              <a:rPr lang="en-US" altLang="zh-CN" sz="2800" err="1">
                <a:latin typeface="Times New Roman" panose="02020603050405020304" charset="0"/>
              </a:rPr>
              <a:t>’(</a:t>
            </a:r>
            <a:r>
              <a:rPr lang="en-US" altLang="zh-CN" sz="2800" i="1" err="1">
                <a:latin typeface="Times New Roman" panose="02020603050405020304" charset="0"/>
              </a:rPr>
              <a:t>l</a:t>
            </a:r>
            <a:r>
              <a:rPr lang="en-US" altLang="zh-CN" sz="2800">
                <a:latin typeface="Times New Roman" panose="02020603050405020304" charset="0"/>
              </a:rPr>
              <a:t>=0,1,…,L-1)</a:t>
            </a:r>
            <a:r>
              <a:rPr lang="zh-CN" altLang="en-US" sz="2800" dirty="0">
                <a:latin typeface="Times New Roman" panose="02020603050405020304" charset="0"/>
              </a:rPr>
              <a:t>的像数数目。在前一步的计算结果中，如果不存在灰度</a:t>
            </a:r>
            <a:r>
              <a:rPr lang="zh-CN" altLang="en-US" sz="2800">
                <a:latin typeface="Times New Roman" panose="02020603050405020304" charset="0"/>
              </a:rPr>
              <a:t>级别</a:t>
            </a:r>
            <a:r>
              <a:rPr lang="zh-CN" altLang="en-US" sz="2800" smtClean="0">
                <a:latin typeface="Times New Roman" panose="02020603050405020304" charset="0"/>
              </a:rPr>
              <a:t>值</a:t>
            </a:r>
            <a:r>
              <a:rPr lang="en-US" altLang="zh-CN" sz="2800" i="1">
                <a:latin typeface="Times New Roman" panose="02020603050405020304" charset="0"/>
              </a:rPr>
              <a:t>s</a:t>
            </a:r>
            <a:r>
              <a:rPr lang="en-US" altLang="zh-CN" sz="2800" i="1" baseline="-25000">
                <a:latin typeface="Times New Roman" panose="02020603050405020304" charset="0"/>
              </a:rPr>
              <a:t>l</a:t>
            </a:r>
            <a:r>
              <a:rPr lang="en-US" altLang="zh-CN" sz="2800">
                <a:latin typeface="Times New Roman" panose="02020603050405020304" charset="0"/>
              </a:rPr>
              <a:t>’</a:t>
            </a:r>
            <a:r>
              <a:rPr lang="zh-CN" altLang="en-US" sz="2800" smtClean="0">
                <a:latin typeface="Times New Roman" panose="02020603050405020304" charset="0"/>
              </a:rPr>
              <a:t>，</a:t>
            </a:r>
            <a:r>
              <a:rPr lang="zh-CN" altLang="en-US" sz="2800" dirty="0">
                <a:latin typeface="Times New Roman" panose="02020603050405020304" charset="0"/>
              </a:rPr>
              <a:t>则该灰度级别的像素</a:t>
            </a:r>
            <a:r>
              <a:rPr lang="zh-CN" altLang="en-US" sz="2800">
                <a:latin typeface="Times New Roman" panose="02020603050405020304" charset="0"/>
              </a:rPr>
              <a:t>数目</a:t>
            </a:r>
            <a:r>
              <a:rPr lang="zh-CN" altLang="en-US" sz="2800" smtClean="0">
                <a:latin typeface="Times New Roman" panose="02020603050405020304" charset="0"/>
              </a:rPr>
              <a:t>为</a:t>
            </a:r>
            <a:r>
              <a:rPr lang="en-US" altLang="zh-CN" sz="2800" smtClean="0">
                <a:latin typeface="Times New Roman" panose="02020603050405020304" charset="0"/>
              </a:rPr>
              <a:t>0</a:t>
            </a:r>
            <a:r>
              <a:rPr lang="zh-CN" altLang="en-US" sz="2800" smtClean="0">
                <a:latin typeface="Times New Roman" panose="02020603050405020304" charset="0"/>
              </a:rPr>
              <a:t>；</a:t>
            </a:r>
            <a:endParaRPr lang="en-US" altLang="zh-CN" sz="2800" smtClean="0">
              <a:latin typeface="Times New Roman" panose="02020603050405020304" charset="0"/>
            </a:endParaRPr>
          </a:p>
          <a:p>
            <a:pPr lvl="0">
              <a:lnSpc>
                <a:spcPct val="150000"/>
              </a:lnSpc>
            </a:pPr>
            <a:r>
              <a:rPr lang="zh-CN" altLang="en-US" sz="2800" smtClean="0">
                <a:latin typeface="Times New Roman" panose="02020603050405020304" charset="0"/>
              </a:rPr>
              <a:t>如果</a:t>
            </a:r>
            <a:r>
              <a:rPr lang="zh-CN" altLang="en-US" sz="2800" dirty="0">
                <a:latin typeface="Times New Roman" panose="02020603050405020304" charset="0"/>
              </a:rPr>
              <a:t>存在灰度</a:t>
            </a:r>
            <a:r>
              <a:rPr lang="zh-CN" altLang="en-US" sz="2800">
                <a:latin typeface="Times New Roman" panose="02020603050405020304" charset="0"/>
              </a:rPr>
              <a:t>级别</a:t>
            </a:r>
            <a:r>
              <a:rPr lang="zh-CN" altLang="en-US" sz="2800" smtClean="0">
                <a:latin typeface="Times New Roman" panose="02020603050405020304" charset="0"/>
              </a:rPr>
              <a:t>值</a:t>
            </a:r>
            <a:r>
              <a:rPr lang="en-US" altLang="zh-CN" sz="2800" i="1">
                <a:latin typeface="Times New Roman" panose="02020603050405020304" charset="0"/>
              </a:rPr>
              <a:t>s</a:t>
            </a:r>
            <a:r>
              <a:rPr lang="en-US" altLang="zh-CN" sz="2800" i="1" baseline="-25000">
                <a:latin typeface="Times New Roman" panose="02020603050405020304" charset="0"/>
              </a:rPr>
              <a:t>l</a:t>
            </a:r>
            <a:r>
              <a:rPr lang="en-US" altLang="zh-CN" sz="2800">
                <a:latin typeface="Times New Roman" panose="02020603050405020304" charset="0"/>
              </a:rPr>
              <a:t>’</a:t>
            </a:r>
            <a:r>
              <a:rPr lang="zh-CN" altLang="en-US" sz="2800" smtClean="0">
                <a:latin typeface="Times New Roman" panose="02020603050405020304" charset="0"/>
              </a:rPr>
              <a:t>，</a:t>
            </a:r>
            <a:r>
              <a:rPr lang="zh-CN" altLang="en-US" sz="2800" dirty="0">
                <a:latin typeface="Times New Roman" panose="02020603050405020304" charset="0"/>
              </a:rPr>
              <a:t>则根据其与之相关的</a:t>
            </a:r>
            <a:r>
              <a:rPr lang="en-US" altLang="zh-CN" sz="2800" i="1" err="1">
                <a:latin typeface="Times New Roman" panose="02020603050405020304" charset="0"/>
              </a:rPr>
              <a:t>s</a:t>
            </a:r>
            <a:r>
              <a:rPr lang="en-US" altLang="zh-CN" sz="2800" baseline="-25000" err="1">
                <a:latin typeface="Times New Roman" panose="02020603050405020304" charset="0"/>
              </a:rPr>
              <a:t>k</a:t>
            </a:r>
            <a:r>
              <a:rPr lang="en-US" altLang="zh-CN" sz="2800">
                <a:latin typeface="Times New Roman" panose="02020603050405020304" charset="0"/>
              </a:rPr>
              <a:t>=</a:t>
            </a:r>
            <a:r>
              <a:rPr lang="en-US" altLang="zh-CN" sz="2800" i="1" err="1">
                <a:latin typeface="Times New Roman" panose="02020603050405020304" charset="0"/>
              </a:rPr>
              <a:t>T</a:t>
            </a:r>
            <a:r>
              <a:rPr lang="en-US" altLang="zh-CN" sz="2800" err="1">
                <a:latin typeface="Times New Roman" panose="02020603050405020304" charset="0"/>
              </a:rPr>
              <a:t>(</a:t>
            </a:r>
            <a:r>
              <a:rPr lang="en-US" altLang="zh-CN" sz="2800" i="1" err="1">
                <a:latin typeface="Times New Roman" panose="02020603050405020304" charset="0"/>
              </a:rPr>
              <a:t>r</a:t>
            </a:r>
            <a:r>
              <a:rPr lang="en-US" altLang="zh-CN" sz="2800" baseline="-25000" err="1">
                <a:latin typeface="Times New Roman" panose="02020603050405020304" charset="0"/>
              </a:rPr>
              <a:t>k</a:t>
            </a:r>
            <a:r>
              <a:rPr lang="en-US" altLang="zh-CN" sz="2800">
                <a:latin typeface="Times New Roman" panose="02020603050405020304" charset="0"/>
              </a:rPr>
              <a:t>)</a:t>
            </a:r>
            <a:r>
              <a:rPr lang="zh-CN" altLang="en-US" sz="2800" dirty="0">
                <a:latin typeface="Times New Roman" panose="02020603050405020304" charset="0"/>
              </a:rPr>
              <a:t>和</a:t>
            </a:r>
            <a:r>
              <a:rPr lang="en-US" altLang="zh-CN" sz="2800" i="1" err="1">
                <a:latin typeface="Times New Roman" panose="02020603050405020304" charset="0"/>
              </a:rPr>
              <a:t>s</a:t>
            </a:r>
            <a:r>
              <a:rPr lang="en-US" altLang="zh-CN" sz="2800" baseline="-25000" err="1">
                <a:latin typeface="Times New Roman" panose="02020603050405020304" charset="0"/>
              </a:rPr>
              <a:t>k</a:t>
            </a:r>
            <a:r>
              <a:rPr lang="zh-CN" altLang="en-US" sz="2800" dirty="0">
                <a:latin typeface="Times New Roman" panose="02020603050405020304" charset="0"/>
              </a:rPr>
              <a:t>的对应关系，确定该</a:t>
            </a:r>
            <a:r>
              <a:rPr lang="zh-CN" altLang="en-US" sz="2800">
                <a:latin typeface="Times New Roman" panose="02020603050405020304" charset="0"/>
              </a:rPr>
              <a:t>灰度</a:t>
            </a:r>
            <a:r>
              <a:rPr lang="zh-CN" altLang="en-US" sz="2800" smtClean="0">
                <a:latin typeface="Times New Roman" panose="02020603050405020304" charset="0"/>
              </a:rPr>
              <a:t>级别</a:t>
            </a:r>
            <a:r>
              <a:rPr lang="en-US" altLang="zh-CN" sz="2800" i="1">
                <a:latin typeface="Times New Roman" panose="02020603050405020304" charset="0"/>
              </a:rPr>
              <a:t>s</a:t>
            </a:r>
            <a:r>
              <a:rPr lang="en-US" altLang="zh-CN" sz="2800" i="1" baseline="-25000">
                <a:latin typeface="Times New Roman" panose="02020603050405020304" charset="0"/>
              </a:rPr>
              <a:t>l</a:t>
            </a:r>
            <a:r>
              <a:rPr lang="en-US" altLang="zh-CN" sz="2800">
                <a:latin typeface="Times New Roman" panose="02020603050405020304" charset="0"/>
              </a:rPr>
              <a:t>’</a:t>
            </a:r>
            <a:r>
              <a:rPr lang="zh-CN" altLang="en-US" sz="2800" smtClean="0">
                <a:latin typeface="Times New Roman" panose="02020603050405020304" charset="0"/>
              </a:rPr>
              <a:t>的</a:t>
            </a:r>
            <a:r>
              <a:rPr lang="zh-CN" altLang="en-US" sz="2800" dirty="0">
                <a:latin typeface="Times New Roman" panose="02020603050405020304" charset="0"/>
              </a:rPr>
              <a:t>像数数目。</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329732"/>
          <p:cNvSpPr txBox="1"/>
          <p:nvPr/>
        </p:nvSpPr>
        <p:spPr>
          <a:xfrm>
            <a:off x="1030604" y="1612900"/>
            <a:ext cx="9192895" cy="2095958"/>
          </a:xfrm>
          <a:prstGeom prst="rect">
            <a:avLst/>
          </a:prstGeom>
          <a:noFill/>
          <a:ln w="9525">
            <a:noFill/>
          </a:ln>
        </p:spPr>
        <p:txBody>
          <a:bodyPr wrap="square" anchor="t">
            <a:spAutoFit/>
          </a:bodyPr>
          <a:lstStyle/>
          <a:p>
            <a:pPr lvl="0">
              <a:lnSpc>
                <a:spcPct val="155000"/>
              </a:lnSpc>
              <a:buFont typeface="+mj-ea"/>
              <a:buAutoNum type="circleNumDbPlain" startAt="5"/>
            </a:pPr>
            <a:r>
              <a:rPr lang="zh-CN" altLang="en-US" sz="2800" smtClean="0">
                <a:latin typeface="Times New Roman" panose="02020603050405020304" charset="0"/>
              </a:rPr>
              <a:t>用</a:t>
            </a:r>
            <a:r>
              <a:rPr lang="en-US" altLang="zh-CN" sz="2800" i="1" err="1">
                <a:latin typeface="Times New Roman" panose="02020603050405020304" charset="0"/>
              </a:rPr>
              <a:t>s</a:t>
            </a:r>
            <a:r>
              <a:rPr lang="en-US" altLang="zh-CN" sz="2800" i="1" baseline="-25000" err="1">
                <a:latin typeface="Times New Roman" panose="02020603050405020304" charset="0"/>
              </a:rPr>
              <a:t>k</a:t>
            </a:r>
            <a:r>
              <a:rPr lang="en-US" altLang="zh-CN" sz="2800" i="1" baseline="-25000">
                <a:latin typeface="Times New Roman" panose="02020603050405020304" charset="0"/>
              </a:rPr>
              <a:t> </a:t>
            </a:r>
            <a:r>
              <a:rPr lang="zh-CN" altLang="en-US" sz="2800" smtClean="0">
                <a:latin typeface="Times New Roman" panose="02020603050405020304" charset="0"/>
              </a:rPr>
              <a:t>代替</a:t>
            </a:r>
            <a:r>
              <a:rPr lang="en-US" altLang="zh-CN" sz="2800" i="1">
                <a:latin typeface="Times New Roman" panose="02020603050405020304" charset="0"/>
              </a:rPr>
              <a:t>s</a:t>
            </a:r>
            <a:r>
              <a:rPr lang="en-US" altLang="zh-CN" sz="2800" i="1" baseline="-25000">
                <a:latin typeface="Times New Roman" panose="02020603050405020304" charset="0"/>
              </a:rPr>
              <a:t>l</a:t>
            </a:r>
            <a:r>
              <a:rPr lang="en-US" altLang="zh-CN" sz="2800">
                <a:latin typeface="Times New Roman" panose="02020603050405020304" charset="0"/>
              </a:rPr>
              <a:t>’ (</a:t>
            </a:r>
            <a:r>
              <a:rPr lang="en-US" altLang="zh-CN" sz="2800" i="1" err="1">
                <a:latin typeface="Times New Roman" panose="02020603050405020304" charset="0"/>
              </a:rPr>
              <a:t>k,l</a:t>
            </a:r>
            <a:r>
              <a:rPr lang="en-US" altLang="zh-CN" sz="2800">
                <a:latin typeface="Times New Roman" panose="02020603050405020304" charset="0"/>
              </a:rPr>
              <a:t>=0,1,…,L-1)</a:t>
            </a:r>
            <a:r>
              <a:rPr lang="zh-CN" altLang="en-US" sz="2800" dirty="0">
                <a:latin typeface="Times New Roman" panose="02020603050405020304" charset="0"/>
              </a:rPr>
              <a:t>，并进而求新图像中各灰度级别的分布概率 </a:t>
            </a:r>
            <a:r>
              <a:rPr lang="en-US" altLang="zh-CN" sz="2800" i="1" err="1">
                <a:latin typeface="Times New Roman" panose="02020603050405020304" charset="0"/>
              </a:rPr>
              <a:t>p</a:t>
            </a:r>
            <a:r>
              <a:rPr lang="en-US" altLang="zh-CN" sz="2800" baseline="-25000" err="1">
                <a:latin typeface="Times New Roman" panose="02020603050405020304" charset="0"/>
              </a:rPr>
              <a:t>s</a:t>
            </a:r>
            <a:r>
              <a:rPr lang="en-US" altLang="zh-CN" sz="2800" err="1">
                <a:latin typeface="Times New Roman" panose="02020603050405020304" charset="0"/>
              </a:rPr>
              <a:t>(</a:t>
            </a:r>
            <a:r>
              <a:rPr lang="en-US" altLang="zh-CN" sz="2800" i="1" err="1">
                <a:latin typeface="Times New Roman" panose="02020603050405020304" charset="0"/>
              </a:rPr>
              <a:t>s</a:t>
            </a:r>
            <a:r>
              <a:rPr lang="en-US" altLang="zh-CN" sz="2800" baseline="-25000" err="1">
                <a:latin typeface="Times New Roman" panose="02020603050405020304" charset="0"/>
              </a:rPr>
              <a:t>k</a:t>
            </a:r>
            <a:r>
              <a:rPr lang="en-US" altLang="zh-CN" sz="2800">
                <a:latin typeface="Times New Roman" panose="02020603050405020304" charset="0"/>
              </a:rPr>
              <a:t>)=</a:t>
            </a:r>
            <a:r>
              <a:rPr lang="en-US" altLang="zh-CN" sz="2800" i="1" err="1">
                <a:latin typeface="Times New Roman" panose="02020603050405020304" charset="0"/>
              </a:rPr>
              <a:t>m</a:t>
            </a:r>
            <a:r>
              <a:rPr lang="en-US" altLang="zh-CN" sz="2800" baseline="-25000" err="1">
                <a:latin typeface="Times New Roman" panose="02020603050405020304" charset="0"/>
              </a:rPr>
              <a:t>k</a:t>
            </a:r>
            <a:r>
              <a:rPr lang="en-US" altLang="zh-CN" sz="2800" err="1">
                <a:latin typeface="Times New Roman" panose="02020603050405020304" charset="0"/>
              </a:rPr>
              <a:t>/</a:t>
            </a:r>
            <a:r>
              <a:rPr lang="en-US" altLang="zh-CN" sz="2800" i="1" err="1">
                <a:latin typeface="Times New Roman" panose="02020603050405020304" charset="0"/>
              </a:rPr>
              <a:t>n</a:t>
            </a:r>
            <a:r>
              <a:rPr lang="zh-CN" altLang="en-US" sz="2800" smtClean="0">
                <a:latin typeface="Times New Roman" panose="02020603050405020304" charset="0"/>
              </a:rPr>
              <a:t>。</a:t>
            </a:r>
            <a:endParaRPr lang="en-US" altLang="zh-CN" sz="2800" smtClean="0">
              <a:latin typeface="Times New Roman" panose="02020603050405020304" charset="0"/>
            </a:endParaRPr>
          </a:p>
          <a:p>
            <a:pPr marL="514350" lvl="0" indent="-514350">
              <a:lnSpc>
                <a:spcPct val="155000"/>
              </a:lnSpc>
              <a:buFont typeface="+mj-ea"/>
              <a:buAutoNum type="circleNumDbPlain" startAt="5"/>
            </a:pPr>
            <a:r>
              <a:rPr lang="zh-CN" altLang="en-US" sz="2800" smtClean="0">
                <a:latin typeface="Times New Roman" panose="02020603050405020304" charset="0"/>
              </a:rPr>
              <a:t>画</a:t>
            </a:r>
            <a:r>
              <a:rPr lang="zh-CN" altLang="en-US" sz="2800" dirty="0">
                <a:latin typeface="Times New Roman" panose="02020603050405020304" charset="0"/>
              </a:rPr>
              <a:t>出经均衡化后的新图像的直方图。</a:t>
            </a:r>
            <a:endParaRPr lang="en-US" altLang="zh-CN" sz="2800" dirty="0">
              <a:latin typeface="Times New Roman" panose="02020603050405020304" charset="0"/>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536700" y="4049348"/>
            <a:ext cx="6308597" cy="234924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body" idx="1"/>
          </p:nvPr>
        </p:nvSpPr>
        <p:spPr>
          <a:xfrm>
            <a:off x="317500" y="2105025"/>
            <a:ext cx="9852660" cy="1515029"/>
          </a:xfrm>
          <a:prstGeom prst="rect">
            <a:avLst/>
          </a:prstGeom>
        </p:spPr>
        <p:txBody>
          <a:bodyPr vert="horz" wrap="square" lIns="0" tIns="127761" rIns="0" bIns="0" rtlCol="0">
            <a:spAutoFit/>
          </a:bodyPr>
          <a:lstStyle/>
          <a:p>
            <a:pPr marL="408940" indent="0" defTabSz="0">
              <a:lnSpc>
                <a:spcPct val="100000"/>
              </a:lnSpc>
              <a:buNone/>
              <a:tabLst>
                <a:tab pos="1153160" algn="l"/>
              </a:tabLst>
            </a:pPr>
            <a:r>
              <a:rPr sz="2400" b="1" spc="-15" dirty="0">
                <a:latin typeface="Times New Roman" panose="02020603050405020304" charset="0"/>
                <a:cs typeface="新宋体" panose="02010609030101010101" charset="-122"/>
              </a:rPr>
              <a:t>图a显示了值为</a:t>
            </a:r>
            <a:r>
              <a:rPr lang="en-US" sz="2400" b="1" spc="-15" dirty="0">
                <a:latin typeface="Times New Roman" panose="02020603050405020304" charset="0"/>
                <a:cs typeface="新宋体" panose="02010609030101010101" charset="-122"/>
              </a:rPr>
              <a:t>0~1.5x10</a:t>
            </a:r>
            <a:r>
              <a:rPr lang="en-US" sz="2400" b="1" spc="-15" baseline="30000" dirty="0">
                <a:latin typeface="Times New Roman" panose="02020603050405020304" charset="0"/>
                <a:cs typeface="新宋体" panose="02010609030101010101" charset="-122"/>
              </a:rPr>
              <a:t>6</a:t>
            </a:r>
            <a:r>
              <a:rPr sz="2400" b="1" spc="-10" dirty="0">
                <a:latin typeface="Times New Roman" panose="02020603050405020304" charset="0"/>
                <a:cs typeface="新宋体" panose="02010609030101010101" charset="-122"/>
              </a:rPr>
              <a:t>的傅里叶频谱</a:t>
            </a:r>
          </a:p>
          <a:p>
            <a:pPr marL="408940" indent="0" defTabSz="0">
              <a:lnSpc>
                <a:spcPct val="100000"/>
              </a:lnSpc>
              <a:buNone/>
              <a:tabLst>
                <a:tab pos="1153160" algn="l"/>
              </a:tabLst>
            </a:pPr>
            <a:r>
              <a:rPr lang="zh-CN" sz="2000" b="1" spc="-15" dirty="0">
                <a:latin typeface="Times New Roman" panose="02020603050405020304" charset="0"/>
                <a:cs typeface="新宋体" panose="02010609030101010101" charset="-122"/>
              </a:rPr>
              <a:t>在</a:t>
            </a:r>
            <a:r>
              <a:rPr sz="2000" b="1" spc="-15" dirty="0">
                <a:latin typeface="Times New Roman" panose="02020603050405020304" charset="0"/>
                <a:cs typeface="新宋体" panose="02010609030101010101" charset="-122"/>
              </a:rPr>
              <a:t>一个8位的系统中显示</a:t>
            </a:r>
          </a:p>
          <a:p>
            <a:pPr marL="408940" indent="0" defTabSz="0">
              <a:lnSpc>
                <a:spcPts val="3295"/>
              </a:lnSpc>
              <a:spcBef>
                <a:spcPts val="1685"/>
              </a:spcBef>
              <a:buNone/>
              <a:tabLst>
                <a:tab pos="1153160" algn="l"/>
              </a:tabLst>
            </a:pPr>
            <a:r>
              <a:rPr sz="2400" b="1" spc="-15" dirty="0">
                <a:latin typeface="Times New Roman" panose="02020603050405020304" charset="0"/>
                <a:cs typeface="新宋体" panose="02010609030101010101" charset="-122"/>
              </a:rPr>
              <a:t>图b显示了对数变换在8位系统中的显示结果</a:t>
            </a:r>
          </a:p>
        </p:txBody>
      </p:sp>
      <p:grpSp>
        <p:nvGrpSpPr>
          <p:cNvPr id="10" name="组合 9"/>
          <p:cNvGrpSpPr/>
          <p:nvPr/>
        </p:nvGrpSpPr>
        <p:grpSpPr>
          <a:xfrm>
            <a:off x="3975100" y="6574839"/>
            <a:ext cx="2827020" cy="506095"/>
            <a:chOff x="6355" y="5877"/>
            <a:chExt cx="4452" cy="797"/>
          </a:xfrm>
        </p:grpSpPr>
        <p:sp>
          <p:nvSpPr>
            <p:cNvPr id="7" name="object 7"/>
            <p:cNvSpPr txBox="1"/>
            <p:nvPr/>
          </p:nvSpPr>
          <p:spPr>
            <a:xfrm>
              <a:off x="6355" y="5877"/>
              <a:ext cx="360" cy="750"/>
            </a:xfrm>
            <a:prstGeom prst="rect">
              <a:avLst/>
            </a:prstGeom>
          </p:spPr>
          <p:txBody>
            <a:bodyPr vert="horz" wrap="square" lIns="0" tIns="0" rIns="0" bIns="0" rtlCol="0">
              <a:spAutoFit/>
            </a:bodyPr>
            <a:lstStyle/>
            <a:p>
              <a:pPr marL="12700">
                <a:lnSpc>
                  <a:spcPts val="3750"/>
                </a:lnSpc>
              </a:pPr>
              <a:r>
                <a:rPr sz="2800" b="1" spc="-15" dirty="0">
                  <a:latin typeface="Times New Roman" panose="02020603050405020304" charset="0"/>
                  <a:cs typeface="新宋体" panose="02010609030101010101" charset="-122"/>
                </a:rPr>
                <a:t>a</a:t>
              </a:r>
            </a:p>
          </p:txBody>
        </p:sp>
        <p:sp>
          <p:nvSpPr>
            <p:cNvPr id="8" name="object 8"/>
            <p:cNvSpPr txBox="1"/>
            <p:nvPr/>
          </p:nvSpPr>
          <p:spPr>
            <a:xfrm>
              <a:off x="10447" y="5924"/>
              <a:ext cx="360" cy="750"/>
            </a:xfrm>
            <a:prstGeom prst="rect">
              <a:avLst/>
            </a:prstGeom>
          </p:spPr>
          <p:txBody>
            <a:bodyPr vert="horz" wrap="square" lIns="0" tIns="0" rIns="0" bIns="0" rtlCol="0">
              <a:spAutoFit/>
            </a:bodyPr>
            <a:lstStyle/>
            <a:p>
              <a:pPr marL="12700">
                <a:lnSpc>
                  <a:spcPts val="3750"/>
                </a:lnSpc>
              </a:pPr>
              <a:r>
                <a:rPr sz="2800" b="1" spc="-15" dirty="0">
                  <a:latin typeface="Times New Roman" panose="02020603050405020304" charset="0"/>
                  <a:cs typeface="新宋体" panose="02010609030101010101" charset="-122"/>
                </a:rPr>
                <a:t>b</a:t>
              </a:r>
            </a:p>
          </p:txBody>
        </p:sp>
      </p:grpSp>
      <p:sp>
        <p:nvSpPr>
          <p:cNvPr id="15" name="object 4"/>
          <p:cNvSpPr txBox="1"/>
          <p:nvPr/>
        </p:nvSpPr>
        <p:spPr>
          <a:xfrm>
            <a:off x="317500" y="1320545"/>
            <a:ext cx="8599805" cy="487680"/>
          </a:xfrm>
          <a:prstGeom prst="rect">
            <a:avLst/>
          </a:prstGeom>
        </p:spPr>
        <p:txBody>
          <a:bodyPr vert="horz" wrap="square" lIns="0" tIns="0" rIns="0" bIns="0" rtlCol="0">
            <a:spAutoFit/>
          </a:bodyPr>
          <a:lstStyle/>
          <a:p>
            <a:pPr marL="12700">
              <a:lnSpc>
                <a:spcPct val="100000"/>
              </a:lnSpc>
            </a:pPr>
            <a:r>
              <a:rPr sz="3200" b="1" spc="-15" dirty="0">
                <a:latin typeface="Times New Roman" panose="02020603050405020304" charset="0"/>
                <a:cs typeface="新宋体" panose="02010609030101010101" charset="-122"/>
              </a:rPr>
              <a:t>点运算</a:t>
            </a:r>
            <a:r>
              <a:rPr sz="3200" b="1" spc="-5" dirty="0">
                <a:latin typeface="Times New Roman" panose="02020603050405020304" charset="0"/>
                <a:cs typeface="Times New Roman" panose="02020603050405020304"/>
              </a:rPr>
              <a:t>——</a:t>
            </a:r>
            <a:r>
              <a:rPr sz="3200" b="1" spc="-15" dirty="0">
                <a:latin typeface="Times New Roman" panose="02020603050405020304" charset="0"/>
                <a:cs typeface="新宋体" panose="02010609030101010101" charset="-122"/>
              </a:rPr>
              <a:t>1</a:t>
            </a:r>
            <a:r>
              <a:rPr lang="en-US" sz="3200" b="1" spc="-15" dirty="0">
                <a:latin typeface="Times New Roman" panose="02020603050405020304" charset="0"/>
                <a:cs typeface="新宋体" panose="02010609030101010101" charset="-122"/>
              </a:rPr>
              <a:t>.</a:t>
            </a:r>
            <a:r>
              <a:rPr sz="3200" b="1" spc="-15" dirty="0">
                <a:latin typeface="Times New Roman" panose="02020603050405020304" charset="0"/>
                <a:cs typeface="新宋体" panose="02010609030101010101" charset="-122"/>
              </a:rPr>
              <a:t>反转变换，2</a:t>
            </a:r>
            <a:r>
              <a:rPr lang="en-US" sz="3200" b="1" spc="-15" dirty="0">
                <a:latin typeface="Times New Roman" panose="02020603050405020304" charset="0"/>
                <a:cs typeface="新宋体" panose="02010609030101010101" charset="-122"/>
              </a:rPr>
              <a:t>.</a:t>
            </a:r>
            <a:r>
              <a:rPr sz="3200" b="1" spc="-15" dirty="0">
                <a:latin typeface="Times New Roman" panose="02020603050405020304" charset="0"/>
                <a:cs typeface="新宋体" panose="02010609030101010101" charset="-122"/>
              </a:rPr>
              <a:t>对数变换</a:t>
            </a:r>
            <a:endParaRPr sz="3200">
              <a:latin typeface="Times New Roman" panose="02020603050405020304" charset="0"/>
              <a:cs typeface="新宋体" panose="02010609030101010101" charset="-122"/>
            </a:endParaRPr>
          </a:p>
        </p:txBody>
      </p:sp>
      <p:sp>
        <p:nvSpPr>
          <p:cNvPr id="16"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框 207890"/>
          <p:cNvSpPr txBox="1"/>
          <p:nvPr/>
        </p:nvSpPr>
        <p:spPr>
          <a:xfrm>
            <a:off x="850900" y="1424508"/>
            <a:ext cx="9715500" cy="2834640"/>
          </a:xfrm>
          <a:prstGeom prst="rect">
            <a:avLst/>
          </a:prstGeom>
          <a:noFill/>
          <a:ln w="9525">
            <a:noFill/>
          </a:ln>
        </p:spPr>
        <p:txBody>
          <a:bodyPr wrap="square" anchor="t">
            <a:spAutoFit/>
          </a:bodyPr>
          <a:lstStyle/>
          <a:p>
            <a:pPr lvl="0" indent="0">
              <a:lnSpc>
                <a:spcPct val="125000"/>
              </a:lnSpc>
            </a:pPr>
            <a:r>
              <a:rPr lang="zh-CN" altLang="en-US" sz="2800" b="1" dirty="0">
                <a:solidFill>
                  <a:schemeClr val="tx1"/>
                </a:solidFill>
                <a:latin typeface="Times New Roman" panose="02020603050405020304" pitchFamily="18" charset="0"/>
                <a:cs typeface="Times New Roman" panose="02020603050405020304" pitchFamily="18" charset="0"/>
              </a:rPr>
              <a:t>例</a:t>
            </a:r>
            <a:r>
              <a:rPr lang="en-US" altLang="zh-CN" sz="2800" b="1" dirty="0">
                <a:solidFill>
                  <a:schemeClr val="tx1"/>
                </a:solidFill>
                <a:latin typeface="Times New Roman" panose="02020603050405020304" pitchFamily="18" charset="0"/>
                <a:cs typeface="Times New Roman" panose="02020603050405020304" pitchFamily="18" charset="0"/>
              </a:rPr>
              <a:t>:</a:t>
            </a:r>
            <a:r>
              <a:rPr lang="zh-CN" altLang="en-US" sz="2800" dirty="0">
                <a:solidFill>
                  <a:schemeClr val="tx1"/>
                </a:solidFill>
                <a:latin typeface="Times New Roman" panose="02020603050405020304" pitchFamily="18" charset="0"/>
                <a:cs typeface="Times New Roman" panose="02020603050405020304" pitchFamily="18" charset="0"/>
              </a:rPr>
              <a:t>已知有一幅大小为</a:t>
            </a:r>
            <a:r>
              <a:rPr lang="en-US" altLang="zh-CN" sz="2800">
                <a:solidFill>
                  <a:schemeClr val="tx1"/>
                </a:solidFill>
                <a:latin typeface="Times New Roman" panose="02020603050405020304" pitchFamily="18" charset="0"/>
                <a:cs typeface="Times New Roman" panose="02020603050405020304" pitchFamily="18" charset="0"/>
              </a:rPr>
              <a:t>64×64</a:t>
            </a:r>
            <a:r>
              <a:rPr lang="zh-CN" altLang="en-US" sz="2800" dirty="0">
                <a:solidFill>
                  <a:schemeClr val="tx1"/>
                </a:solidFill>
                <a:latin typeface="Times New Roman" panose="02020603050405020304" pitchFamily="18" charset="0"/>
                <a:cs typeface="Times New Roman" panose="02020603050405020304" pitchFamily="18" charset="0"/>
              </a:rPr>
              <a:t>的图像，灰度级为</a:t>
            </a:r>
            <a:r>
              <a:rPr lang="en-US" altLang="zh-CN" sz="2800">
                <a:solidFill>
                  <a:schemeClr val="tx1"/>
                </a:solidFill>
                <a:latin typeface="Times New Roman" panose="02020603050405020304" pitchFamily="18" charset="0"/>
                <a:cs typeface="Times New Roman" panose="02020603050405020304" pitchFamily="18" charset="0"/>
              </a:rPr>
              <a:t>8</a:t>
            </a:r>
            <a:r>
              <a:rPr lang="zh-CN" altLang="en-US" sz="2800" dirty="0">
                <a:solidFill>
                  <a:schemeClr val="tx1"/>
                </a:solidFill>
                <a:latin typeface="Times New Roman" panose="02020603050405020304" pitchFamily="18" charset="0"/>
                <a:cs typeface="Times New Roman" panose="02020603050405020304" pitchFamily="18" charset="0"/>
              </a:rPr>
              <a:t>。图像中各灰度级的像素数目如表</a:t>
            </a:r>
            <a:r>
              <a:rPr lang="en-US" altLang="zh-CN" sz="2800">
                <a:solidFill>
                  <a:schemeClr val="tx1"/>
                </a:solidFill>
                <a:latin typeface="Times New Roman" panose="02020603050405020304" pitchFamily="18" charset="0"/>
                <a:cs typeface="Times New Roman" panose="02020603050405020304" pitchFamily="18" charset="0"/>
              </a:rPr>
              <a:t>1</a:t>
            </a:r>
            <a:r>
              <a:rPr lang="zh-CN" altLang="en-US" sz="2800" dirty="0">
                <a:solidFill>
                  <a:schemeClr val="tx1"/>
                </a:solidFill>
                <a:latin typeface="Times New Roman" panose="02020603050405020304" pitchFamily="18" charset="0"/>
                <a:cs typeface="Times New Roman" panose="02020603050405020304" pitchFamily="18" charset="0"/>
              </a:rPr>
              <a:t>所示。要求：</a:t>
            </a:r>
          </a:p>
          <a:p>
            <a:pPr lvl="0" indent="0">
              <a:lnSpc>
                <a:spcPct val="125000"/>
              </a:lnSpc>
            </a:pPr>
            <a:r>
              <a:rPr lang="en-US" altLang="zh-CN" sz="2800">
                <a:solidFill>
                  <a:schemeClr val="tx1"/>
                </a:solidFill>
                <a:latin typeface="Times New Roman" panose="02020603050405020304" pitchFamily="18" charset="0"/>
                <a:cs typeface="Times New Roman" panose="02020603050405020304" pitchFamily="18" charset="0"/>
              </a:rPr>
              <a:t>a) </a:t>
            </a:r>
            <a:r>
              <a:rPr lang="zh-CN" altLang="en-US" sz="2800" dirty="0">
                <a:solidFill>
                  <a:schemeClr val="tx1"/>
                </a:solidFill>
                <a:latin typeface="Times New Roman" panose="02020603050405020304" pitchFamily="18" charset="0"/>
                <a:cs typeface="Times New Roman" panose="02020603050405020304" pitchFamily="18" charset="0"/>
              </a:rPr>
              <a:t>画出原图像的直方图；</a:t>
            </a:r>
          </a:p>
          <a:p>
            <a:pPr lvl="0" indent="0">
              <a:lnSpc>
                <a:spcPct val="125000"/>
              </a:lnSpc>
            </a:pPr>
            <a:r>
              <a:rPr lang="en-US" altLang="zh-CN" sz="2800">
                <a:solidFill>
                  <a:schemeClr val="tx1"/>
                </a:solidFill>
                <a:latin typeface="Times New Roman" panose="02020603050405020304" pitchFamily="18" charset="0"/>
                <a:cs typeface="Times New Roman" panose="02020603050405020304" pitchFamily="18" charset="0"/>
              </a:rPr>
              <a:t>b) </a:t>
            </a:r>
            <a:r>
              <a:rPr lang="zh-CN" altLang="en-US" sz="2800" dirty="0">
                <a:solidFill>
                  <a:schemeClr val="tx1"/>
                </a:solidFill>
                <a:latin typeface="Times New Roman" panose="02020603050405020304" pitchFamily="18" charset="0"/>
                <a:cs typeface="Times New Roman" panose="02020603050405020304" pitchFamily="18" charset="0"/>
              </a:rPr>
              <a:t>利用直方图均衡方法</a:t>
            </a:r>
          </a:p>
          <a:p>
            <a:pPr lvl="0" indent="0">
              <a:lnSpc>
                <a:spcPct val="125000"/>
              </a:lnSpc>
            </a:pPr>
            <a:r>
              <a:rPr lang="zh-CN" altLang="en-US" sz="2800" dirty="0">
                <a:solidFill>
                  <a:schemeClr val="tx1"/>
                </a:solidFill>
                <a:latin typeface="Times New Roman" panose="02020603050405020304" pitchFamily="18" charset="0"/>
                <a:cs typeface="Times New Roman" panose="02020603050405020304" pitchFamily="18" charset="0"/>
              </a:rPr>
              <a:t>求出均衡化后新图像的直方图。</a:t>
            </a:r>
            <a:r>
              <a:rPr lang="zh-CN" altLang="en-US" sz="3200" dirty="0">
                <a:solidFill>
                  <a:schemeClr val="tx1"/>
                </a:solidFill>
                <a:latin typeface="Times New Roman" panose="02020603050405020304" pitchFamily="18" charset="0"/>
                <a:cs typeface="Times New Roman" panose="02020603050405020304" pitchFamily="18" charset="0"/>
              </a:rPr>
              <a:t> </a:t>
            </a:r>
          </a:p>
        </p:txBody>
      </p:sp>
      <p:graphicFrame>
        <p:nvGraphicFramePr>
          <p:cNvPr id="208015" name="表格 208014"/>
          <p:cNvGraphicFramePr/>
          <p:nvPr/>
        </p:nvGraphicFramePr>
        <p:xfrm>
          <a:off x="7170887" y="3067156"/>
          <a:ext cx="3016250" cy="3942064"/>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4470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205">
                          <a:solidFill>
                            <a:srgbClr val="FF0000"/>
                          </a:solidFill>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205" err="1">
                          <a:solidFill>
                            <a:srgbClr val="FF0000"/>
                          </a:solidFill>
                          <a:latin typeface="Times New Roman" panose="02020603050405020304" charset="0"/>
                        </a:rPr>
                        <a:t>n</a:t>
                      </a:r>
                      <a:r>
                        <a:rPr lang="en-US" altLang="zh-CN" sz="2205" baseline="-25000" err="1">
                          <a:solidFill>
                            <a:srgbClr val="FF0000"/>
                          </a:solidFill>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34851" name="文本框 208016"/>
          <p:cNvSpPr txBox="1"/>
          <p:nvPr/>
        </p:nvSpPr>
        <p:spPr>
          <a:xfrm>
            <a:off x="8317054" y="6981825"/>
            <a:ext cx="1111669" cy="394335"/>
          </a:xfrm>
          <a:prstGeom prst="rect">
            <a:avLst/>
          </a:prstGeom>
          <a:noFill/>
          <a:ln w="9525">
            <a:noFill/>
          </a:ln>
        </p:spPr>
        <p:txBody>
          <a:bodyPr anchor="t">
            <a:spAutoFit/>
          </a:bodyPr>
          <a:lstStyle/>
          <a:p>
            <a:pPr lvl="0" indent="0">
              <a:spcBef>
                <a:spcPct val="50000"/>
              </a:spcBef>
            </a:pPr>
            <a:r>
              <a:rPr lang="en-US" altLang="zh-CN" sz="1985" b="1" smtClean="0">
                <a:solidFill>
                  <a:srgbClr val="000099"/>
                </a:solidFill>
                <a:latin typeface="Times New Roman" panose="02020603050405020304" charset="0"/>
                <a:ea typeface="宋体" panose="02010600030101010101" pitchFamily="2" charset="-122"/>
              </a:rPr>
              <a:t>4096</a:t>
            </a:r>
            <a:r>
              <a:rPr lang="zh-CN" altLang="en-US" sz="1985" b="1">
                <a:solidFill>
                  <a:srgbClr val="000099"/>
                </a:solidFill>
                <a:latin typeface="Times New Roman" panose="02020603050405020304" charset="0"/>
                <a:ea typeface="宋体" panose="02010600030101010101" pitchFamily="2" charset="-122"/>
              </a:rPr>
              <a:t>个</a:t>
            </a:r>
            <a:endParaRPr lang="en-US" altLang="zh-CN" sz="1985" b="1">
              <a:solidFill>
                <a:srgbClr val="000099"/>
              </a:solidFill>
              <a:latin typeface="Times New Roman" panose="02020603050405020304" charset="0"/>
              <a:ea typeface="宋体" panose="02010600030101010101" pitchFamily="2" charset="-122"/>
            </a:endParaRPr>
          </a:p>
        </p:txBody>
      </p:sp>
      <p:sp>
        <p:nvSpPr>
          <p:cNvPr id="34852" name="文本框 1"/>
          <p:cNvSpPr txBox="1"/>
          <p:nvPr/>
        </p:nvSpPr>
        <p:spPr>
          <a:xfrm>
            <a:off x="6957400" y="2616500"/>
            <a:ext cx="3411855" cy="512445"/>
          </a:xfrm>
          <a:prstGeom prst="rect">
            <a:avLst/>
          </a:prstGeom>
          <a:noFill/>
          <a:ln w="9525">
            <a:noFill/>
          </a:ln>
        </p:spPr>
        <p:txBody>
          <a:bodyPr wrap="none" anchor="t">
            <a:spAutoFit/>
          </a:bodyPr>
          <a:lstStyle/>
          <a:p>
            <a:pPr lvl="0" indent="0">
              <a:lnSpc>
                <a:spcPct val="125000"/>
              </a:lnSpc>
            </a:pPr>
            <a:r>
              <a:rPr lang="zh-CN" altLang="en-US" sz="2205" dirty="0">
                <a:latin typeface="Times New Roman" panose="02020603050405020304" charset="0"/>
                <a:ea typeface="楷体" panose="02010609060101010101" charset="-122"/>
              </a:rPr>
              <a:t>表</a:t>
            </a:r>
            <a:r>
              <a:rPr lang="en-US" altLang="zh-CN" sz="2205">
                <a:latin typeface="Times New Roman" panose="02020603050405020304" charset="0"/>
                <a:ea typeface="楷体" panose="02010609060101010101" charset="-122"/>
              </a:rPr>
              <a:t>.1  64×64</a:t>
            </a:r>
            <a:r>
              <a:rPr lang="zh-CN" altLang="en-US" sz="2205" dirty="0">
                <a:latin typeface="Times New Roman" panose="02020603050405020304" charset="0"/>
                <a:ea typeface="楷体" panose="02010609060101010101" charset="-122"/>
              </a:rPr>
              <a:t>图像灰度分布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文本框 209935"/>
          <p:cNvSpPr txBox="1"/>
          <p:nvPr/>
        </p:nvSpPr>
        <p:spPr>
          <a:xfrm>
            <a:off x="927100" y="1393190"/>
            <a:ext cx="9614535" cy="2246769"/>
          </a:xfrm>
          <a:prstGeom prst="rect">
            <a:avLst/>
          </a:prstGeom>
          <a:noFill/>
          <a:ln w="9525">
            <a:noFill/>
          </a:ln>
        </p:spPr>
        <p:txBody>
          <a:bodyPr wrap="square" anchor="t">
            <a:spAutoFit/>
          </a:bodyPr>
          <a:lstStyle/>
          <a:p>
            <a:pPr lvl="0" indent="0">
              <a:lnSpc>
                <a:spcPct val="125000"/>
              </a:lnSpc>
            </a:pPr>
            <a:r>
              <a:rPr lang="zh-CN" altLang="en-US" sz="2800" dirty="0">
                <a:solidFill>
                  <a:schemeClr val="tx1"/>
                </a:solidFill>
                <a:latin typeface="Times New Roman" panose="02020603050405020304" pitchFamily="18" charset="0"/>
                <a:cs typeface="Times New Roman" panose="02020603050405020304" pitchFamily="18" charset="0"/>
              </a:rPr>
              <a:t>解：</a:t>
            </a:r>
          </a:p>
          <a:p>
            <a:pPr lvl="0" indent="0">
              <a:lnSpc>
                <a:spcPct val="125000"/>
              </a:lnSpc>
            </a:pPr>
            <a:r>
              <a:rPr lang="zh-CN" altLang="en-US" sz="2800" b="1" smtClean="0">
                <a:solidFill>
                  <a:srgbClr val="0B0AFF"/>
                </a:solidFill>
                <a:latin typeface="Times New Roman" panose="02020603050405020304" pitchFamily="18" charset="0"/>
                <a:cs typeface="Times New Roman" panose="02020603050405020304" pitchFamily="18" charset="0"/>
              </a:rPr>
              <a:t>画</a:t>
            </a:r>
            <a:r>
              <a:rPr lang="zh-CN" altLang="en-US" sz="2800" b="1" dirty="0">
                <a:solidFill>
                  <a:srgbClr val="0B0AFF"/>
                </a:solidFill>
                <a:latin typeface="Times New Roman" panose="02020603050405020304" pitchFamily="18" charset="0"/>
                <a:cs typeface="Times New Roman" panose="02020603050405020304" pitchFamily="18" charset="0"/>
              </a:rPr>
              <a:t>原图像的直方图</a:t>
            </a:r>
            <a:r>
              <a:rPr lang="en-US" altLang="zh-CN" sz="2800" b="1" dirty="0">
                <a:solidFill>
                  <a:srgbClr val="0B0AFF"/>
                </a:solidFill>
                <a:latin typeface="Times New Roman" panose="02020603050405020304" pitchFamily="18" charset="0"/>
                <a:cs typeface="Times New Roman" panose="02020603050405020304" pitchFamily="18" charset="0"/>
              </a:rPr>
              <a:t>:</a:t>
            </a:r>
          </a:p>
          <a:p>
            <a:pPr lvl="0" indent="0">
              <a:lnSpc>
                <a:spcPct val="125000"/>
              </a:lnSpc>
            </a:pPr>
            <a:r>
              <a:rPr lang="en-US" altLang="zh-CN" sz="2800" dirty="0">
                <a:solidFill>
                  <a:schemeClr val="tx1"/>
                </a:solidFill>
                <a:latin typeface="Times New Roman" panose="02020603050405020304" pitchFamily="18" charset="0"/>
                <a:cs typeface="Times New Roman" panose="02020603050405020304" pitchFamily="18" charset="0"/>
                <a:sym typeface="Wingdings" panose="05000000000000000000" charset="0"/>
              </a:rPr>
              <a:t></a:t>
            </a:r>
            <a:r>
              <a:rPr lang="zh-CN" altLang="en-US" sz="2800" dirty="0">
                <a:solidFill>
                  <a:schemeClr val="tx1"/>
                </a:solidFill>
                <a:latin typeface="Times New Roman" panose="02020603050405020304" pitchFamily="18" charset="0"/>
                <a:cs typeface="Times New Roman" panose="02020603050405020304" pitchFamily="18" charset="0"/>
              </a:rPr>
              <a:t>归一化图像的灰度级，即求</a:t>
            </a:r>
            <a:r>
              <a:rPr lang="en-US" altLang="zh-CN" sz="2800" i="1" err="1">
                <a:solidFill>
                  <a:schemeClr val="tx1"/>
                </a:solidFill>
                <a:latin typeface="Times New Roman" panose="02020603050405020304" pitchFamily="18" charset="0"/>
                <a:cs typeface="Times New Roman" panose="02020603050405020304" pitchFamily="18" charset="0"/>
              </a:rPr>
              <a:t>r</a:t>
            </a:r>
            <a:r>
              <a:rPr lang="en-US" altLang="zh-CN" sz="2800" baseline="-25000" err="1">
                <a:solidFill>
                  <a:schemeClr val="tx1"/>
                </a:solidFill>
                <a:latin typeface="Times New Roman" panose="02020603050405020304" pitchFamily="18" charset="0"/>
                <a:cs typeface="Times New Roman" panose="02020603050405020304" pitchFamily="18" charset="0"/>
              </a:rPr>
              <a:t>k</a:t>
            </a:r>
            <a:r>
              <a:rPr lang="en-US" altLang="zh-CN" sz="2800">
                <a:solidFill>
                  <a:schemeClr val="tx1"/>
                </a:solidFill>
                <a:latin typeface="Times New Roman" panose="02020603050405020304" pitchFamily="18" charset="0"/>
                <a:cs typeface="Times New Roman" panose="02020603050405020304" pitchFamily="18" charset="0"/>
              </a:rPr>
              <a:t>=</a:t>
            </a:r>
            <a:r>
              <a:rPr lang="en-US" altLang="zh-CN" sz="2800" i="1">
                <a:latin typeface="Times New Roman" panose="02020603050405020304" pitchFamily="18" charset="0"/>
                <a:cs typeface="Times New Roman" panose="02020603050405020304" pitchFamily="18" charset="0"/>
              </a:rPr>
              <a:t>k</a:t>
            </a:r>
            <a:r>
              <a:rPr lang="en-US" altLang="zh-CN" sz="2800">
                <a:solidFill>
                  <a:schemeClr val="tx1"/>
                </a:solidFill>
                <a:latin typeface="Times New Roman" panose="02020603050405020304" pitchFamily="18" charset="0"/>
                <a:cs typeface="Times New Roman" panose="02020603050405020304" pitchFamily="18" charset="0"/>
              </a:rPr>
              <a:t>/(</a:t>
            </a:r>
            <a:r>
              <a:rPr lang="en-US" altLang="zh-CN" sz="2800" i="1">
                <a:solidFill>
                  <a:schemeClr val="tx1"/>
                </a:solidFill>
                <a:latin typeface="Times New Roman" panose="02020603050405020304" pitchFamily="18" charset="0"/>
                <a:cs typeface="Times New Roman" panose="02020603050405020304" pitchFamily="18" charset="0"/>
              </a:rPr>
              <a:t>L</a:t>
            </a:r>
            <a:r>
              <a:rPr lang="en-US" altLang="zh-CN" sz="2800">
                <a:solidFill>
                  <a:schemeClr val="tx1"/>
                </a:solidFill>
                <a:latin typeface="Times New Roman" panose="02020603050405020304" pitchFamily="18" charset="0"/>
                <a:cs typeface="Times New Roman" panose="02020603050405020304" pitchFamily="18" charset="0"/>
              </a:rPr>
              <a:t>-1)=</a:t>
            </a:r>
            <a:r>
              <a:rPr lang="en-US" altLang="zh-CN" sz="2800" i="1">
                <a:latin typeface="Times New Roman" panose="02020603050405020304" pitchFamily="18" charset="0"/>
                <a:cs typeface="Times New Roman" panose="02020603050405020304" pitchFamily="18" charset="0"/>
              </a:rPr>
              <a:t>k</a:t>
            </a:r>
            <a:r>
              <a:rPr lang="en-US" altLang="zh-CN" sz="2800">
                <a:solidFill>
                  <a:schemeClr val="tx1"/>
                </a:solidFill>
                <a:latin typeface="Times New Roman" panose="02020603050405020304" pitchFamily="18" charset="0"/>
                <a:cs typeface="Times New Roman" panose="02020603050405020304" pitchFamily="18" charset="0"/>
              </a:rPr>
              <a:t>/7 = … </a:t>
            </a:r>
            <a:r>
              <a:rPr lang="zh-CN" altLang="en-US" sz="2800" dirty="0">
                <a:solidFill>
                  <a:schemeClr val="tx1"/>
                </a:solidFill>
                <a:latin typeface="Times New Roman" panose="02020603050405020304" pitchFamily="18" charset="0"/>
                <a:cs typeface="Times New Roman" panose="02020603050405020304" pitchFamily="18" charset="0"/>
              </a:rPr>
              <a:t>，</a:t>
            </a:r>
          </a:p>
          <a:p>
            <a:pPr lvl="0" indent="0">
              <a:lnSpc>
                <a:spcPct val="125000"/>
              </a:lnSpc>
            </a:pPr>
            <a:r>
              <a:rPr lang="zh-CN" altLang="en-US" sz="2800" dirty="0">
                <a:solidFill>
                  <a:schemeClr val="tx1"/>
                </a:solidFill>
                <a:latin typeface="Times New Roman" panose="02020603050405020304" pitchFamily="18" charset="0"/>
                <a:cs typeface="Times New Roman" panose="02020603050405020304" pitchFamily="18" charset="0"/>
                <a:sym typeface="Wingdings" panose="05000000000000000000" charset="0"/>
              </a:rPr>
              <a:t></a:t>
            </a:r>
            <a:r>
              <a:rPr lang="zh-CN" altLang="en-US" sz="2800" dirty="0">
                <a:solidFill>
                  <a:schemeClr val="tx1"/>
                </a:solidFill>
                <a:latin typeface="Times New Roman" panose="02020603050405020304" pitchFamily="18" charset="0"/>
                <a:cs typeface="Times New Roman" panose="02020603050405020304" pitchFamily="18" charset="0"/>
              </a:rPr>
              <a:t>计算图像中第</a:t>
            </a:r>
            <a:r>
              <a:rPr lang="en-US" altLang="zh-CN" sz="2800" i="1">
                <a:latin typeface="Times New Roman" panose="02020603050405020304" pitchFamily="18" charset="0"/>
                <a:cs typeface="Times New Roman" panose="02020603050405020304" pitchFamily="18" charset="0"/>
              </a:rPr>
              <a:t>k</a:t>
            </a:r>
            <a:r>
              <a:rPr lang="zh-CN" altLang="en-US" sz="2800" dirty="0">
                <a:solidFill>
                  <a:schemeClr val="tx1"/>
                </a:solidFill>
                <a:latin typeface="Times New Roman" panose="02020603050405020304" pitchFamily="18" charset="0"/>
                <a:cs typeface="Times New Roman" panose="02020603050405020304" pitchFamily="18" charset="0"/>
              </a:rPr>
              <a:t>个灰度级出现的概率</a:t>
            </a:r>
            <a:r>
              <a:rPr lang="en-US" altLang="zh-CN" sz="2800">
                <a:solidFill>
                  <a:schemeClr val="tx1"/>
                </a:solidFill>
                <a:latin typeface="Times New Roman" panose="02020603050405020304" pitchFamily="18" charset="0"/>
                <a:cs typeface="Times New Roman" panose="02020603050405020304" pitchFamily="18" charset="0"/>
              </a:rPr>
              <a:t>:  </a:t>
            </a:r>
            <a:r>
              <a:rPr lang="en-US" altLang="zh-CN" sz="2800" i="1" err="1">
                <a:latin typeface="Times New Roman" panose="02020603050405020304" pitchFamily="18" charset="0"/>
                <a:cs typeface="Times New Roman" panose="02020603050405020304" pitchFamily="18" charset="0"/>
              </a:rPr>
              <a:t>p</a:t>
            </a:r>
            <a:r>
              <a:rPr lang="en-US" altLang="zh-CN" sz="2800" baseline="-25000" err="1">
                <a:solidFill>
                  <a:schemeClr val="tx1"/>
                </a:solidFill>
                <a:latin typeface="Times New Roman" panose="02020603050405020304" pitchFamily="18" charset="0"/>
                <a:cs typeface="Times New Roman" panose="02020603050405020304" pitchFamily="18" charset="0"/>
              </a:rPr>
              <a:t>r</a:t>
            </a:r>
            <a:r>
              <a:rPr lang="en-US" altLang="zh-CN" sz="2800" err="1">
                <a:solidFill>
                  <a:schemeClr val="tx1"/>
                </a:solidFill>
                <a:latin typeface="Times New Roman" panose="02020603050405020304" pitchFamily="18" charset="0"/>
                <a:cs typeface="Times New Roman" panose="02020603050405020304" pitchFamily="18" charset="0"/>
              </a:rPr>
              <a:t>(</a:t>
            </a:r>
            <a:r>
              <a:rPr lang="en-US" altLang="zh-CN" sz="2800" i="1" err="1">
                <a:latin typeface="Times New Roman" panose="02020603050405020304" pitchFamily="18" charset="0"/>
                <a:cs typeface="Times New Roman" panose="02020603050405020304" pitchFamily="18" charset="0"/>
              </a:rPr>
              <a:t>r</a:t>
            </a:r>
            <a:r>
              <a:rPr lang="en-US" altLang="zh-CN" sz="2800" baseline="-25000" err="1">
                <a:solidFill>
                  <a:schemeClr val="tx1"/>
                </a:solidFill>
                <a:latin typeface="Times New Roman" panose="02020603050405020304" pitchFamily="18" charset="0"/>
                <a:cs typeface="Times New Roman" panose="02020603050405020304" pitchFamily="18" charset="0"/>
              </a:rPr>
              <a:t>k</a:t>
            </a:r>
            <a:r>
              <a:rPr lang="en-US" altLang="zh-CN" sz="2800">
                <a:solidFill>
                  <a:schemeClr val="tx1"/>
                </a:solidFill>
                <a:latin typeface="Times New Roman" panose="02020603050405020304" pitchFamily="18" charset="0"/>
                <a:cs typeface="Times New Roman" panose="02020603050405020304" pitchFamily="18" charset="0"/>
              </a:rPr>
              <a:t>)=</a:t>
            </a:r>
            <a:r>
              <a:rPr lang="en-US" altLang="zh-CN" sz="2800" i="1" err="1">
                <a:latin typeface="Times New Roman" panose="02020603050405020304" pitchFamily="18" charset="0"/>
                <a:cs typeface="Times New Roman" panose="02020603050405020304" pitchFamily="18" charset="0"/>
              </a:rPr>
              <a:t>n</a:t>
            </a:r>
            <a:r>
              <a:rPr lang="en-US" altLang="zh-CN" sz="2800" baseline="-25000" err="1">
                <a:solidFill>
                  <a:schemeClr val="tx1"/>
                </a:solidFill>
                <a:latin typeface="Times New Roman" panose="02020603050405020304" pitchFamily="18" charset="0"/>
                <a:cs typeface="Times New Roman" panose="02020603050405020304" pitchFamily="18" charset="0"/>
              </a:rPr>
              <a:t>k</a:t>
            </a:r>
            <a:r>
              <a:rPr lang="en-US" altLang="zh-CN" sz="2800" err="1">
                <a:solidFill>
                  <a:schemeClr val="tx1"/>
                </a:solidFill>
                <a:latin typeface="Times New Roman" panose="02020603050405020304" pitchFamily="18" charset="0"/>
                <a:cs typeface="Times New Roman" panose="02020603050405020304" pitchFamily="18" charset="0"/>
              </a:rPr>
              <a:t>/</a:t>
            </a:r>
            <a:r>
              <a:rPr lang="en-US" altLang="zh-CN" sz="2800" i="1" err="1">
                <a:latin typeface="Times New Roman" panose="02020603050405020304" pitchFamily="18" charset="0"/>
                <a:cs typeface="Times New Roman" panose="02020603050405020304" pitchFamily="18" charset="0"/>
              </a:rPr>
              <a:t>n</a:t>
            </a:r>
            <a:r>
              <a:rPr lang="en-US" altLang="zh-CN" sz="2800">
                <a:solidFill>
                  <a:schemeClr val="tx1"/>
                </a:solidFill>
                <a:latin typeface="Times New Roman" panose="02020603050405020304" pitchFamily="18" charset="0"/>
                <a:cs typeface="Times New Roman" panose="02020603050405020304" pitchFamily="18" charset="0"/>
              </a:rPr>
              <a:t>=</a:t>
            </a:r>
            <a:r>
              <a:rPr lang="en-US" altLang="zh-CN" sz="2800" i="1">
                <a:latin typeface="Times New Roman" panose="02020603050405020304" pitchFamily="18" charset="0"/>
                <a:cs typeface="Times New Roman" panose="02020603050405020304" pitchFamily="18" charset="0"/>
              </a:rPr>
              <a:t>n</a:t>
            </a:r>
            <a:r>
              <a:rPr lang="en-US" altLang="zh-CN" sz="2800" baseline="-25000">
                <a:solidFill>
                  <a:schemeClr val="tx1"/>
                </a:solidFill>
                <a:latin typeface="Times New Roman" panose="02020603050405020304" pitchFamily="18" charset="0"/>
                <a:cs typeface="Times New Roman" panose="02020603050405020304" pitchFamily="18" charset="0"/>
              </a:rPr>
              <a:t>k</a:t>
            </a:r>
            <a:r>
              <a:rPr lang="en-US" altLang="zh-CN" sz="2800">
                <a:solidFill>
                  <a:schemeClr val="tx1"/>
                </a:solidFill>
                <a:latin typeface="Times New Roman" panose="02020603050405020304" pitchFamily="18" charset="0"/>
                <a:cs typeface="Times New Roman" panose="02020603050405020304" pitchFamily="18" charset="0"/>
              </a:rPr>
              <a:t>/4096</a:t>
            </a:r>
            <a:r>
              <a:rPr lang="zh-CN" altLang="en-US" sz="2800" dirty="0">
                <a:solidFill>
                  <a:schemeClr val="tx1"/>
                </a:solidFill>
                <a:latin typeface="Times New Roman" panose="02020603050405020304" pitchFamily="18" charset="0"/>
                <a:cs typeface="Times New Roman" panose="02020603050405020304" pitchFamily="18" charset="0"/>
              </a:rPr>
              <a:t>，</a:t>
            </a:r>
          </a:p>
        </p:txBody>
      </p:sp>
      <p:sp>
        <p:nvSpPr>
          <p:cNvPr id="35843" name="文本框 1"/>
          <p:cNvSpPr txBox="1"/>
          <p:nvPr/>
        </p:nvSpPr>
        <p:spPr>
          <a:xfrm>
            <a:off x="3441700" y="3487721"/>
            <a:ext cx="4900295" cy="472440"/>
          </a:xfrm>
          <a:prstGeom prst="rect">
            <a:avLst/>
          </a:prstGeom>
          <a:noFill/>
          <a:ln w="9525">
            <a:noFill/>
          </a:ln>
        </p:spPr>
        <p:txBody>
          <a:bodyPr wrap="square" anchor="t">
            <a:spAutoFit/>
          </a:bodyPr>
          <a:lstStyle/>
          <a:p>
            <a:pPr lvl="0" indent="0">
              <a:lnSpc>
                <a:spcPct val="125000"/>
              </a:lnSpc>
            </a:pPr>
            <a:r>
              <a:rPr lang="en-US" altLang="zh-CN" sz="2000" b="1">
                <a:solidFill>
                  <a:srgbClr val="000099"/>
                </a:solidFill>
                <a:latin typeface="Times New Roman" panose="02020603050405020304" charset="0"/>
                <a:ea typeface="宋体" panose="02010600030101010101" pitchFamily="2" charset="-122"/>
              </a:rPr>
              <a:t> </a:t>
            </a:r>
            <a:r>
              <a:rPr lang="zh-CN" altLang="en-US" sz="2000" b="1" dirty="0">
                <a:solidFill>
                  <a:srgbClr val="000099"/>
                </a:solidFill>
                <a:latin typeface="Times New Roman" panose="02020603050405020304" charset="0"/>
                <a:ea typeface="宋体" panose="02010600030101010101" pitchFamily="2" charset="-122"/>
              </a:rPr>
              <a:t>归一化灰度分布及概率表</a:t>
            </a:r>
          </a:p>
        </p:txBody>
      </p:sp>
      <p:graphicFrame>
        <p:nvGraphicFramePr>
          <p:cNvPr id="4" name="表格 3"/>
          <p:cNvGraphicFramePr/>
          <p:nvPr>
            <p:extLst>
              <p:ext uri="{D42A27DB-BD31-4B8C-83A1-F6EECF244321}">
                <p14:modId xmlns:p14="http://schemas.microsoft.com/office/powerpoint/2010/main" val="1818254209"/>
              </p:ext>
            </p:extLst>
          </p:nvPr>
        </p:nvGraphicFramePr>
        <p:xfrm>
          <a:off x="2070100" y="3960161"/>
          <a:ext cx="6569710" cy="3222625"/>
        </p:xfrm>
        <a:graphic>
          <a:graphicData uri="http://schemas.openxmlformats.org/drawingml/2006/table">
            <a:tbl>
              <a:tblPr firstRow="1" bandRow="1">
                <a:tableStyleId>{5C22544A-7EE6-4342-B048-85BDC9FD1C3A}</a:tableStyleId>
              </a:tblPr>
              <a:tblGrid>
                <a:gridCol w="1366520">
                  <a:extLst>
                    <a:ext uri="{9D8B030D-6E8A-4147-A177-3AD203B41FA5}">
                      <a16:colId xmlns:a16="http://schemas.microsoft.com/office/drawing/2014/main" val="20000"/>
                    </a:ext>
                  </a:extLst>
                </a:gridCol>
                <a:gridCol w="1918970">
                  <a:extLst>
                    <a:ext uri="{9D8B030D-6E8A-4147-A177-3AD203B41FA5}">
                      <a16:colId xmlns:a16="http://schemas.microsoft.com/office/drawing/2014/main" val="20001"/>
                    </a:ext>
                  </a:extLst>
                </a:gridCol>
                <a:gridCol w="1367155">
                  <a:extLst>
                    <a:ext uri="{9D8B030D-6E8A-4147-A177-3AD203B41FA5}">
                      <a16:colId xmlns:a16="http://schemas.microsoft.com/office/drawing/2014/main" val="20002"/>
                    </a:ext>
                  </a:extLst>
                </a:gridCol>
                <a:gridCol w="1917065">
                  <a:extLst>
                    <a:ext uri="{9D8B030D-6E8A-4147-A177-3AD203B41FA5}">
                      <a16:colId xmlns:a16="http://schemas.microsoft.com/office/drawing/2014/main" val="20003"/>
                    </a:ext>
                  </a:extLst>
                </a:gridCol>
              </a:tblGrid>
              <a:tr h="475615">
                <a:tc>
                  <a:txBody>
                    <a:bodyPr/>
                    <a:lstStyle/>
                    <a:p>
                      <a:pPr marL="0" indent="0" algn="ctr">
                        <a:buNone/>
                      </a:pPr>
                      <a:r>
                        <a:rPr lang="en-US" altLang="zh-CN" sz="2645" b="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645" b="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k/7</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645" b="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n</a:t>
                      </a:r>
                      <a:r>
                        <a:rPr lang="en-US" altLang="zh-CN" sz="2645" b="1"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645" b="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n</a:t>
                      </a:r>
                      <a:r>
                        <a:rPr lang="en-US" altLang="zh-CN" sz="2645" b="1"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r>
                        <a:rPr lang="en-US" altLang="zh-CN" sz="2645" b="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/n</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0"/>
                  </a:ext>
                </a:extLst>
              </a:tr>
              <a:tr h="339725">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8000"/>
                          </a:solidFill>
                          <a:latin typeface="Times New Roman" panose="02020603050405020304" charset="0"/>
                          <a:ea typeface="宋体" panose="02010600030101010101" pitchFamily="2" charset="-122"/>
                          <a:cs typeface="宋体" panose="02010600030101010101" pitchFamily="2" charset="-122"/>
                        </a:rPr>
                        <a:t>0.000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790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chemeClr val="tx1"/>
                          </a:solidFill>
                          <a:latin typeface="Times New Roman" panose="02020603050405020304" charset="0"/>
                          <a:ea typeface="宋体" panose="02010600030101010101" pitchFamily="2" charset="-122"/>
                          <a:cs typeface="宋体" panose="02010600030101010101" pitchFamily="2" charset="-122"/>
                        </a:rPr>
                        <a:t>0.19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0360">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8000"/>
                          </a:solidFill>
                          <a:highlight>
                            <a:srgbClr val="DDEBF7"/>
                          </a:highlight>
                          <a:latin typeface="Times New Roman" panose="02020603050405020304" charset="0"/>
                          <a:ea typeface="宋体" panose="02010600030101010101" pitchFamily="2" charset="-122"/>
                          <a:cs typeface="宋体" panose="02010600030101010101" pitchFamily="2" charset="-122"/>
                        </a:rPr>
                        <a:t>0.143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1023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0.25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2"/>
                  </a:ext>
                </a:extLst>
              </a:tr>
              <a:tr h="34036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2</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8000"/>
                          </a:solidFill>
                          <a:latin typeface="Times New Roman" panose="02020603050405020304" charset="0"/>
                          <a:ea typeface="宋体" panose="02010600030101010101" pitchFamily="2" charset="-122"/>
                          <a:cs typeface="宋体" panose="02010600030101010101" pitchFamily="2" charset="-122"/>
                        </a:rPr>
                        <a:t>0.286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850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chemeClr val="tx1"/>
                          </a:solidFill>
                          <a:latin typeface="Times New Roman" panose="02020603050405020304" charset="0"/>
                          <a:ea typeface="宋体" panose="02010600030101010101" pitchFamily="2" charset="-122"/>
                          <a:cs typeface="宋体" panose="02010600030101010101" pitchFamily="2" charset="-122"/>
                        </a:rPr>
                        <a:t>0.21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972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8000"/>
                          </a:solidFill>
                          <a:highlight>
                            <a:srgbClr val="DDEBF7"/>
                          </a:highlight>
                          <a:latin typeface="Times New Roman" panose="02020603050405020304" charset="0"/>
                          <a:ea typeface="宋体" panose="02010600030101010101" pitchFamily="2" charset="-122"/>
                          <a:cs typeface="宋体" panose="02010600030101010101" pitchFamily="2" charset="-122"/>
                        </a:rPr>
                        <a:t>0.429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656</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0.16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4"/>
                  </a:ext>
                </a:extLst>
              </a:tr>
              <a:tr h="34036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4</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8000"/>
                          </a:solidFill>
                          <a:latin typeface="Times New Roman" panose="02020603050405020304" charset="0"/>
                          <a:ea typeface="宋体" panose="02010600030101010101" pitchFamily="2" charset="-122"/>
                          <a:cs typeface="宋体" panose="02010600030101010101" pitchFamily="2" charset="-122"/>
                        </a:rPr>
                        <a:t>0.571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329</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chemeClr val="tx1"/>
                          </a:solidFill>
                          <a:latin typeface="Times New Roman" panose="02020603050405020304" charset="0"/>
                          <a:ea typeface="宋体" panose="02010600030101010101" pitchFamily="2" charset="-122"/>
                          <a:cs typeface="宋体" panose="02010600030101010101" pitchFamily="2" charset="-122"/>
                        </a:rPr>
                        <a:t>0.08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8000"/>
                          </a:solidFill>
                          <a:highlight>
                            <a:srgbClr val="DDEBF7"/>
                          </a:highlight>
                          <a:latin typeface="Times New Roman" panose="02020603050405020304" charset="0"/>
                          <a:ea typeface="宋体" panose="02010600030101010101" pitchFamily="2" charset="-122"/>
                          <a:cs typeface="宋体" panose="02010600030101010101" pitchFamily="2" charset="-122"/>
                        </a:rPr>
                        <a:t>0.714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245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0.06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6"/>
                  </a:ext>
                </a:extLst>
              </a:tr>
              <a:tr h="34036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6</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8000"/>
                          </a:solidFill>
                          <a:latin typeface="Times New Roman" panose="02020603050405020304" charset="0"/>
                          <a:ea typeface="宋体" panose="02010600030101010101" pitchFamily="2" charset="-122"/>
                          <a:cs typeface="宋体" panose="02010600030101010101" pitchFamily="2" charset="-122"/>
                        </a:rPr>
                        <a:t>0.857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122</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chemeClr val="tx1"/>
                          </a:solidFill>
                          <a:latin typeface="Times New Roman" panose="02020603050405020304" charset="0"/>
                          <a:ea typeface="宋体" panose="02010600030101010101" pitchFamily="2" charset="-122"/>
                          <a:cs typeface="宋体" panose="02010600030101010101" pitchFamily="2" charset="-122"/>
                        </a:rPr>
                        <a:t>0.03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639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7</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8000"/>
                          </a:solidFill>
                          <a:highlight>
                            <a:srgbClr val="DDEBF7"/>
                          </a:highlight>
                          <a:latin typeface="Times New Roman" panose="02020603050405020304" charset="0"/>
                          <a:ea typeface="宋体" panose="02010600030101010101" pitchFamily="2" charset="-122"/>
                          <a:cs typeface="宋体" panose="02010600030101010101" pitchFamily="2" charset="-122"/>
                        </a:rPr>
                        <a:t>1.000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81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0.02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8"/>
                  </a:ext>
                </a:extLst>
              </a:tr>
            </a:tbl>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文本框 311299"/>
          <p:cNvSpPr txBox="1"/>
          <p:nvPr/>
        </p:nvSpPr>
        <p:spPr>
          <a:xfrm>
            <a:off x="933450" y="1419225"/>
            <a:ext cx="9601200" cy="1114664"/>
          </a:xfrm>
          <a:prstGeom prst="rect">
            <a:avLst/>
          </a:prstGeom>
          <a:noFill/>
          <a:ln w="9525">
            <a:noFill/>
          </a:ln>
        </p:spPr>
        <p:txBody>
          <a:bodyPr wrap="square" anchor="t">
            <a:spAutoFit/>
          </a:bodyPr>
          <a:lstStyle/>
          <a:p>
            <a:pPr lvl="0" indent="0">
              <a:lnSpc>
                <a:spcPct val="125000"/>
              </a:lnSpc>
            </a:pPr>
            <a:r>
              <a:rPr lang="zh-CN" altLang="en-US" sz="2800" dirty="0">
                <a:solidFill>
                  <a:schemeClr val="tx1"/>
                </a:solidFill>
                <a:latin typeface="Times New Roman" panose="02020603050405020304" pitchFamily="18" charset="0"/>
                <a:cs typeface="Times New Roman" panose="02020603050405020304" pitchFamily="18" charset="0"/>
              </a:rPr>
              <a:t>解：</a:t>
            </a:r>
          </a:p>
          <a:p>
            <a:pPr lvl="0" indent="0">
              <a:lnSpc>
                <a:spcPct val="125000"/>
              </a:lnSpc>
            </a:pPr>
            <a:r>
              <a:rPr lang="en-US" altLang="zh-CN" sz="2800" smtClean="0">
                <a:solidFill>
                  <a:schemeClr val="tx1"/>
                </a:solidFill>
                <a:latin typeface="Times New Roman" panose="02020603050405020304" pitchFamily="18" charset="0"/>
                <a:cs typeface="Times New Roman" panose="02020603050405020304" pitchFamily="18" charset="0"/>
              </a:rPr>
              <a:t>③</a:t>
            </a:r>
            <a:r>
              <a:rPr lang="zh-CN" altLang="en-US" sz="2800" dirty="0">
                <a:solidFill>
                  <a:schemeClr val="tx1"/>
                </a:solidFill>
                <a:latin typeface="Times New Roman" panose="02020603050405020304" pitchFamily="18" charset="0"/>
                <a:cs typeface="Times New Roman" panose="02020603050405020304" pitchFamily="18" charset="0"/>
              </a:rPr>
              <a:t>所画的原图像的直方图如图所示。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grpSp>
        <p:nvGrpSpPr>
          <p:cNvPr id="3" name="组合 2"/>
          <p:cNvGrpSpPr/>
          <p:nvPr/>
        </p:nvGrpSpPr>
        <p:grpSpPr>
          <a:xfrm>
            <a:off x="2222500" y="2867025"/>
            <a:ext cx="4572723" cy="3798931"/>
            <a:chOff x="3331824" y="3339112"/>
            <a:chExt cx="4572723" cy="3798931"/>
          </a:xfrm>
        </p:grpSpPr>
        <p:grpSp>
          <p:nvGrpSpPr>
            <p:cNvPr id="36867" name="组合 311328"/>
            <p:cNvGrpSpPr/>
            <p:nvPr/>
          </p:nvGrpSpPr>
          <p:grpSpPr>
            <a:xfrm>
              <a:off x="3331824" y="3339112"/>
              <a:ext cx="4572723" cy="3798931"/>
              <a:chOff x="3126" y="1739"/>
              <a:chExt cx="2612" cy="2170"/>
            </a:xfrm>
          </p:grpSpPr>
          <p:sp>
            <p:nvSpPr>
              <p:cNvPr id="36868" name="文本框 311302"/>
              <p:cNvSpPr txBox="1"/>
              <p:nvPr/>
            </p:nvSpPr>
            <p:spPr>
              <a:xfrm>
                <a:off x="3126" y="2220"/>
                <a:ext cx="525" cy="1215"/>
              </a:xfrm>
              <a:prstGeom prst="rect">
                <a:avLst/>
              </a:prstGeom>
              <a:solidFill>
                <a:srgbClr val="FFFFFF"/>
              </a:solidFill>
              <a:ln w="28575" cap="flat" cmpd="sng">
                <a:solidFill>
                  <a:srgbClr val="FFFFFF"/>
                </a:solidFill>
                <a:prstDash val="solid"/>
                <a:miter/>
                <a:headEnd type="none" w="med" len="med"/>
                <a:tailEnd type="none" w="med" len="med"/>
              </a:ln>
            </p:spPr>
            <p:txBody>
              <a:bodyPr anchor="t"/>
              <a:lstStyle/>
              <a:p>
                <a:pPr lvl="0" indent="0" algn="just">
                  <a:lnSpc>
                    <a:spcPct val="120000"/>
                  </a:lnSpc>
                </a:pPr>
                <a:r>
                  <a:rPr lang="zh-CN" altLang="en-US" sz="1105" dirty="0">
                    <a:latin typeface="Times New Roman" panose="02020603050405020304" charset="0"/>
                    <a:ea typeface="宋体" panose="02010600030101010101" pitchFamily="2" charset="-122"/>
                  </a:rPr>
                  <a:t> </a:t>
                </a:r>
                <a:r>
                  <a:rPr lang="en-US" altLang="zh-CN" sz="1765" b="1">
                    <a:latin typeface="Times New Roman" panose="02020603050405020304" charset="0"/>
                    <a:ea typeface="黑体" panose="02010609060101010101" pitchFamily="2" charset="-122"/>
                  </a:rPr>
                  <a:t>0.25</a:t>
                </a:r>
              </a:p>
              <a:p>
                <a:pPr lvl="0" indent="0" algn="just">
                  <a:lnSpc>
                    <a:spcPct val="120000"/>
                  </a:lnSpc>
                </a:pPr>
                <a:r>
                  <a:rPr lang="en-US" altLang="zh-CN" sz="1765" b="1">
                    <a:latin typeface="Times New Roman" panose="02020603050405020304" charset="0"/>
                    <a:ea typeface="黑体" panose="02010609060101010101" pitchFamily="2" charset="-122"/>
                  </a:rPr>
                  <a:t> 0.20</a:t>
                </a:r>
              </a:p>
              <a:p>
                <a:pPr lvl="0" indent="0" algn="just">
                  <a:lnSpc>
                    <a:spcPct val="120000"/>
                  </a:lnSpc>
                </a:pPr>
                <a:r>
                  <a:rPr lang="en-US" altLang="zh-CN" sz="1765" b="1">
                    <a:latin typeface="Times New Roman" panose="02020603050405020304" charset="0"/>
                    <a:ea typeface="黑体" panose="02010609060101010101" pitchFamily="2" charset="-122"/>
                  </a:rPr>
                  <a:t> 0.15</a:t>
                </a:r>
              </a:p>
              <a:p>
                <a:pPr lvl="0" indent="0" algn="just">
                  <a:lnSpc>
                    <a:spcPct val="120000"/>
                  </a:lnSpc>
                </a:pPr>
                <a:r>
                  <a:rPr lang="en-US" altLang="zh-CN" sz="1765" b="1">
                    <a:latin typeface="Times New Roman" panose="02020603050405020304" charset="0"/>
                    <a:ea typeface="黑体" panose="02010609060101010101" pitchFamily="2" charset="-122"/>
                  </a:rPr>
                  <a:t> 0.10</a:t>
                </a:r>
              </a:p>
              <a:p>
                <a:pPr lvl="0" indent="0" algn="just">
                  <a:lnSpc>
                    <a:spcPct val="120000"/>
                  </a:lnSpc>
                </a:pPr>
                <a:r>
                  <a:rPr lang="en-US" altLang="zh-CN" sz="1765" b="1">
                    <a:latin typeface="Times New Roman" panose="02020603050405020304" charset="0"/>
                    <a:ea typeface="黑体" panose="02010609060101010101" pitchFamily="2" charset="-122"/>
                  </a:rPr>
                  <a:t> 0.05</a:t>
                </a:r>
              </a:p>
              <a:p>
                <a:pPr lvl="0" indent="0" algn="just">
                  <a:lnSpc>
                    <a:spcPct val="120000"/>
                  </a:lnSpc>
                </a:pPr>
                <a:r>
                  <a:rPr lang="en-US" altLang="zh-CN" sz="1765" b="1">
                    <a:latin typeface="Times New Roman" panose="02020603050405020304" charset="0"/>
                    <a:ea typeface="黑体" panose="02010609060101010101" pitchFamily="2" charset="-122"/>
                  </a:rPr>
                  <a:t>   0</a:t>
                </a:r>
              </a:p>
            </p:txBody>
          </p:sp>
          <p:sp>
            <p:nvSpPr>
              <p:cNvPr id="36869" name="直接连接符 311303"/>
              <p:cNvSpPr/>
              <p:nvPr/>
            </p:nvSpPr>
            <p:spPr>
              <a:xfrm>
                <a:off x="3771" y="2557"/>
                <a:ext cx="0" cy="739"/>
              </a:xfrm>
              <a:prstGeom prst="line">
                <a:avLst/>
              </a:prstGeom>
              <a:ln w="41275" cap="flat" cmpd="sng">
                <a:solidFill>
                  <a:srgbClr val="FF0000"/>
                </a:solidFill>
                <a:prstDash val="solid"/>
                <a:round/>
                <a:headEnd type="none" w="med" len="med"/>
                <a:tailEnd type="none" w="med" len="med"/>
              </a:ln>
            </p:spPr>
          </p:sp>
          <p:sp>
            <p:nvSpPr>
              <p:cNvPr id="36870" name="直接连接符 311304"/>
              <p:cNvSpPr/>
              <p:nvPr/>
            </p:nvSpPr>
            <p:spPr>
              <a:xfrm>
                <a:off x="3945" y="2340"/>
                <a:ext cx="0" cy="955"/>
              </a:xfrm>
              <a:prstGeom prst="line">
                <a:avLst/>
              </a:prstGeom>
              <a:ln w="41275" cap="flat" cmpd="sng">
                <a:solidFill>
                  <a:srgbClr val="FF0000"/>
                </a:solidFill>
                <a:prstDash val="solid"/>
                <a:round/>
                <a:headEnd type="none" w="med" len="med"/>
                <a:tailEnd type="none" w="med" len="med"/>
              </a:ln>
            </p:spPr>
          </p:sp>
          <p:sp>
            <p:nvSpPr>
              <p:cNvPr id="36871" name="直接连接符 311305"/>
              <p:cNvSpPr/>
              <p:nvPr/>
            </p:nvSpPr>
            <p:spPr>
              <a:xfrm>
                <a:off x="4124" y="2492"/>
                <a:ext cx="0" cy="801"/>
              </a:xfrm>
              <a:prstGeom prst="line">
                <a:avLst/>
              </a:prstGeom>
              <a:ln w="41275" cap="flat" cmpd="sng">
                <a:solidFill>
                  <a:srgbClr val="FF0000"/>
                </a:solidFill>
                <a:prstDash val="solid"/>
                <a:round/>
                <a:headEnd type="none" w="med" len="med"/>
                <a:tailEnd type="none" w="med" len="med"/>
              </a:ln>
            </p:spPr>
          </p:sp>
          <p:sp>
            <p:nvSpPr>
              <p:cNvPr id="36872" name="直接连接符 311306"/>
              <p:cNvSpPr/>
              <p:nvPr/>
            </p:nvSpPr>
            <p:spPr>
              <a:xfrm>
                <a:off x="4301" y="2682"/>
                <a:ext cx="0" cy="611"/>
              </a:xfrm>
              <a:prstGeom prst="line">
                <a:avLst/>
              </a:prstGeom>
              <a:ln w="41275" cap="flat" cmpd="sng">
                <a:solidFill>
                  <a:srgbClr val="FF0000"/>
                </a:solidFill>
                <a:prstDash val="solid"/>
                <a:round/>
                <a:headEnd type="none" w="med" len="med"/>
                <a:tailEnd type="none" w="med" len="med"/>
              </a:ln>
            </p:spPr>
          </p:sp>
          <p:sp>
            <p:nvSpPr>
              <p:cNvPr id="36873" name="直接连接符 311307"/>
              <p:cNvSpPr/>
              <p:nvPr/>
            </p:nvSpPr>
            <p:spPr>
              <a:xfrm>
                <a:off x="4470" y="2987"/>
                <a:ext cx="0" cy="306"/>
              </a:xfrm>
              <a:prstGeom prst="line">
                <a:avLst/>
              </a:prstGeom>
              <a:ln w="41275" cap="flat" cmpd="sng">
                <a:solidFill>
                  <a:srgbClr val="FF0000"/>
                </a:solidFill>
                <a:prstDash val="solid"/>
                <a:round/>
                <a:headEnd type="none" w="med" len="med"/>
                <a:tailEnd type="none" w="med" len="med"/>
              </a:ln>
            </p:spPr>
          </p:sp>
          <p:sp>
            <p:nvSpPr>
              <p:cNvPr id="36874" name="直接连接符 311308"/>
              <p:cNvSpPr/>
              <p:nvPr/>
            </p:nvSpPr>
            <p:spPr>
              <a:xfrm>
                <a:off x="4648" y="3064"/>
                <a:ext cx="0" cy="229"/>
              </a:xfrm>
              <a:prstGeom prst="line">
                <a:avLst/>
              </a:prstGeom>
              <a:ln w="41275" cap="flat" cmpd="sng">
                <a:solidFill>
                  <a:srgbClr val="FF0000"/>
                </a:solidFill>
                <a:prstDash val="solid"/>
                <a:round/>
                <a:headEnd type="none" w="med" len="med"/>
                <a:tailEnd type="none" w="med" len="med"/>
              </a:ln>
            </p:spPr>
          </p:sp>
          <p:sp>
            <p:nvSpPr>
              <p:cNvPr id="36875" name="直接连接符 311309"/>
              <p:cNvSpPr/>
              <p:nvPr/>
            </p:nvSpPr>
            <p:spPr>
              <a:xfrm>
                <a:off x="4825" y="3178"/>
                <a:ext cx="0" cy="115"/>
              </a:xfrm>
              <a:prstGeom prst="line">
                <a:avLst/>
              </a:prstGeom>
              <a:ln w="41275" cap="flat" cmpd="sng">
                <a:solidFill>
                  <a:srgbClr val="FF0000"/>
                </a:solidFill>
                <a:prstDash val="solid"/>
                <a:round/>
                <a:headEnd type="none" w="med" len="med"/>
                <a:tailEnd type="none" w="med" len="med"/>
              </a:ln>
            </p:spPr>
          </p:sp>
          <p:sp>
            <p:nvSpPr>
              <p:cNvPr id="36876" name="直接连接符 311310"/>
              <p:cNvSpPr/>
              <p:nvPr/>
            </p:nvSpPr>
            <p:spPr>
              <a:xfrm>
                <a:off x="5006" y="3217"/>
                <a:ext cx="0" cy="76"/>
              </a:xfrm>
              <a:prstGeom prst="line">
                <a:avLst/>
              </a:prstGeom>
              <a:ln w="41275" cap="flat" cmpd="sng">
                <a:solidFill>
                  <a:srgbClr val="FF0000"/>
                </a:solidFill>
                <a:prstDash val="solid"/>
                <a:round/>
                <a:headEnd type="none" w="med" len="med"/>
                <a:tailEnd type="none" w="med" len="med"/>
              </a:ln>
            </p:spPr>
          </p:sp>
          <p:sp>
            <p:nvSpPr>
              <p:cNvPr id="36877" name="直接连接符 311311"/>
              <p:cNvSpPr/>
              <p:nvPr/>
            </p:nvSpPr>
            <p:spPr>
              <a:xfrm>
                <a:off x="3771" y="3295"/>
                <a:ext cx="1538" cy="0"/>
              </a:xfrm>
              <a:prstGeom prst="line">
                <a:avLst/>
              </a:prstGeom>
              <a:ln w="28575" cap="flat" cmpd="sng">
                <a:solidFill>
                  <a:srgbClr val="000000"/>
                </a:solidFill>
                <a:prstDash val="solid"/>
                <a:round/>
                <a:headEnd type="none" w="med" len="med"/>
                <a:tailEnd type="arrow" w="med" len="med"/>
              </a:ln>
            </p:spPr>
          </p:sp>
          <p:sp>
            <p:nvSpPr>
              <p:cNvPr id="36878" name="直接连接符 311312"/>
              <p:cNvSpPr/>
              <p:nvPr/>
            </p:nvSpPr>
            <p:spPr>
              <a:xfrm flipH="1">
                <a:off x="3600" y="3104"/>
                <a:ext cx="171" cy="0"/>
              </a:xfrm>
              <a:prstGeom prst="line">
                <a:avLst/>
              </a:prstGeom>
              <a:ln w="28575" cap="flat" cmpd="sng">
                <a:solidFill>
                  <a:srgbClr val="000000"/>
                </a:solidFill>
                <a:prstDash val="solid"/>
                <a:round/>
                <a:headEnd type="none" w="med" len="med"/>
                <a:tailEnd type="none" w="med" len="med"/>
              </a:ln>
            </p:spPr>
          </p:sp>
          <p:sp>
            <p:nvSpPr>
              <p:cNvPr id="36879" name="直接连接符 311313"/>
              <p:cNvSpPr/>
              <p:nvPr/>
            </p:nvSpPr>
            <p:spPr>
              <a:xfrm flipH="1">
                <a:off x="3600" y="2913"/>
                <a:ext cx="171" cy="0"/>
              </a:xfrm>
              <a:prstGeom prst="line">
                <a:avLst/>
              </a:prstGeom>
              <a:ln w="28575" cap="flat" cmpd="sng">
                <a:solidFill>
                  <a:srgbClr val="000000"/>
                </a:solidFill>
                <a:prstDash val="solid"/>
                <a:round/>
                <a:headEnd type="none" w="med" len="med"/>
                <a:tailEnd type="none" w="med" len="med"/>
              </a:ln>
            </p:spPr>
          </p:sp>
          <p:sp>
            <p:nvSpPr>
              <p:cNvPr id="36880" name="直接连接符 311314"/>
              <p:cNvSpPr/>
              <p:nvPr/>
            </p:nvSpPr>
            <p:spPr>
              <a:xfrm flipH="1">
                <a:off x="3600" y="2722"/>
                <a:ext cx="171" cy="0"/>
              </a:xfrm>
              <a:prstGeom prst="line">
                <a:avLst/>
              </a:prstGeom>
              <a:ln w="28575" cap="flat" cmpd="sng">
                <a:solidFill>
                  <a:srgbClr val="000000"/>
                </a:solidFill>
                <a:prstDash val="solid"/>
                <a:round/>
                <a:headEnd type="none" w="med" len="med"/>
                <a:tailEnd type="none" w="med" len="med"/>
              </a:ln>
            </p:spPr>
          </p:sp>
          <p:sp>
            <p:nvSpPr>
              <p:cNvPr id="36881" name="直接连接符 311315"/>
              <p:cNvSpPr/>
              <p:nvPr/>
            </p:nvSpPr>
            <p:spPr>
              <a:xfrm flipH="1">
                <a:off x="3600" y="2531"/>
                <a:ext cx="171" cy="0"/>
              </a:xfrm>
              <a:prstGeom prst="line">
                <a:avLst/>
              </a:prstGeom>
              <a:ln w="28575" cap="flat" cmpd="sng">
                <a:solidFill>
                  <a:srgbClr val="000000"/>
                </a:solidFill>
                <a:prstDash val="solid"/>
                <a:round/>
                <a:headEnd type="none" w="med" len="med"/>
                <a:tailEnd type="none" w="med" len="med"/>
              </a:ln>
            </p:spPr>
          </p:sp>
          <p:sp>
            <p:nvSpPr>
              <p:cNvPr id="36882" name="直接连接符 311316"/>
              <p:cNvSpPr/>
              <p:nvPr/>
            </p:nvSpPr>
            <p:spPr>
              <a:xfrm flipH="1">
                <a:off x="3600" y="2340"/>
                <a:ext cx="171" cy="0"/>
              </a:xfrm>
              <a:prstGeom prst="line">
                <a:avLst/>
              </a:prstGeom>
              <a:ln w="28575" cap="flat" cmpd="sng">
                <a:solidFill>
                  <a:srgbClr val="000000"/>
                </a:solidFill>
                <a:prstDash val="solid"/>
                <a:round/>
                <a:headEnd type="none" w="med" len="med"/>
                <a:tailEnd type="none" w="med" len="med"/>
              </a:ln>
            </p:spPr>
          </p:sp>
          <p:sp>
            <p:nvSpPr>
              <p:cNvPr id="36883" name="直接连接符 311317"/>
              <p:cNvSpPr/>
              <p:nvPr/>
            </p:nvSpPr>
            <p:spPr>
              <a:xfrm>
                <a:off x="3771" y="2052"/>
                <a:ext cx="0" cy="497"/>
              </a:xfrm>
              <a:prstGeom prst="line">
                <a:avLst/>
              </a:prstGeom>
              <a:ln w="28575" cap="flat" cmpd="sng">
                <a:solidFill>
                  <a:srgbClr val="000000"/>
                </a:solidFill>
                <a:prstDash val="dash"/>
                <a:round/>
                <a:headEnd type="arrow" w="med" len="med"/>
                <a:tailEnd type="none" w="med" len="med"/>
              </a:ln>
            </p:spPr>
          </p:sp>
          <p:graphicFrame>
            <p:nvGraphicFramePr>
              <p:cNvPr id="36884" name="对象 311318"/>
              <p:cNvGraphicFramePr/>
              <p:nvPr>
                <p:extLst>
                  <p:ext uri="{D42A27DB-BD31-4B8C-83A1-F6EECF244321}">
                    <p14:modId xmlns:p14="http://schemas.microsoft.com/office/powerpoint/2010/main" val="4229598639"/>
                  </p:ext>
                </p:extLst>
              </p:nvPr>
            </p:nvGraphicFramePr>
            <p:xfrm>
              <a:off x="3533" y="1739"/>
              <a:ext cx="476" cy="260"/>
            </p:xfrm>
            <a:graphic>
              <a:graphicData uri="http://schemas.openxmlformats.org/presentationml/2006/ole">
                <mc:AlternateContent xmlns:mc="http://schemas.openxmlformats.org/markup-compatibility/2006">
                  <mc:Choice xmlns:v="urn:schemas-microsoft-com:vml" Requires="v">
                    <p:oleObj spid="_x0000_s53773" r:id="rId3" imgW="465455" imgH="239395" progId="Equation.3">
                      <p:embed/>
                    </p:oleObj>
                  </mc:Choice>
                  <mc:Fallback>
                    <p:oleObj r:id="rId3" imgW="465455" imgH="239395" progId="Equation.3">
                      <p:embed/>
                      <p:pic>
                        <p:nvPicPr>
                          <p:cNvPr id="0" name="图片 3090"/>
                          <p:cNvPicPr/>
                          <p:nvPr/>
                        </p:nvPicPr>
                        <p:blipFill>
                          <a:blip r:embed="rId4"/>
                          <a:stretch>
                            <a:fillRect/>
                          </a:stretch>
                        </p:blipFill>
                        <p:spPr>
                          <a:xfrm>
                            <a:off x="3533" y="1739"/>
                            <a:ext cx="476" cy="260"/>
                          </a:xfrm>
                          <a:prstGeom prst="rect">
                            <a:avLst/>
                          </a:prstGeom>
                          <a:noFill/>
                          <a:ln w="38100">
                            <a:noFill/>
                            <a:miter/>
                          </a:ln>
                        </p:spPr>
                      </p:pic>
                    </p:oleObj>
                  </mc:Fallback>
                </mc:AlternateContent>
              </a:graphicData>
            </a:graphic>
          </p:graphicFrame>
          <p:graphicFrame>
            <p:nvGraphicFramePr>
              <p:cNvPr id="36885" name="对象 311319"/>
              <p:cNvGraphicFramePr/>
              <p:nvPr/>
            </p:nvGraphicFramePr>
            <p:xfrm>
              <a:off x="5375" y="3127"/>
              <a:ext cx="363" cy="363"/>
            </p:xfrm>
            <a:graphic>
              <a:graphicData uri="http://schemas.openxmlformats.org/presentationml/2006/ole">
                <mc:AlternateContent xmlns:mc="http://schemas.openxmlformats.org/markup-compatibility/2006">
                  <mc:Choice xmlns:v="urn:schemas-microsoft-com:vml" Requires="v">
                    <p:oleObj spid="_x0000_s53774" r:id="rId5" imgW="163195" imgH="245110" progId="Equation.3">
                      <p:embed/>
                    </p:oleObj>
                  </mc:Choice>
                  <mc:Fallback>
                    <p:oleObj r:id="rId5" imgW="163195" imgH="245110" progId="Equation.3">
                      <p:embed/>
                      <p:pic>
                        <p:nvPicPr>
                          <p:cNvPr id="0" name="图片 3091"/>
                          <p:cNvPicPr/>
                          <p:nvPr/>
                        </p:nvPicPr>
                        <p:blipFill>
                          <a:blip r:embed="rId6"/>
                          <a:stretch>
                            <a:fillRect/>
                          </a:stretch>
                        </p:blipFill>
                        <p:spPr>
                          <a:xfrm>
                            <a:off x="5375" y="3127"/>
                            <a:ext cx="363" cy="363"/>
                          </a:xfrm>
                          <a:prstGeom prst="rect">
                            <a:avLst/>
                          </a:prstGeom>
                          <a:noFill/>
                          <a:ln w="38100">
                            <a:noFill/>
                            <a:miter/>
                          </a:ln>
                        </p:spPr>
                      </p:pic>
                    </p:oleObj>
                  </mc:Fallback>
                </mc:AlternateContent>
              </a:graphicData>
            </a:graphic>
          </p:graphicFrame>
          <p:graphicFrame>
            <p:nvGraphicFramePr>
              <p:cNvPr id="36886" name="对象 311320"/>
              <p:cNvGraphicFramePr/>
              <p:nvPr/>
            </p:nvGraphicFramePr>
            <p:xfrm>
              <a:off x="3787" y="3309"/>
              <a:ext cx="290" cy="363"/>
            </p:xfrm>
            <a:graphic>
              <a:graphicData uri="http://schemas.openxmlformats.org/presentationml/2006/ole">
                <mc:AlternateContent xmlns:mc="http://schemas.openxmlformats.org/markup-compatibility/2006">
                  <mc:Choice xmlns:v="urn:schemas-microsoft-com:vml" Requires="v">
                    <p:oleObj spid="_x0000_s53775" r:id="rId7" imgW="135890" imgH="245110" progId="Equation.3">
                      <p:embed/>
                    </p:oleObj>
                  </mc:Choice>
                  <mc:Fallback>
                    <p:oleObj r:id="rId7" imgW="135890" imgH="245110" progId="Equation.3">
                      <p:embed/>
                      <p:pic>
                        <p:nvPicPr>
                          <p:cNvPr id="0" name="图片 3092"/>
                          <p:cNvPicPr/>
                          <p:nvPr/>
                        </p:nvPicPr>
                        <p:blipFill>
                          <a:blip r:embed="rId8"/>
                          <a:stretch>
                            <a:fillRect/>
                          </a:stretch>
                        </p:blipFill>
                        <p:spPr>
                          <a:xfrm>
                            <a:off x="3787" y="3309"/>
                            <a:ext cx="290" cy="363"/>
                          </a:xfrm>
                          <a:prstGeom prst="rect">
                            <a:avLst/>
                          </a:prstGeom>
                          <a:noFill/>
                          <a:ln w="38100">
                            <a:noFill/>
                            <a:miter/>
                          </a:ln>
                        </p:spPr>
                      </p:pic>
                    </p:oleObj>
                  </mc:Fallback>
                </mc:AlternateContent>
              </a:graphicData>
            </a:graphic>
          </p:graphicFrame>
          <p:graphicFrame>
            <p:nvGraphicFramePr>
              <p:cNvPr id="36887" name="对象 311321"/>
              <p:cNvGraphicFramePr/>
              <p:nvPr/>
            </p:nvGraphicFramePr>
            <p:xfrm>
              <a:off x="4014" y="3309"/>
              <a:ext cx="196" cy="363"/>
            </p:xfrm>
            <a:graphic>
              <a:graphicData uri="http://schemas.openxmlformats.org/presentationml/2006/ole">
                <mc:AlternateContent xmlns:mc="http://schemas.openxmlformats.org/markup-compatibility/2006">
                  <mc:Choice xmlns:v="urn:schemas-microsoft-com:vml" Requires="v">
                    <p:oleObj spid="_x0000_s53776" r:id="rId9" imgW="135890" imgH="245110" progId="Equation.3">
                      <p:embed/>
                    </p:oleObj>
                  </mc:Choice>
                  <mc:Fallback>
                    <p:oleObj r:id="rId9" imgW="135890" imgH="245110" progId="Equation.3">
                      <p:embed/>
                      <p:pic>
                        <p:nvPicPr>
                          <p:cNvPr id="0" name="图片 3093"/>
                          <p:cNvPicPr/>
                          <p:nvPr/>
                        </p:nvPicPr>
                        <p:blipFill>
                          <a:blip r:embed="rId10"/>
                          <a:stretch>
                            <a:fillRect/>
                          </a:stretch>
                        </p:blipFill>
                        <p:spPr>
                          <a:xfrm>
                            <a:off x="4014" y="3309"/>
                            <a:ext cx="196" cy="363"/>
                          </a:xfrm>
                          <a:prstGeom prst="rect">
                            <a:avLst/>
                          </a:prstGeom>
                          <a:noFill/>
                          <a:ln w="38100">
                            <a:noFill/>
                            <a:miter/>
                          </a:ln>
                        </p:spPr>
                      </p:pic>
                    </p:oleObj>
                  </mc:Fallback>
                </mc:AlternateContent>
              </a:graphicData>
            </a:graphic>
          </p:graphicFrame>
          <p:graphicFrame>
            <p:nvGraphicFramePr>
              <p:cNvPr id="36888" name="对象 311322"/>
              <p:cNvGraphicFramePr/>
              <p:nvPr/>
            </p:nvGraphicFramePr>
            <p:xfrm>
              <a:off x="4195" y="3309"/>
              <a:ext cx="197" cy="363"/>
            </p:xfrm>
            <a:graphic>
              <a:graphicData uri="http://schemas.openxmlformats.org/presentationml/2006/ole">
                <mc:AlternateContent xmlns:mc="http://schemas.openxmlformats.org/markup-compatibility/2006">
                  <mc:Choice xmlns:v="urn:schemas-microsoft-com:vml" Requires="v">
                    <p:oleObj spid="_x0000_s53777" r:id="rId11" imgW="135890" imgH="245110" progId="Equation.3">
                      <p:embed/>
                    </p:oleObj>
                  </mc:Choice>
                  <mc:Fallback>
                    <p:oleObj r:id="rId11" imgW="135890" imgH="245110" progId="Equation.3">
                      <p:embed/>
                      <p:pic>
                        <p:nvPicPr>
                          <p:cNvPr id="0" name="图片 3094"/>
                          <p:cNvPicPr/>
                          <p:nvPr/>
                        </p:nvPicPr>
                        <p:blipFill>
                          <a:blip r:embed="rId12"/>
                          <a:stretch>
                            <a:fillRect/>
                          </a:stretch>
                        </p:blipFill>
                        <p:spPr>
                          <a:xfrm>
                            <a:off x="4195" y="3309"/>
                            <a:ext cx="197" cy="363"/>
                          </a:xfrm>
                          <a:prstGeom prst="rect">
                            <a:avLst/>
                          </a:prstGeom>
                          <a:noFill/>
                          <a:ln w="38100">
                            <a:noFill/>
                            <a:miter/>
                          </a:ln>
                        </p:spPr>
                      </p:pic>
                    </p:oleObj>
                  </mc:Fallback>
                </mc:AlternateContent>
              </a:graphicData>
            </a:graphic>
          </p:graphicFrame>
          <p:graphicFrame>
            <p:nvGraphicFramePr>
              <p:cNvPr id="36889" name="对象 311323"/>
              <p:cNvGraphicFramePr/>
              <p:nvPr/>
            </p:nvGraphicFramePr>
            <p:xfrm>
              <a:off x="4377" y="3309"/>
              <a:ext cx="186" cy="362"/>
            </p:xfrm>
            <a:graphic>
              <a:graphicData uri="http://schemas.openxmlformats.org/presentationml/2006/ole">
                <mc:AlternateContent xmlns:mc="http://schemas.openxmlformats.org/markup-compatibility/2006">
                  <mc:Choice xmlns:v="urn:schemas-microsoft-com:vml" Requires="v">
                    <p:oleObj spid="_x0000_s53778" r:id="rId13" imgW="135890" imgH="245110" progId="Equation.3">
                      <p:embed/>
                    </p:oleObj>
                  </mc:Choice>
                  <mc:Fallback>
                    <p:oleObj r:id="rId13" imgW="135890" imgH="245110" progId="Equation.3">
                      <p:embed/>
                      <p:pic>
                        <p:nvPicPr>
                          <p:cNvPr id="0" name="图片 3095"/>
                          <p:cNvPicPr/>
                          <p:nvPr/>
                        </p:nvPicPr>
                        <p:blipFill>
                          <a:blip r:embed="rId14"/>
                          <a:stretch>
                            <a:fillRect/>
                          </a:stretch>
                        </p:blipFill>
                        <p:spPr>
                          <a:xfrm>
                            <a:off x="4377" y="3309"/>
                            <a:ext cx="186" cy="362"/>
                          </a:xfrm>
                          <a:prstGeom prst="rect">
                            <a:avLst/>
                          </a:prstGeom>
                          <a:noFill/>
                          <a:ln w="38100">
                            <a:noFill/>
                            <a:miter/>
                          </a:ln>
                        </p:spPr>
                      </p:pic>
                    </p:oleObj>
                  </mc:Fallback>
                </mc:AlternateContent>
              </a:graphicData>
            </a:graphic>
          </p:graphicFrame>
          <p:graphicFrame>
            <p:nvGraphicFramePr>
              <p:cNvPr id="36890" name="对象 311324"/>
              <p:cNvGraphicFramePr/>
              <p:nvPr/>
            </p:nvGraphicFramePr>
            <p:xfrm>
              <a:off x="4542" y="3309"/>
              <a:ext cx="197" cy="363"/>
            </p:xfrm>
            <a:graphic>
              <a:graphicData uri="http://schemas.openxmlformats.org/presentationml/2006/ole">
                <mc:AlternateContent xmlns:mc="http://schemas.openxmlformats.org/markup-compatibility/2006">
                  <mc:Choice xmlns:v="urn:schemas-microsoft-com:vml" Requires="v">
                    <p:oleObj spid="_x0000_s53779" r:id="rId15" imgW="135890" imgH="245110" progId="Equation.3">
                      <p:embed/>
                    </p:oleObj>
                  </mc:Choice>
                  <mc:Fallback>
                    <p:oleObj r:id="rId15" imgW="135890" imgH="245110" progId="Equation.3">
                      <p:embed/>
                      <p:pic>
                        <p:nvPicPr>
                          <p:cNvPr id="0" name="图片 3096"/>
                          <p:cNvPicPr/>
                          <p:nvPr/>
                        </p:nvPicPr>
                        <p:blipFill>
                          <a:blip r:embed="rId16"/>
                          <a:stretch>
                            <a:fillRect/>
                          </a:stretch>
                        </p:blipFill>
                        <p:spPr>
                          <a:xfrm>
                            <a:off x="4542" y="3309"/>
                            <a:ext cx="197" cy="363"/>
                          </a:xfrm>
                          <a:prstGeom prst="rect">
                            <a:avLst/>
                          </a:prstGeom>
                          <a:noFill/>
                          <a:ln w="38100">
                            <a:noFill/>
                            <a:miter/>
                          </a:ln>
                        </p:spPr>
                      </p:pic>
                    </p:oleObj>
                  </mc:Fallback>
                </mc:AlternateContent>
              </a:graphicData>
            </a:graphic>
          </p:graphicFrame>
          <p:graphicFrame>
            <p:nvGraphicFramePr>
              <p:cNvPr id="36891" name="对象 311325"/>
              <p:cNvGraphicFramePr/>
              <p:nvPr/>
            </p:nvGraphicFramePr>
            <p:xfrm>
              <a:off x="4739" y="3309"/>
              <a:ext cx="196" cy="362"/>
            </p:xfrm>
            <a:graphic>
              <a:graphicData uri="http://schemas.openxmlformats.org/presentationml/2006/ole">
                <mc:AlternateContent xmlns:mc="http://schemas.openxmlformats.org/markup-compatibility/2006">
                  <mc:Choice xmlns:v="urn:schemas-microsoft-com:vml" Requires="v">
                    <p:oleObj spid="_x0000_s53780" r:id="rId17" imgW="135890" imgH="245110" progId="Equation.3">
                      <p:embed/>
                    </p:oleObj>
                  </mc:Choice>
                  <mc:Fallback>
                    <p:oleObj r:id="rId17" imgW="135890" imgH="245110" progId="Equation.3">
                      <p:embed/>
                      <p:pic>
                        <p:nvPicPr>
                          <p:cNvPr id="0" name="图片 3097"/>
                          <p:cNvPicPr/>
                          <p:nvPr/>
                        </p:nvPicPr>
                        <p:blipFill>
                          <a:blip r:embed="rId18"/>
                          <a:stretch>
                            <a:fillRect/>
                          </a:stretch>
                        </p:blipFill>
                        <p:spPr>
                          <a:xfrm>
                            <a:off x="4739" y="3309"/>
                            <a:ext cx="196" cy="362"/>
                          </a:xfrm>
                          <a:prstGeom prst="rect">
                            <a:avLst/>
                          </a:prstGeom>
                          <a:noFill/>
                          <a:ln w="38100">
                            <a:noFill/>
                            <a:miter/>
                          </a:ln>
                        </p:spPr>
                      </p:pic>
                    </p:oleObj>
                  </mc:Fallback>
                </mc:AlternateContent>
              </a:graphicData>
            </a:graphic>
          </p:graphicFrame>
          <p:graphicFrame>
            <p:nvGraphicFramePr>
              <p:cNvPr id="36892" name="对象 311326"/>
              <p:cNvGraphicFramePr/>
              <p:nvPr/>
            </p:nvGraphicFramePr>
            <p:xfrm>
              <a:off x="4966" y="3355"/>
              <a:ext cx="96" cy="181"/>
            </p:xfrm>
            <a:graphic>
              <a:graphicData uri="http://schemas.openxmlformats.org/presentationml/2006/ole">
                <mc:AlternateContent xmlns:mc="http://schemas.openxmlformats.org/markup-compatibility/2006">
                  <mc:Choice xmlns:v="urn:schemas-microsoft-com:vml" Requires="v">
                    <p:oleObj spid="_x0000_s53781" r:id="rId19" imgW="97790" imgH="180975" progId="Equation.3">
                      <p:embed/>
                    </p:oleObj>
                  </mc:Choice>
                  <mc:Fallback>
                    <p:oleObj r:id="rId19" imgW="97790" imgH="180975" progId="Equation.3">
                      <p:embed/>
                      <p:pic>
                        <p:nvPicPr>
                          <p:cNvPr id="0" name="图片 3098"/>
                          <p:cNvPicPr/>
                          <p:nvPr/>
                        </p:nvPicPr>
                        <p:blipFill>
                          <a:blip r:embed="rId20"/>
                          <a:stretch>
                            <a:fillRect/>
                          </a:stretch>
                        </p:blipFill>
                        <p:spPr>
                          <a:xfrm>
                            <a:off x="4966" y="3355"/>
                            <a:ext cx="96" cy="181"/>
                          </a:xfrm>
                          <a:prstGeom prst="rect">
                            <a:avLst/>
                          </a:prstGeom>
                          <a:noFill/>
                          <a:ln w="38100">
                            <a:noFill/>
                            <a:miter/>
                          </a:ln>
                        </p:spPr>
                      </p:pic>
                    </p:oleObj>
                  </mc:Fallback>
                </mc:AlternateContent>
              </a:graphicData>
            </a:graphic>
          </p:graphicFrame>
          <p:sp>
            <p:nvSpPr>
              <p:cNvPr id="36893" name="矩形 311327"/>
              <p:cNvSpPr/>
              <p:nvPr/>
            </p:nvSpPr>
            <p:spPr>
              <a:xfrm>
                <a:off x="3198" y="3662"/>
                <a:ext cx="2404" cy="247"/>
              </a:xfrm>
              <a:prstGeom prst="rect">
                <a:avLst/>
              </a:prstGeom>
              <a:noFill/>
              <a:ln w="9525">
                <a:noFill/>
              </a:ln>
            </p:spPr>
            <p:txBody>
              <a:bodyPr anchor="t">
                <a:spAutoFit/>
              </a:bodyPr>
              <a:lstStyle/>
              <a:p>
                <a:pPr lvl="0" indent="0" algn="ctr"/>
                <a:r>
                  <a:rPr lang="zh-CN" altLang="en-US" sz="2205" b="1" dirty="0">
                    <a:solidFill>
                      <a:srgbClr val="008000"/>
                    </a:solidFill>
                    <a:latin typeface="Times New Roman" panose="02020603050405020304" charset="0"/>
                    <a:ea typeface="宋体" panose="02010600030101010101" pitchFamily="2" charset="-122"/>
                  </a:rPr>
                  <a:t>原图像</a:t>
                </a:r>
                <a:r>
                  <a:rPr lang="zh-CN" altLang="en-US" sz="2205" b="1">
                    <a:solidFill>
                      <a:srgbClr val="008000"/>
                    </a:solidFill>
                    <a:latin typeface="Times New Roman" panose="02020603050405020304" charset="0"/>
                    <a:ea typeface="宋体" panose="02010600030101010101" pitchFamily="2" charset="-122"/>
                  </a:rPr>
                  <a:t>的</a:t>
                </a:r>
                <a:r>
                  <a:rPr lang="zh-CN" altLang="en-US" sz="2205" b="1" smtClean="0">
                    <a:solidFill>
                      <a:srgbClr val="008000"/>
                    </a:solidFill>
                    <a:latin typeface="Times New Roman" panose="02020603050405020304" charset="0"/>
                    <a:ea typeface="宋体" panose="02010600030101010101" pitchFamily="2" charset="-122"/>
                  </a:rPr>
                  <a:t>直方图</a:t>
                </a:r>
                <a:endParaRPr lang="zh-CN" altLang="en-US" sz="2205" b="1" dirty="0">
                  <a:solidFill>
                    <a:srgbClr val="008000"/>
                  </a:solidFill>
                  <a:latin typeface="Times New Roman" panose="02020603050405020304" charset="0"/>
                  <a:ea typeface="宋体" panose="02010600030101010101" pitchFamily="2" charset="-122"/>
                </a:endParaRPr>
              </a:p>
            </p:txBody>
          </p:sp>
        </p:grpSp>
        <p:sp>
          <p:nvSpPr>
            <p:cNvPr id="2" name="矩形 1"/>
            <p:cNvSpPr/>
            <p:nvPr/>
          </p:nvSpPr>
          <p:spPr>
            <a:xfrm>
              <a:off x="4278298" y="6212848"/>
              <a:ext cx="300082" cy="369332"/>
            </a:xfrm>
            <a:prstGeom prst="rect">
              <a:avLst/>
            </a:prstGeom>
          </p:spPr>
          <p:txBody>
            <a:bodyPr wrap="none">
              <a:spAutoFit/>
            </a:bodyPr>
            <a:lstStyle/>
            <a:p>
              <a:r>
                <a:rPr lang="en-US" altLang="zh-CN" b="1">
                  <a:latin typeface="Times New Roman" panose="02020603050405020304" charset="0"/>
                  <a:ea typeface="黑体" panose="02010609060101010101" pitchFamily="2" charset="-122"/>
                </a:rPr>
                <a:t>0</a:t>
              </a:r>
              <a:endParaRPr lang="zh-CN" altLang="en-US"/>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文本框 210978"/>
          <p:cNvSpPr txBox="1"/>
          <p:nvPr/>
        </p:nvSpPr>
        <p:spPr>
          <a:xfrm>
            <a:off x="939165" y="1425399"/>
            <a:ext cx="9663430" cy="1665071"/>
          </a:xfrm>
          <a:prstGeom prst="rect">
            <a:avLst/>
          </a:prstGeom>
          <a:noFill/>
          <a:ln w="9525">
            <a:noFill/>
          </a:ln>
        </p:spPr>
        <p:txBody>
          <a:bodyPr wrap="square" anchor="t">
            <a:spAutoFit/>
          </a:bodyPr>
          <a:lstStyle/>
          <a:p>
            <a:pPr lvl="0" indent="0">
              <a:lnSpc>
                <a:spcPct val="120000"/>
              </a:lnSpc>
            </a:pPr>
            <a:r>
              <a:rPr lang="zh-CN" altLang="en-US" sz="2800" dirty="0">
                <a:solidFill>
                  <a:schemeClr val="tx1"/>
                </a:solidFill>
                <a:latin typeface="Times New Roman" panose="02020603050405020304" pitchFamily="18" charset="0"/>
                <a:cs typeface="Times New Roman" panose="02020603050405020304" pitchFamily="18" charset="0"/>
              </a:rPr>
              <a:t>解：</a:t>
            </a:r>
          </a:p>
          <a:p>
            <a:pPr>
              <a:lnSpc>
                <a:spcPct val="125000"/>
              </a:lnSpc>
            </a:pPr>
            <a:r>
              <a:rPr lang="zh-CN" altLang="en-US" sz="2800" b="1">
                <a:solidFill>
                  <a:srgbClr val="0B0AFF"/>
                </a:solidFill>
                <a:latin typeface="Times New Roman" panose="02020603050405020304" pitchFamily="18" charset="0"/>
                <a:cs typeface="Times New Roman" panose="02020603050405020304" pitchFamily="18" charset="0"/>
              </a:rPr>
              <a:t>利用</a:t>
            </a:r>
            <a:r>
              <a:rPr lang="zh-CN" altLang="en-US" sz="2800" b="1" dirty="0">
                <a:solidFill>
                  <a:srgbClr val="0B0AFF"/>
                </a:solidFill>
                <a:latin typeface="Times New Roman" panose="02020603050405020304" pitchFamily="18" charset="0"/>
                <a:cs typeface="Times New Roman" panose="02020603050405020304" pitchFamily="18" charset="0"/>
              </a:rPr>
              <a:t>直方图均衡化方法求出均衡化后的新图像的</a:t>
            </a:r>
            <a:r>
              <a:rPr lang="zh-CN" altLang="en-US" sz="2800" b="1">
                <a:solidFill>
                  <a:srgbClr val="0B0AFF"/>
                </a:solidFill>
                <a:latin typeface="Times New Roman" panose="02020603050405020304" pitchFamily="18" charset="0"/>
                <a:cs typeface="Times New Roman" panose="02020603050405020304" pitchFamily="18" charset="0"/>
              </a:rPr>
              <a:t>直方图。</a:t>
            </a:r>
            <a:endParaRPr lang="en-US" altLang="zh-CN" sz="2800" b="1">
              <a:solidFill>
                <a:srgbClr val="0B0AFF"/>
              </a:solidFill>
              <a:latin typeface="Times New Roman" panose="02020603050405020304" pitchFamily="18" charset="0"/>
              <a:cs typeface="Times New Roman" panose="02020603050405020304" pitchFamily="18" charset="0"/>
            </a:endParaRPr>
          </a:p>
          <a:p>
            <a:pPr lvl="0" indent="0">
              <a:lnSpc>
                <a:spcPct val="120000"/>
              </a:lnSpc>
            </a:pPr>
            <a:r>
              <a:rPr lang="en-US" altLang="zh-CN" sz="2800" smtClean="0">
                <a:solidFill>
                  <a:schemeClr val="tx1"/>
                </a:solidFill>
                <a:latin typeface="Times New Roman" panose="02020603050405020304" pitchFamily="18" charset="0"/>
                <a:cs typeface="Times New Roman" panose="02020603050405020304" pitchFamily="18" charset="0"/>
              </a:rPr>
              <a:t>① </a:t>
            </a:r>
            <a:r>
              <a:rPr lang="zh-CN" altLang="en-US" sz="2800" dirty="0">
                <a:solidFill>
                  <a:schemeClr val="tx1"/>
                </a:solidFill>
                <a:latin typeface="Times New Roman" panose="02020603050405020304" pitchFamily="18" charset="0"/>
                <a:cs typeface="Times New Roman" panose="02020603050405020304" pitchFamily="18" charset="0"/>
              </a:rPr>
              <a:t>根据直方图均衡化公式求变换函数的各灰度等级值。 </a:t>
            </a:r>
          </a:p>
        </p:txBody>
      </p:sp>
      <p:graphicFrame>
        <p:nvGraphicFramePr>
          <p:cNvPr id="37892" name="对象 210982"/>
          <p:cNvGraphicFramePr/>
          <p:nvPr>
            <p:extLst>
              <p:ext uri="{D42A27DB-BD31-4B8C-83A1-F6EECF244321}">
                <p14:modId xmlns:p14="http://schemas.microsoft.com/office/powerpoint/2010/main" val="2135626728"/>
              </p:ext>
            </p:extLst>
          </p:nvPr>
        </p:nvGraphicFramePr>
        <p:xfrm>
          <a:off x="1229360" y="3025140"/>
          <a:ext cx="3814445" cy="974725"/>
        </p:xfrm>
        <a:graphic>
          <a:graphicData uri="http://schemas.openxmlformats.org/presentationml/2006/ole">
            <mc:AlternateContent xmlns:mc="http://schemas.openxmlformats.org/markup-compatibility/2006">
              <mc:Choice xmlns:v="urn:schemas-microsoft-com:vml" Requires="v">
                <p:oleObj spid="_x0000_s7857" r:id="rId3" imgW="2120900" imgH="457200" progId="Equation.3">
                  <p:embed/>
                </p:oleObj>
              </mc:Choice>
              <mc:Fallback>
                <p:oleObj r:id="rId3" imgW="2120900" imgH="457200" progId="Equation.3">
                  <p:embed/>
                  <p:pic>
                    <p:nvPicPr>
                      <p:cNvPr id="0" name="图片 3099"/>
                      <p:cNvPicPr/>
                      <p:nvPr/>
                    </p:nvPicPr>
                    <p:blipFill>
                      <a:blip r:embed="rId4"/>
                      <a:stretch>
                        <a:fillRect/>
                      </a:stretch>
                    </p:blipFill>
                    <p:spPr>
                      <a:xfrm>
                        <a:off x="1229360" y="3025140"/>
                        <a:ext cx="3814445" cy="974725"/>
                      </a:xfrm>
                      <a:prstGeom prst="rect">
                        <a:avLst/>
                      </a:prstGeom>
                      <a:noFill/>
                      <a:ln w="38100">
                        <a:noFill/>
                        <a:miter/>
                      </a:ln>
                    </p:spPr>
                  </p:pic>
                </p:oleObj>
              </mc:Fallback>
            </mc:AlternateContent>
          </a:graphicData>
        </a:graphic>
      </p:graphicFrame>
      <p:graphicFrame>
        <p:nvGraphicFramePr>
          <p:cNvPr id="37893" name="对象 210984"/>
          <p:cNvGraphicFramePr/>
          <p:nvPr>
            <p:extLst>
              <p:ext uri="{D42A27DB-BD31-4B8C-83A1-F6EECF244321}">
                <p14:modId xmlns:p14="http://schemas.microsoft.com/office/powerpoint/2010/main" val="1234747365"/>
              </p:ext>
            </p:extLst>
          </p:nvPr>
        </p:nvGraphicFramePr>
        <p:xfrm>
          <a:off x="5334000" y="3101657"/>
          <a:ext cx="4324350" cy="918845"/>
        </p:xfrm>
        <a:graphic>
          <a:graphicData uri="http://schemas.openxmlformats.org/presentationml/2006/ole">
            <mc:AlternateContent xmlns:mc="http://schemas.openxmlformats.org/markup-compatibility/2006">
              <mc:Choice xmlns:v="urn:schemas-microsoft-com:vml" Requires="v">
                <p:oleObj spid="_x0000_s7858" name="公式" r:id="rId5" imgW="2540000" imgH="457200" progId="Equation.3">
                  <p:embed/>
                </p:oleObj>
              </mc:Choice>
              <mc:Fallback>
                <p:oleObj name="公式" r:id="rId5" imgW="2540000" imgH="457200" progId="Equation.3">
                  <p:embed/>
                  <p:pic>
                    <p:nvPicPr>
                      <p:cNvPr id="0" name="图片 3100"/>
                      <p:cNvPicPr/>
                      <p:nvPr/>
                    </p:nvPicPr>
                    <p:blipFill>
                      <a:blip r:embed="rId6"/>
                      <a:stretch>
                        <a:fillRect/>
                      </a:stretch>
                    </p:blipFill>
                    <p:spPr>
                      <a:xfrm>
                        <a:off x="5334000" y="3101657"/>
                        <a:ext cx="4324350" cy="918845"/>
                      </a:xfrm>
                      <a:prstGeom prst="rect">
                        <a:avLst/>
                      </a:prstGeom>
                      <a:noFill/>
                      <a:ln w="38100">
                        <a:noFill/>
                        <a:miter/>
                      </a:ln>
                    </p:spPr>
                  </p:pic>
                </p:oleObj>
              </mc:Fallback>
            </mc:AlternateContent>
          </a:graphicData>
        </a:graphic>
      </p:graphicFrame>
      <p:graphicFrame>
        <p:nvGraphicFramePr>
          <p:cNvPr id="37894" name="对象 210986"/>
          <p:cNvGraphicFramePr/>
          <p:nvPr>
            <p:extLst>
              <p:ext uri="{D42A27DB-BD31-4B8C-83A1-F6EECF244321}">
                <p14:modId xmlns:p14="http://schemas.microsoft.com/office/powerpoint/2010/main" val="3068904700"/>
              </p:ext>
            </p:extLst>
          </p:nvPr>
        </p:nvGraphicFramePr>
        <p:xfrm>
          <a:off x="1229360" y="4221797"/>
          <a:ext cx="5465445" cy="1026795"/>
        </p:xfrm>
        <a:graphic>
          <a:graphicData uri="http://schemas.openxmlformats.org/presentationml/2006/ole">
            <mc:AlternateContent xmlns:mc="http://schemas.openxmlformats.org/markup-compatibility/2006">
              <mc:Choice xmlns:v="urn:schemas-microsoft-com:vml" Requires="v">
                <p:oleObj spid="_x0000_s7859" r:id="rId7" imgW="3048000" imgH="457200" progId="Equation.3">
                  <p:embed/>
                </p:oleObj>
              </mc:Choice>
              <mc:Fallback>
                <p:oleObj r:id="rId7" imgW="3048000" imgH="457200" progId="Equation.3">
                  <p:embed/>
                  <p:pic>
                    <p:nvPicPr>
                      <p:cNvPr id="0" name="图片 3101"/>
                      <p:cNvPicPr/>
                      <p:nvPr/>
                    </p:nvPicPr>
                    <p:blipFill>
                      <a:blip r:embed="rId8"/>
                      <a:stretch>
                        <a:fillRect/>
                      </a:stretch>
                    </p:blipFill>
                    <p:spPr>
                      <a:xfrm>
                        <a:off x="1229360" y="4221797"/>
                        <a:ext cx="5465445" cy="1026795"/>
                      </a:xfrm>
                      <a:prstGeom prst="rect">
                        <a:avLst/>
                      </a:prstGeom>
                      <a:noFill/>
                      <a:ln w="38100">
                        <a:noFill/>
                        <a:miter/>
                      </a:ln>
                    </p:spPr>
                  </p:pic>
                </p:oleObj>
              </mc:Fallback>
            </mc:AlternateContent>
          </a:graphicData>
        </a:graphic>
      </p:graphicFrame>
      <p:grpSp>
        <p:nvGrpSpPr>
          <p:cNvPr id="3" name="组合 2"/>
          <p:cNvGrpSpPr/>
          <p:nvPr/>
        </p:nvGrpSpPr>
        <p:grpSpPr>
          <a:xfrm>
            <a:off x="1030605" y="5328285"/>
            <a:ext cx="7526655" cy="1153795"/>
            <a:chOff x="1623" y="8391"/>
            <a:chExt cx="11853" cy="1817"/>
          </a:xfrm>
        </p:grpSpPr>
        <p:sp>
          <p:nvSpPr>
            <p:cNvPr id="37895" name="矩形 210988"/>
            <p:cNvSpPr/>
            <p:nvPr/>
          </p:nvSpPr>
          <p:spPr>
            <a:xfrm>
              <a:off x="1623" y="8391"/>
              <a:ext cx="5623" cy="720"/>
            </a:xfrm>
            <a:prstGeom prst="rect">
              <a:avLst/>
            </a:prstGeom>
            <a:noFill/>
            <a:ln w="9525">
              <a:noFill/>
            </a:ln>
          </p:spPr>
          <p:txBody>
            <a:bodyPr wrap="square" anchor="ctr">
              <a:spAutoFit/>
            </a:bodyPr>
            <a:lstStyle/>
            <a:p>
              <a:pPr lvl="0" indent="0"/>
              <a:r>
                <a:rPr lang="zh-CN" altLang="en-US" sz="2400" b="1" dirty="0">
                  <a:solidFill>
                    <a:srgbClr val="0822AA"/>
                  </a:solidFill>
                  <a:latin typeface="Times New Roman" panose="02020603050405020304" charset="0"/>
                  <a:ea typeface="黑体" panose="02010609060101010101" pitchFamily="2" charset="-122"/>
                </a:rPr>
                <a:t>依次可以计算出 ：</a:t>
              </a:r>
              <a:r>
                <a:rPr lang="zh-CN" altLang="en-US" sz="2400" dirty="0">
                  <a:solidFill>
                    <a:srgbClr val="0822AA"/>
                  </a:solidFill>
                  <a:latin typeface="Times New Roman" panose="02020603050405020304" charset="0"/>
                  <a:ea typeface="宋体" panose="02010600030101010101" pitchFamily="2" charset="-122"/>
                </a:rPr>
                <a:t> </a:t>
              </a:r>
            </a:p>
          </p:txBody>
        </p:sp>
        <p:graphicFrame>
          <p:nvGraphicFramePr>
            <p:cNvPr id="37896" name="对象 210989"/>
            <p:cNvGraphicFramePr/>
            <p:nvPr>
              <p:extLst>
                <p:ext uri="{D42A27DB-BD31-4B8C-83A1-F6EECF244321}">
                  <p14:modId xmlns:p14="http://schemas.microsoft.com/office/powerpoint/2010/main" val="467097071"/>
                </p:ext>
              </p:extLst>
            </p:nvPr>
          </p:nvGraphicFramePr>
          <p:xfrm>
            <a:off x="1940" y="9362"/>
            <a:ext cx="11536" cy="846"/>
          </p:xfrm>
          <a:graphic>
            <a:graphicData uri="http://schemas.openxmlformats.org/presentationml/2006/ole">
              <mc:AlternateContent xmlns:mc="http://schemas.openxmlformats.org/markup-compatibility/2006">
                <mc:Choice xmlns:v="urn:schemas-microsoft-com:vml" Requires="v">
                  <p:oleObj spid="_x0000_s7860" r:id="rId9" imgW="3479800" imgH="228600" progId="Equation.3">
                    <p:embed/>
                  </p:oleObj>
                </mc:Choice>
                <mc:Fallback>
                  <p:oleObj r:id="rId9" imgW="3479800" imgH="228600" progId="Equation.3">
                    <p:embed/>
                    <p:pic>
                      <p:nvPicPr>
                        <p:cNvPr id="0" name="图片 3102"/>
                        <p:cNvPicPr/>
                        <p:nvPr/>
                      </p:nvPicPr>
                      <p:blipFill>
                        <a:blip r:embed="rId10"/>
                        <a:stretch>
                          <a:fillRect/>
                        </a:stretch>
                      </p:blipFill>
                      <p:spPr>
                        <a:xfrm>
                          <a:off x="1940" y="9362"/>
                          <a:ext cx="11536" cy="846"/>
                        </a:xfrm>
                        <a:prstGeom prst="rect">
                          <a:avLst/>
                        </a:prstGeom>
                        <a:noFill/>
                        <a:ln w="38100">
                          <a:noFill/>
                          <a:miter/>
                        </a:ln>
                      </p:spPr>
                    </p:pic>
                  </p:oleObj>
                </mc:Fallback>
              </mc:AlternateContent>
            </a:graphicData>
          </a:graphic>
        </p:graphicFrame>
      </p:gr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extLst>
              <p:ext uri="{D42A27DB-BD31-4B8C-83A1-F6EECF244321}">
                <p14:modId xmlns:p14="http://schemas.microsoft.com/office/powerpoint/2010/main" val="670031928"/>
              </p:ext>
            </p:extLst>
          </p:nvPr>
        </p:nvGraphicFramePr>
        <p:xfrm>
          <a:off x="887095" y="2867025"/>
          <a:ext cx="8569960" cy="3605976"/>
        </p:xfrm>
        <a:graphic>
          <a:graphicData uri="http://schemas.openxmlformats.org/drawingml/2006/table">
            <a:tbl>
              <a:tblPr firstRow="1" bandRow="1">
                <a:tableStyleId>{5C22544A-7EE6-4342-B048-85BDC9FD1C3A}</a:tableStyleId>
              </a:tblPr>
              <a:tblGrid>
                <a:gridCol w="1458595">
                  <a:extLst>
                    <a:ext uri="{9D8B030D-6E8A-4147-A177-3AD203B41FA5}">
                      <a16:colId xmlns:a16="http://schemas.microsoft.com/office/drawing/2014/main" val="20000"/>
                    </a:ext>
                  </a:extLst>
                </a:gridCol>
                <a:gridCol w="2047240">
                  <a:extLst>
                    <a:ext uri="{9D8B030D-6E8A-4147-A177-3AD203B41FA5}">
                      <a16:colId xmlns:a16="http://schemas.microsoft.com/office/drawing/2014/main" val="20001"/>
                    </a:ext>
                  </a:extLst>
                </a:gridCol>
                <a:gridCol w="1459230">
                  <a:extLst>
                    <a:ext uri="{9D8B030D-6E8A-4147-A177-3AD203B41FA5}">
                      <a16:colId xmlns:a16="http://schemas.microsoft.com/office/drawing/2014/main" val="20002"/>
                    </a:ext>
                  </a:extLst>
                </a:gridCol>
                <a:gridCol w="2045335">
                  <a:extLst>
                    <a:ext uri="{9D8B030D-6E8A-4147-A177-3AD203B41FA5}">
                      <a16:colId xmlns:a16="http://schemas.microsoft.com/office/drawing/2014/main" val="20003"/>
                    </a:ext>
                  </a:extLst>
                </a:gridCol>
                <a:gridCol w="1559560">
                  <a:extLst>
                    <a:ext uri="{9D8B030D-6E8A-4147-A177-3AD203B41FA5}">
                      <a16:colId xmlns:a16="http://schemas.microsoft.com/office/drawing/2014/main" val="20004"/>
                    </a:ext>
                  </a:extLst>
                </a:gridCol>
              </a:tblGrid>
              <a:tr h="806896">
                <a:tc>
                  <a:txBody>
                    <a:bodyPr/>
                    <a:lstStyle/>
                    <a:p>
                      <a:pPr marL="0" indent="0" algn="ctr">
                        <a:buNone/>
                      </a:pPr>
                      <a:r>
                        <a:rPr lang="en-US" altLang="zh-CN" sz="2800" b="0" i="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800" b="0" i="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r>
                        <a:rPr lang="en-US" altLang="zh-CN" sz="2800" b="0" i="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7</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800" b="0" i="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n</a:t>
                      </a:r>
                      <a:r>
                        <a:rPr lang="en-US" altLang="zh-CN" sz="2800" b="0" i="1"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800" b="0" i="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n</a:t>
                      </a:r>
                      <a:r>
                        <a:rPr lang="en-US" altLang="zh-CN" sz="2800" b="0" i="1"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r>
                        <a:rPr lang="en-US" altLang="zh-CN" sz="2800" b="0" i="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/n</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800" b="0" i="1"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s</a:t>
                      </a:r>
                      <a:r>
                        <a:rPr lang="en-US" altLang="zh-CN" sz="2800" b="0" i="1"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0"/>
                  </a:ext>
                </a:extLst>
              </a:tr>
              <a:tr h="346075">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8000"/>
                          </a:solidFill>
                          <a:latin typeface="Times New Roman" panose="02020603050405020304" charset="0"/>
                          <a:ea typeface="宋体" panose="02010600030101010101" pitchFamily="2" charset="-122"/>
                          <a:cs typeface="宋体" panose="02010600030101010101" pitchFamily="2" charset="-122"/>
                        </a:rPr>
                        <a:t>0.000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790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0.19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00FF"/>
                          </a:solidFill>
                          <a:latin typeface="Times New Roman" panose="02020603050405020304" charset="0"/>
                          <a:ea typeface="宋体" panose="02010600030101010101" pitchFamily="2" charset="-122"/>
                          <a:cs typeface="宋体" panose="02010600030101010101" pitchFamily="2" charset="-122"/>
                        </a:rPr>
                        <a:t>0.19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607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8000"/>
                          </a:solidFill>
                          <a:highlight>
                            <a:srgbClr val="DDEBF7"/>
                          </a:highlight>
                          <a:latin typeface="Times New Roman" panose="02020603050405020304" charset="0"/>
                          <a:ea typeface="宋体" panose="02010600030101010101" pitchFamily="2" charset="-122"/>
                          <a:cs typeface="宋体" panose="02010600030101010101" pitchFamily="2" charset="-122"/>
                        </a:rPr>
                        <a:t>0.143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1023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0.25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00FF"/>
                          </a:solidFill>
                          <a:highlight>
                            <a:srgbClr val="DDEBF7"/>
                          </a:highlight>
                          <a:latin typeface="Times New Roman" panose="02020603050405020304" charset="0"/>
                          <a:ea typeface="宋体" panose="02010600030101010101" pitchFamily="2" charset="-122"/>
                          <a:cs typeface="宋体" panose="02010600030101010101" pitchFamily="2" charset="-122"/>
                        </a:rPr>
                        <a:t>0.44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2"/>
                  </a:ext>
                </a:extLst>
              </a:tr>
              <a:tr h="34671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2</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8000"/>
                          </a:solidFill>
                          <a:latin typeface="Times New Roman" panose="02020603050405020304" charset="0"/>
                          <a:ea typeface="宋体" panose="02010600030101010101" pitchFamily="2" charset="-122"/>
                          <a:cs typeface="宋体" panose="02010600030101010101" pitchFamily="2" charset="-122"/>
                        </a:rPr>
                        <a:t>0.286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850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0.21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00FF"/>
                          </a:solidFill>
                          <a:latin typeface="Times New Roman" panose="02020603050405020304" charset="0"/>
                          <a:ea typeface="宋体" panose="02010600030101010101" pitchFamily="2" charset="-122"/>
                          <a:cs typeface="宋体" panose="02010600030101010101" pitchFamily="2" charset="-122"/>
                        </a:rPr>
                        <a:t>0.65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607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8000"/>
                          </a:solidFill>
                          <a:highlight>
                            <a:srgbClr val="DDEBF7"/>
                          </a:highlight>
                          <a:latin typeface="Times New Roman" panose="02020603050405020304" charset="0"/>
                          <a:ea typeface="宋体" panose="02010600030101010101" pitchFamily="2" charset="-122"/>
                          <a:cs typeface="宋体" panose="02010600030101010101" pitchFamily="2" charset="-122"/>
                        </a:rPr>
                        <a:t>0.429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656</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0.16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00FF"/>
                          </a:solidFill>
                          <a:highlight>
                            <a:srgbClr val="DDEBF7"/>
                          </a:highlight>
                          <a:latin typeface="Times New Roman" panose="02020603050405020304" charset="0"/>
                          <a:ea typeface="宋体" panose="02010600030101010101" pitchFamily="2" charset="-122"/>
                          <a:cs typeface="宋体" panose="02010600030101010101" pitchFamily="2" charset="-122"/>
                        </a:rPr>
                        <a:t>0.81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4"/>
                  </a:ext>
                </a:extLst>
              </a:tr>
              <a:tr h="346075">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4</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8000"/>
                          </a:solidFill>
                          <a:latin typeface="Times New Roman" panose="02020603050405020304" charset="0"/>
                          <a:ea typeface="宋体" panose="02010600030101010101" pitchFamily="2" charset="-122"/>
                          <a:cs typeface="宋体" panose="02010600030101010101" pitchFamily="2" charset="-122"/>
                        </a:rPr>
                        <a:t>0.571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329</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0.08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00FF"/>
                          </a:solidFill>
                          <a:latin typeface="Times New Roman" panose="02020603050405020304" charset="0"/>
                          <a:ea typeface="宋体" panose="02010600030101010101" pitchFamily="2" charset="-122"/>
                          <a:cs typeface="宋体" panose="02010600030101010101" pitchFamily="2" charset="-122"/>
                        </a:rPr>
                        <a:t>0.89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607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8000"/>
                          </a:solidFill>
                          <a:highlight>
                            <a:srgbClr val="DDEBF7"/>
                          </a:highlight>
                          <a:latin typeface="Times New Roman" panose="02020603050405020304" charset="0"/>
                          <a:ea typeface="宋体" panose="02010600030101010101" pitchFamily="2" charset="-122"/>
                          <a:cs typeface="宋体" panose="02010600030101010101" pitchFamily="2" charset="-122"/>
                        </a:rPr>
                        <a:t>0.714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245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0.06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00FF"/>
                          </a:solidFill>
                          <a:highlight>
                            <a:srgbClr val="DDEBF7"/>
                          </a:highlight>
                          <a:latin typeface="Times New Roman" panose="02020603050405020304" charset="0"/>
                          <a:ea typeface="宋体" panose="02010600030101010101" pitchFamily="2" charset="-122"/>
                          <a:cs typeface="宋体" panose="02010600030101010101" pitchFamily="2" charset="-122"/>
                        </a:rPr>
                        <a:t>0.95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6"/>
                  </a:ext>
                </a:extLst>
              </a:tr>
              <a:tr h="346075">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6</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8000"/>
                          </a:solidFill>
                          <a:latin typeface="Times New Roman" panose="02020603050405020304" charset="0"/>
                          <a:ea typeface="宋体" panose="02010600030101010101" pitchFamily="2" charset="-122"/>
                          <a:cs typeface="宋体" panose="02010600030101010101" pitchFamily="2" charset="-122"/>
                        </a:rPr>
                        <a:t>0.857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122</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0.03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1" u="none">
                          <a:solidFill>
                            <a:srgbClr val="0000FF"/>
                          </a:solidFill>
                          <a:latin typeface="Times New Roman" panose="02020603050405020304" charset="0"/>
                          <a:ea typeface="宋体" panose="02010600030101010101" pitchFamily="2" charset="-122"/>
                          <a:cs typeface="宋体" panose="02010600030101010101" pitchFamily="2" charset="-122"/>
                        </a:rPr>
                        <a:t>0.98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920">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7</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8000"/>
                          </a:solidFill>
                          <a:highlight>
                            <a:srgbClr val="DDEBF7"/>
                          </a:highlight>
                          <a:latin typeface="Times New Roman" panose="02020603050405020304" charset="0"/>
                          <a:ea typeface="宋体" panose="02010600030101010101" pitchFamily="2" charset="-122"/>
                          <a:cs typeface="宋体" panose="02010600030101010101" pitchFamily="2" charset="-122"/>
                        </a:rPr>
                        <a:t>1.000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81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0.02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1" u="none">
                          <a:solidFill>
                            <a:srgbClr val="0000FF"/>
                          </a:solidFill>
                          <a:highlight>
                            <a:srgbClr val="DDEBF7"/>
                          </a:highlight>
                          <a:latin typeface="Times New Roman" panose="02020603050405020304" charset="0"/>
                          <a:ea typeface="宋体" panose="02010600030101010101" pitchFamily="2" charset="-122"/>
                          <a:cs typeface="宋体" panose="02010600030101010101" pitchFamily="2" charset="-122"/>
                        </a:rPr>
                        <a:t>1.00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8"/>
                  </a:ext>
                </a:extLst>
              </a:tr>
            </a:tbl>
          </a:graphicData>
        </a:graphic>
      </p:graphicFrame>
      <p:sp>
        <p:nvSpPr>
          <p:cNvPr id="38975" name="文本框 210978"/>
          <p:cNvSpPr txBox="1"/>
          <p:nvPr/>
        </p:nvSpPr>
        <p:spPr>
          <a:xfrm>
            <a:off x="927100" y="1419225"/>
            <a:ext cx="9571355" cy="1126462"/>
          </a:xfrm>
          <a:prstGeom prst="rect">
            <a:avLst/>
          </a:prstGeom>
          <a:noFill/>
          <a:ln w="9525">
            <a:noFill/>
          </a:ln>
        </p:spPr>
        <p:txBody>
          <a:bodyPr wrap="square" anchor="t">
            <a:spAutoFit/>
          </a:bodyPr>
          <a:lstStyle/>
          <a:p>
            <a:pPr lvl="0" indent="0">
              <a:lnSpc>
                <a:spcPct val="120000"/>
              </a:lnSpc>
            </a:pPr>
            <a:r>
              <a:rPr lang="zh-CN" altLang="en-US" sz="2800" dirty="0">
                <a:solidFill>
                  <a:schemeClr val="tx1"/>
                </a:solidFill>
                <a:latin typeface="Times New Roman" panose="02020603050405020304" pitchFamily="18" charset="0"/>
                <a:cs typeface="Times New Roman" panose="02020603050405020304" pitchFamily="18" charset="0"/>
              </a:rPr>
              <a:t>解：</a:t>
            </a:r>
          </a:p>
          <a:p>
            <a:pPr lvl="0" indent="0">
              <a:lnSpc>
                <a:spcPct val="120000"/>
              </a:lnSpc>
            </a:pPr>
            <a:r>
              <a:rPr lang="en-US" altLang="zh-CN" sz="2800" smtClean="0">
                <a:solidFill>
                  <a:schemeClr val="tx1"/>
                </a:solidFill>
                <a:latin typeface="Times New Roman" panose="02020603050405020304" pitchFamily="18" charset="0"/>
                <a:cs typeface="Times New Roman" panose="02020603050405020304" pitchFamily="18" charset="0"/>
              </a:rPr>
              <a:t>① </a:t>
            </a:r>
            <a:r>
              <a:rPr lang="zh-CN" altLang="en-US" sz="2800" dirty="0">
                <a:solidFill>
                  <a:schemeClr val="tx1"/>
                </a:solidFill>
                <a:latin typeface="Times New Roman" panose="02020603050405020304" pitchFamily="18" charset="0"/>
                <a:cs typeface="Times New Roman" panose="02020603050405020304" pitchFamily="18" charset="0"/>
              </a:rPr>
              <a:t>根据直方图均衡化公式</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求变换函数的各灰度等级值。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
        <p:nvSpPr>
          <p:cNvPr id="2" name="椭圆 1"/>
          <p:cNvSpPr/>
          <p:nvPr/>
        </p:nvSpPr>
        <p:spPr>
          <a:xfrm>
            <a:off x="8166100" y="2943225"/>
            <a:ext cx="1066800" cy="3886200"/>
          </a:xfrm>
          <a:prstGeom prst="ellipse">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文本框 256020"/>
          <p:cNvSpPr txBox="1"/>
          <p:nvPr/>
        </p:nvSpPr>
        <p:spPr>
          <a:xfrm>
            <a:off x="927100" y="1419225"/>
            <a:ext cx="9663922" cy="1057790"/>
          </a:xfrm>
          <a:prstGeom prst="rect">
            <a:avLst/>
          </a:prstGeom>
          <a:noFill/>
          <a:ln w="9525">
            <a:noFill/>
          </a:ln>
        </p:spPr>
        <p:txBody>
          <a:bodyPr wrap="square" anchor="t">
            <a:spAutoFit/>
          </a:bodyPr>
          <a:lstStyle/>
          <a:p>
            <a:pPr lvl="0" indent="0">
              <a:lnSpc>
                <a:spcPct val="120000"/>
              </a:lnSpc>
            </a:pPr>
            <a:r>
              <a:rPr lang="zh-CN" altLang="en-US" sz="2800">
                <a:latin typeface="+mn-ea"/>
              </a:rPr>
              <a:t>解</a:t>
            </a:r>
            <a:r>
              <a:rPr lang="zh-CN" altLang="en-US" sz="2800" smtClean="0">
                <a:latin typeface="+mn-ea"/>
              </a:rPr>
              <a:t>：</a:t>
            </a:r>
            <a:endParaRPr lang="en-US" altLang="zh-CN" sz="2800" smtClean="0">
              <a:latin typeface="+mn-ea"/>
            </a:endParaRPr>
          </a:p>
          <a:p>
            <a:pPr lvl="0" indent="0">
              <a:lnSpc>
                <a:spcPct val="120000"/>
              </a:lnSpc>
            </a:pPr>
            <a:r>
              <a:rPr lang="zh-CN" altLang="en-US" sz="2800" smtClean="0">
                <a:latin typeface="+mn-ea"/>
              </a:rPr>
              <a:t>对应</a:t>
            </a:r>
            <a:r>
              <a:rPr lang="zh-CN" altLang="en-US" sz="2800" dirty="0">
                <a:latin typeface="+mn-ea"/>
              </a:rPr>
              <a:t>的归一化的变换函数如图所示。 </a:t>
            </a:r>
          </a:p>
        </p:txBody>
      </p:sp>
      <p:grpSp>
        <p:nvGrpSpPr>
          <p:cNvPr id="39939" name="组合 256069"/>
          <p:cNvGrpSpPr/>
          <p:nvPr/>
        </p:nvGrpSpPr>
        <p:grpSpPr>
          <a:xfrm>
            <a:off x="3144520" y="2456180"/>
            <a:ext cx="5574665" cy="4174623"/>
            <a:chOff x="1610" y="935"/>
            <a:chExt cx="2540" cy="2072"/>
          </a:xfrm>
        </p:grpSpPr>
        <p:sp>
          <p:nvSpPr>
            <p:cNvPr id="39940" name="文本框 256027"/>
            <p:cNvSpPr txBox="1"/>
            <p:nvPr/>
          </p:nvSpPr>
          <p:spPr>
            <a:xfrm>
              <a:off x="1610" y="1298"/>
              <a:ext cx="483" cy="1199"/>
            </a:xfrm>
            <a:prstGeom prst="rect">
              <a:avLst/>
            </a:prstGeom>
            <a:solidFill>
              <a:srgbClr val="FFFFFF"/>
            </a:solidFill>
            <a:ln w="28575" cap="flat" cmpd="sng">
              <a:solidFill>
                <a:srgbClr val="FFFFFF"/>
              </a:solidFill>
              <a:prstDash val="solid"/>
              <a:miter/>
              <a:headEnd type="none" w="med" len="med"/>
              <a:tailEnd type="none" w="med" len="med"/>
            </a:ln>
          </p:spPr>
          <p:txBody>
            <a:bodyPr anchor="t"/>
            <a:lstStyle/>
            <a:p>
              <a:pPr lvl="1" indent="0" algn="just"/>
              <a:endParaRPr lang="zh-CN" altLang="en-US" sz="1105" dirty="0">
                <a:latin typeface="Times New Roman" panose="02020603050405020304" charset="0"/>
                <a:ea typeface="宋体" panose="02010600030101010101" pitchFamily="2" charset="-122"/>
              </a:endParaRPr>
            </a:p>
            <a:p>
              <a:pPr lvl="0" indent="0" algn="just">
                <a:lnSpc>
                  <a:spcPct val="115000"/>
                </a:lnSpc>
              </a:pPr>
              <a:r>
                <a:rPr lang="zh-CN" altLang="en-US" sz="1105" dirty="0">
                  <a:latin typeface="Times New Roman" panose="02020603050405020304" charset="0"/>
                  <a:ea typeface="宋体" panose="02010600030101010101" pitchFamily="2" charset="-122"/>
                </a:rPr>
                <a:t> </a:t>
              </a:r>
              <a:r>
                <a:rPr lang="en-US" altLang="zh-CN" sz="1765" b="1">
                  <a:latin typeface="Times New Roman" panose="02020603050405020304" charset="0"/>
                  <a:ea typeface="黑体" panose="02010609060101010101" pitchFamily="2" charset="-122"/>
                </a:rPr>
                <a:t>1.00</a:t>
              </a:r>
            </a:p>
            <a:p>
              <a:pPr lvl="0" indent="0" algn="just">
                <a:lnSpc>
                  <a:spcPct val="115000"/>
                </a:lnSpc>
              </a:pPr>
              <a:r>
                <a:rPr lang="en-US" altLang="zh-CN" sz="1765" b="1">
                  <a:latin typeface="Times New Roman" panose="02020603050405020304" charset="0"/>
                  <a:ea typeface="黑体" panose="02010609060101010101" pitchFamily="2" charset="-122"/>
                </a:rPr>
                <a:t> 0.80</a:t>
              </a:r>
            </a:p>
            <a:p>
              <a:pPr lvl="0" indent="0" algn="just">
                <a:lnSpc>
                  <a:spcPct val="115000"/>
                </a:lnSpc>
              </a:pPr>
              <a:r>
                <a:rPr lang="en-US" altLang="zh-CN" sz="1765" b="1">
                  <a:latin typeface="Times New Roman" panose="02020603050405020304" charset="0"/>
                  <a:ea typeface="黑体" panose="02010609060101010101" pitchFamily="2" charset="-122"/>
                </a:rPr>
                <a:t> 0.60</a:t>
              </a:r>
            </a:p>
            <a:p>
              <a:pPr lvl="0" indent="0" algn="just">
                <a:lnSpc>
                  <a:spcPct val="115000"/>
                </a:lnSpc>
              </a:pPr>
              <a:r>
                <a:rPr lang="en-US" altLang="zh-CN" sz="1765" b="1">
                  <a:latin typeface="Times New Roman" panose="02020603050405020304" charset="0"/>
                  <a:ea typeface="黑体" panose="02010609060101010101" pitchFamily="2" charset="-122"/>
                </a:rPr>
                <a:t> 0.40</a:t>
              </a:r>
            </a:p>
            <a:p>
              <a:pPr lvl="0" indent="0" algn="just">
                <a:lnSpc>
                  <a:spcPct val="115000"/>
                </a:lnSpc>
              </a:pPr>
              <a:r>
                <a:rPr lang="en-US" altLang="zh-CN" sz="1765" b="1">
                  <a:latin typeface="Times New Roman" panose="02020603050405020304" charset="0"/>
                  <a:ea typeface="黑体" panose="02010609060101010101" pitchFamily="2" charset="-122"/>
                </a:rPr>
                <a:t> 0.20</a:t>
              </a:r>
            </a:p>
            <a:p>
              <a:pPr lvl="0" indent="0" algn="just">
                <a:lnSpc>
                  <a:spcPct val="115000"/>
                </a:lnSpc>
              </a:pPr>
              <a:r>
                <a:rPr lang="en-US" altLang="zh-CN" sz="1765" b="1">
                  <a:latin typeface="Times New Roman" panose="02020603050405020304" charset="0"/>
                  <a:ea typeface="黑体" panose="02010609060101010101" pitchFamily="2" charset="-122"/>
                </a:rPr>
                <a:t>   0</a:t>
              </a:r>
            </a:p>
          </p:txBody>
        </p:sp>
        <p:sp>
          <p:nvSpPr>
            <p:cNvPr id="39941" name="直接连接符 256028"/>
            <p:cNvSpPr/>
            <p:nvPr/>
          </p:nvSpPr>
          <p:spPr>
            <a:xfrm>
              <a:off x="2250" y="1276"/>
              <a:ext cx="0" cy="1121"/>
            </a:xfrm>
            <a:prstGeom prst="line">
              <a:avLst/>
            </a:prstGeom>
            <a:ln w="28575" cap="flat" cmpd="sng">
              <a:solidFill>
                <a:srgbClr val="000000"/>
              </a:solidFill>
              <a:prstDash val="solid"/>
              <a:round/>
              <a:headEnd type="arrow" w="med" len="med"/>
              <a:tailEnd type="none" w="med" len="med"/>
            </a:ln>
          </p:spPr>
        </p:sp>
        <p:sp>
          <p:nvSpPr>
            <p:cNvPr id="39942" name="直接连接符 256029"/>
            <p:cNvSpPr/>
            <p:nvPr/>
          </p:nvSpPr>
          <p:spPr>
            <a:xfrm>
              <a:off x="2435" y="2032"/>
              <a:ext cx="0" cy="238"/>
            </a:xfrm>
            <a:prstGeom prst="line">
              <a:avLst/>
            </a:prstGeom>
            <a:ln w="28575" cap="flat" cmpd="sng">
              <a:solidFill>
                <a:srgbClr val="003399"/>
              </a:solidFill>
              <a:prstDash val="solid"/>
              <a:round/>
              <a:headEnd type="none" w="med" len="med"/>
              <a:tailEnd type="none" w="med" len="med"/>
            </a:ln>
          </p:spPr>
        </p:sp>
        <p:sp>
          <p:nvSpPr>
            <p:cNvPr id="39943" name="直接连接符 256030"/>
            <p:cNvSpPr/>
            <p:nvPr/>
          </p:nvSpPr>
          <p:spPr>
            <a:xfrm>
              <a:off x="2622" y="1814"/>
              <a:ext cx="0" cy="210"/>
            </a:xfrm>
            <a:prstGeom prst="line">
              <a:avLst/>
            </a:prstGeom>
            <a:ln w="28575" cap="flat" cmpd="sng">
              <a:solidFill>
                <a:srgbClr val="000000"/>
              </a:solidFill>
              <a:prstDash val="solid"/>
              <a:round/>
              <a:headEnd type="none" w="med" len="med"/>
              <a:tailEnd type="none" w="med" len="med"/>
            </a:ln>
          </p:spPr>
        </p:sp>
        <p:sp>
          <p:nvSpPr>
            <p:cNvPr id="39944" name="直接连接符 256031"/>
            <p:cNvSpPr/>
            <p:nvPr/>
          </p:nvSpPr>
          <p:spPr>
            <a:xfrm>
              <a:off x="2809" y="1712"/>
              <a:ext cx="0" cy="98"/>
            </a:xfrm>
            <a:prstGeom prst="line">
              <a:avLst/>
            </a:prstGeom>
            <a:ln w="28575" cap="flat" cmpd="sng">
              <a:solidFill>
                <a:srgbClr val="000000"/>
              </a:solidFill>
              <a:prstDash val="solid"/>
              <a:round/>
              <a:headEnd type="none" w="med" len="med"/>
              <a:tailEnd type="none" w="med" len="med"/>
            </a:ln>
          </p:spPr>
        </p:sp>
        <p:sp>
          <p:nvSpPr>
            <p:cNvPr id="39945" name="直接连接符 256032"/>
            <p:cNvSpPr/>
            <p:nvPr/>
          </p:nvSpPr>
          <p:spPr>
            <a:xfrm>
              <a:off x="2994" y="1643"/>
              <a:ext cx="0" cy="62"/>
            </a:xfrm>
            <a:prstGeom prst="line">
              <a:avLst/>
            </a:prstGeom>
            <a:ln w="28575" cap="flat" cmpd="sng">
              <a:solidFill>
                <a:srgbClr val="000000"/>
              </a:solidFill>
              <a:prstDash val="solid"/>
              <a:round/>
              <a:headEnd type="none" w="med" len="med"/>
              <a:tailEnd type="none" w="med" len="med"/>
            </a:ln>
          </p:spPr>
        </p:sp>
        <p:sp>
          <p:nvSpPr>
            <p:cNvPr id="39946" name="直接连接符 256033"/>
            <p:cNvSpPr/>
            <p:nvPr/>
          </p:nvSpPr>
          <p:spPr>
            <a:xfrm>
              <a:off x="3182" y="1593"/>
              <a:ext cx="0" cy="50"/>
            </a:xfrm>
            <a:prstGeom prst="line">
              <a:avLst/>
            </a:prstGeom>
            <a:ln w="28575" cap="flat" cmpd="sng">
              <a:solidFill>
                <a:srgbClr val="000000"/>
              </a:solidFill>
              <a:prstDash val="solid"/>
              <a:round/>
              <a:headEnd type="none" w="med" len="med"/>
              <a:tailEnd type="none" w="med" len="med"/>
            </a:ln>
          </p:spPr>
        </p:sp>
        <p:sp>
          <p:nvSpPr>
            <p:cNvPr id="39947" name="直接连接符 256034"/>
            <p:cNvSpPr/>
            <p:nvPr/>
          </p:nvSpPr>
          <p:spPr>
            <a:xfrm>
              <a:off x="3370" y="1549"/>
              <a:ext cx="0" cy="38"/>
            </a:xfrm>
            <a:prstGeom prst="line">
              <a:avLst/>
            </a:prstGeom>
            <a:ln w="28575" cap="flat" cmpd="sng">
              <a:solidFill>
                <a:srgbClr val="000000"/>
              </a:solidFill>
              <a:prstDash val="solid"/>
              <a:round/>
              <a:headEnd type="none" w="med" len="med"/>
              <a:tailEnd type="none" w="med" len="med"/>
            </a:ln>
          </p:spPr>
        </p:sp>
        <p:sp>
          <p:nvSpPr>
            <p:cNvPr id="39948" name="直接连接符 256035"/>
            <p:cNvSpPr/>
            <p:nvPr/>
          </p:nvSpPr>
          <p:spPr>
            <a:xfrm>
              <a:off x="3558" y="1534"/>
              <a:ext cx="0" cy="863"/>
            </a:xfrm>
            <a:prstGeom prst="line">
              <a:avLst/>
            </a:prstGeom>
            <a:ln w="28575" cap="flat" cmpd="sng">
              <a:solidFill>
                <a:srgbClr val="000000"/>
              </a:solidFill>
              <a:prstDash val="dash"/>
              <a:round/>
              <a:headEnd type="none" w="med" len="med"/>
              <a:tailEnd type="none" w="med" len="med"/>
            </a:ln>
          </p:spPr>
        </p:sp>
        <p:sp>
          <p:nvSpPr>
            <p:cNvPr id="39949" name="直接连接符 256037"/>
            <p:cNvSpPr/>
            <p:nvPr/>
          </p:nvSpPr>
          <p:spPr>
            <a:xfrm>
              <a:off x="2250" y="2397"/>
              <a:ext cx="1628" cy="0"/>
            </a:xfrm>
            <a:prstGeom prst="line">
              <a:avLst/>
            </a:prstGeom>
            <a:ln w="28575" cap="flat" cmpd="sng">
              <a:solidFill>
                <a:srgbClr val="000000"/>
              </a:solidFill>
              <a:prstDash val="solid"/>
              <a:round/>
              <a:headEnd type="none" w="med" len="med"/>
              <a:tailEnd type="arrow" w="med" len="med"/>
            </a:ln>
          </p:spPr>
        </p:sp>
        <p:sp>
          <p:nvSpPr>
            <p:cNvPr id="39950" name="直接连接符 256038"/>
            <p:cNvSpPr/>
            <p:nvPr/>
          </p:nvSpPr>
          <p:spPr>
            <a:xfrm flipH="1">
              <a:off x="2064" y="2261"/>
              <a:ext cx="181" cy="0"/>
            </a:xfrm>
            <a:prstGeom prst="line">
              <a:avLst/>
            </a:prstGeom>
            <a:ln w="28575" cap="flat" cmpd="sng">
              <a:solidFill>
                <a:srgbClr val="000000"/>
              </a:solidFill>
              <a:prstDash val="solid"/>
              <a:round/>
              <a:headEnd type="none" w="med" len="med"/>
              <a:tailEnd type="none" w="med" len="med"/>
            </a:ln>
          </p:spPr>
        </p:sp>
        <p:sp>
          <p:nvSpPr>
            <p:cNvPr id="39951" name="直接连接符 256039"/>
            <p:cNvSpPr/>
            <p:nvPr/>
          </p:nvSpPr>
          <p:spPr>
            <a:xfrm flipH="1">
              <a:off x="2064" y="1540"/>
              <a:ext cx="181" cy="0"/>
            </a:xfrm>
            <a:prstGeom prst="line">
              <a:avLst/>
            </a:prstGeom>
            <a:ln w="28575" cap="flat" cmpd="sng">
              <a:solidFill>
                <a:srgbClr val="000000"/>
              </a:solidFill>
              <a:prstDash val="solid"/>
              <a:round/>
              <a:headEnd type="none" w="med" len="med"/>
              <a:tailEnd type="none" w="med" len="med"/>
            </a:ln>
          </p:spPr>
        </p:sp>
        <p:sp>
          <p:nvSpPr>
            <p:cNvPr id="39952" name="直接连接符 256040"/>
            <p:cNvSpPr/>
            <p:nvPr/>
          </p:nvSpPr>
          <p:spPr>
            <a:xfrm flipH="1">
              <a:off x="2064" y="1721"/>
              <a:ext cx="181" cy="0"/>
            </a:xfrm>
            <a:prstGeom prst="line">
              <a:avLst/>
            </a:prstGeom>
            <a:ln w="28575" cap="flat" cmpd="sng">
              <a:solidFill>
                <a:srgbClr val="000000"/>
              </a:solidFill>
              <a:prstDash val="solid"/>
              <a:round/>
              <a:headEnd type="none" w="med" len="med"/>
              <a:tailEnd type="none" w="med" len="med"/>
            </a:ln>
          </p:spPr>
        </p:sp>
        <p:sp>
          <p:nvSpPr>
            <p:cNvPr id="39953" name="直接连接符 256041"/>
            <p:cNvSpPr/>
            <p:nvPr/>
          </p:nvSpPr>
          <p:spPr>
            <a:xfrm flipH="1">
              <a:off x="2064" y="1888"/>
              <a:ext cx="181" cy="0"/>
            </a:xfrm>
            <a:prstGeom prst="line">
              <a:avLst/>
            </a:prstGeom>
            <a:ln w="28575" cap="flat" cmpd="sng">
              <a:solidFill>
                <a:srgbClr val="000000"/>
              </a:solidFill>
              <a:prstDash val="solid"/>
              <a:round/>
              <a:headEnd type="none" w="med" len="med"/>
              <a:tailEnd type="none" w="med" len="med"/>
            </a:ln>
          </p:spPr>
        </p:sp>
        <p:sp>
          <p:nvSpPr>
            <p:cNvPr id="39954" name="直接连接符 256042"/>
            <p:cNvSpPr/>
            <p:nvPr/>
          </p:nvSpPr>
          <p:spPr>
            <a:xfrm flipH="1">
              <a:off x="2064" y="2079"/>
              <a:ext cx="181" cy="0"/>
            </a:xfrm>
            <a:prstGeom prst="line">
              <a:avLst/>
            </a:prstGeom>
            <a:ln w="28575" cap="flat" cmpd="sng">
              <a:solidFill>
                <a:srgbClr val="000000"/>
              </a:solidFill>
              <a:prstDash val="solid"/>
              <a:round/>
              <a:headEnd type="none" w="med" len="med"/>
              <a:tailEnd type="none" w="med" len="med"/>
            </a:ln>
          </p:spPr>
        </p:sp>
        <p:sp>
          <p:nvSpPr>
            <p:cNvPr id="39955" name="直接连接符 256043"/>
            <p:cNvSpPr/>
            <p:nvPr/>
          </p:nvSpPr>
          <p:spPr>
            <a:xfrm flipV="1">
              <a:off x="2257" y="1534"/>
              <a:ext cx="1293" cy="6"/>
            </a:xfrm>
            <a:prstGeom prst="line">
              <a:avLst/>
            </a:prstGeom>
            <a:ln w="28575" cap="flat" cmpd="sng">
              <a:solidFill>
                <a:srgbClr val="000000"/>
              </a:solidFill>
              <a:prstDash val="dash"/>
              <a:round/>
              <a:headEnd type="none" w="med" len="med"/>
              <a:tailEnd type="none" w="med" len="med"/>
            </a:ln>
          </p:spPr>
        </p:sp>
        <p:sp>
          <p:nvSpPr>
            <p:cNvPr id="39956" name="直接连接符 256044"/>
            <p:cNvSpPr/>
            <p:nvPr/>
          </p:nvSpPr>
          <p:spPr>
            <a:xfrm>
              <a:off x="2252" y="2269"/>
              <a:ext cx="181" cy="0"/>
            </a:xfrm>
            <a:prstGeom prst="line">
              <a:avLst/>
            </a:prstGeom>
            <a:ln w="28575" cap="flat" cmpd="sng">
              <a:solidFill>
                <a:srgbClr val="003399"/>
              </a:solidFill>
              <a:prstDash val="solid"/>
              <a:round/>
              <a:headEnd type="none" w="med" len="med"/>
              <a:tailEnd type="none" w="med" len="med"/>
            </a:ln>
          </p:spPr>
        </p:sp>
        <p:sp>
          <p:nvSpPr>
            <p:cNvPr id="39957" name="直接连接符 256045"/>
            <p:cNvSpPr/>
            <p:nvPr/>
          </p:nvSpPr>
          <p:spPr>
            <a:xfrm>
              <a:off x="2434" y="2032"/>
              <a:ext cx="180" cy="0"/>
            </a:xfrm>
            <a:prstGeom prst="line">
              <a:avLst/>
            </a:prstGeom>
            <a:ln w="28575" cap="flat" cmpd="sng">
              <a:solidFill>
                <a:srgbClr val="003399"/>
              </a:solidFill>
              <a:prstDash val="solid"/>
              <a:round/>
              <a:headEnd type="none" w="med" len="med"/>
              <a:tailEnd type="none" w="med" len="med"/>
            </a:ln>
          </p:spPr>
        </p:sp>
        <p:sp>
          <p:nvSpPr>
            <p:cNvPr id="39958" name="直接连接符 256046"/>
            <p:cNvSpPr/>
            <p:nvPr/>
          </p:nvSpPr>
          <p:spPr>
            <a:xfrm>
              <a:off x="2617" y="1814"/>
              <a:ext cx="181" cy="0"/>
            </a:xfrm>
            <a:prstGeom prst="line">
              <a:avLst/>
            </a:prstGeom>
            <a:ln w="28575" cap="flat" cmpd="sng">
              <a:solidFill>
                <a:srgbClr val="003399"/>
              </a:solidFill>
              <a:prstDash val="solid"/>
              <a:round/>
              <a:headEnd type="none" w="med" len="med"/>
              <a:tailEnd type="none" w="med" len="med"/>
            </a:ln>
          </p:spPr>
        </p:sp>
        <p:sp>
          <p:nvSpPr>
            <p:cNvPr id="39959" name="直接连接符 256047"/>
            <p:cNvSpPr/>
            <p:nvPr/>
          </p:nvSpPr>
          <p:spPr>
            <a:xfrm>
              <a:off x="2815" y="1707"/>
              <a:ext cx="182" cy="0"/>
            </a:xfrm>
            <a:prstGeom prst="line">
              <a:avLst/>
            </a:prstGeom>
            <a:ln w="28575" cap="flat" cmpd="sng">
              <a:solidFill>
                <a:srgbClr val="003399"/>
              </a:solidFill>
              <a:prstDash val="solid"/>
              <a:round/>
              <a:headEnd type="none" w="med" len="med"/>
              <a:tailEnd type="none" w="med" len="med"/>
            </a:ln>
          </p:spPr>
        </p:sp>
        <p:sp>
          <p:nvSpPr>
            <p:cNvPr id="39960" name="直接连接符 256048"/>
            <p:cNvSpPr/>
            <p:nvPr/>
          </p:nvSpPr>
          <p:spPr>
            <a:xfrm>
              <a:off x="2998" y="1643"/>
              <a:ext cx="181" cy="0"/>
            </a:xfrm>
            <a:prstGeom prst="line">
              <a:avLst/>
            </a:prstGeom>
            <a:ln w="28575" cap="flat" cmpd="sng">
              <a:solidFill>
                <a:srgbClr val="003399"/>
              </a:solidFill>
              <a:prstDash val="solid"/>
              <a:round/>
              <a:headEnd type="none" w="med" len="med"/>
              <a:tailEnd type="none" w="med" len="med"/>
            </a:ln>
          </p:spPr>
        </p:sp>
        <p:sp>
          <p:nvSpPr>
            <p:cNvPr id="39961" name="直接连接符 256049"/>
            <p:cNvSpPr/>
            <p:nvPr/>
          </p:nvSpPr>
          <p:spPr>
            <a:xfrm>
              <a:off x="3187" y="1590"/>
              <a:ext cx="180" cy="0"/>
            </a:xfrm>
            <a:prstGeom prst="line">
              <a:avLst/>
            </a:prstGeom>
            <a:ln w="28575" cap="flat" cmpd="sng">
              <a:solidFill>
                <a:srgbClr val="003399"/>
              </a:solidFill>
              <a:prstDash val="solid"/>
              <a:round/>
              <a:headEnd type="none" w="med" len="med"/>
              <a:tailEnd type="none" w="med" len="med"/>
            </a:ln>
          </p:spPr>
        </p:sp>
        <p:sp>
          <p:nvSpPr>
            <p:cNvPr id="39962" name="直接连接符 256050"/>
            <p:cNvSpPr/>
            <p:nvPr/>
          </p:nvSpPr>
          <p:spPr>
            <a:xfrm>
              <a:off x="3357" y="1546"/>
              <a:ext cx="181" cy="0"/>
            </a:xfrm>
            <a:prstGeom prst="line">
              <a:avLst/>
            </a:prstGeom>
            <a:ln w="28575" cap="flat" cmpd="sng">
              <a:solidFill>
                <a:srgbClr val="003399"/>
              </a:solidFill>
              <a:prstDash val="solid"/>
              <a:round/>
              <a:headEnd type="none" w="med" len="med"/>
              <a:tailEnd type="none" w="med" len="med"/>
            </a:ln>
          </p:spPr>
        </p:sp>
        <p:graphicFrame>
          <p:nvGraphicFramePr>
            <p:cNvPr id="39963" name="对象 256051"/>
            <p:cNvGraphicFramePr/>
            <p:nvPr/>
          </p:nvGraphicFramePr>
          <p:xfrm>
            <a:off x="2064" y="935"/>
            <a:ext cx="317" cy="363"/>
          </p:xfrm>
          <a:graphic>
            <a:graphicData uri="http://schemas.openxmlformats.org/presentationml/2006/ole">
              <mc:AlternateContent xmlns:mc="http://schemas.openxmlformats.org/markup-compatibility/2006">
                <mc:Choice xmlns:v="urn:schemas-microsoft-com:vml" Requires="v">
                  <p:oleObj spid="_x0000_s54797" r:id="rId3" imgW="177165" imgH="245110" progId="Equation.3">
                    <p:embed/>
                  </p:oleObj>
                </mc:Choice>
                <mc:Fallback>
                  <p:oleObj r:id="rId3" imgW="177165" imgH="245110" progId="Equation.3">
                    <p:embed/>
                    <p:pic>
                      <p:nvPicPr>
                        <p:cNvPr id="0" name="图片 3103"/>
                        <p:cNvPicPr/>
                        <p:nvPr/>
                      </p:nvPicPr>
                      <p:blipFill>
                        <a:blip r:embed="rId4"/>
                        <a:stretch>
                          <a:fillRect/>
                        </a:stretch>
                      </p:blipFill>
                      <p:spPr>
                        <a:xfrm>
                          <a:off x="2064" y="935"/>
                          <a:ext cx="317" cy="363"/>
                        </a:xfrm>
                        <a:prstGeom prst="rect">
                          <a:avLst/>
                        </a:prstGeom>
                        <a:noFill/>
                        <a:ln w="38100">
                          <a:noFill/>
                          <a:miter/>
                        </a:ln>
                      </p:spPr>
                    </p:pic>
                  </p:oleObj>
                </mc:Fallback>
              </mc:AlternateContent>
            </a:graphicData>
          </a:graphic>
        </p:graphicFrame>
        <p:graphicFrame>
          <p:nvGraphicFramePr>
            <p:cNvPr id="39964" name="对象 256054"/>
            <p:cNvGraphicFramePr/>
            <p:nvPr/>
          </p:nvGraphicFramePr>
          <p:xfrm>
            <a:off x="3878" y="2205"/>
            <a:ext cx="272" cy="371"/>
          </p:xfrm>
          <a:graphic>
            <a:graphicData uri="http://schemas.openxmlformats.org/presentationml/2006/ole">
              <mc:AlternateContent xmlns:mc="http://schemas.openxmlformats.org/markup-compatibility/2006">
                <mc:Choice xmlns:v="urn:schemas-microsoft-com:vml" Requires="v">
                  <p:oleObj spid="_x0000_s54798" r:id="rId5" imgW="163195" imgH="245110" progId="Equation.3">
                    <p:embed/>
                  </p:oleObj>
                </mc:Choice>
                <mc:Fallback>
                  <p:oleObj r:id="rId5" imgW="163195" imgH="245110" progId="Equation.3">
                    <p:embed/>
                    <p:pic>
                      <p:nvPicPr>
                        <p:cNvPr id="0" name="图片 3104"/>
                        <p:cNvPicPr/>
                        <p:nvPr/>
                      </p:nvPicPr>
                      <p:blipFill>
                        <a:blip r:embed="rId6"/>
                        <a:stretch>
                          <a:fillRect/>
                        </a:stretch>
                      </p:blipFill>
                      <p:spPr>
                        <a:xfrm>
                          <a:off x="3878" y="2205"/>
                          <a:ext cx="272" cy="371"/>
                        </a:xfrm>
                        <a:prstGeom prst="rect">
                          <a:avLst/>
                        </a:prstGeom>
                        <a:noFill/>
                        <a:ln w="38100">
                          <a:noFill/>
                          <a:miter/>
                        </a:ln>
                      </p:spPr>
                    </p:pic>
                  </p:oleObj>
                </mc:Fallback>
              </mc:AlternateContent>
            </a:graphicData>
          </a:graphic>
        </p:graphicFrame>
        <p:grpSp>
          <p:nvGrpSpPr>
            <p:cNvPr id="39965" name="组合 256065"/>
            <p:cNvGrpSpPr/>
            <p:nvPr/>
          </p:nvGrpSpPr>
          <p:grpSpPr>
            <a:xfrm>
              <a:off x="2331" y="2432"/>
              <a:ext cx="1275" cy="363"/>
              <a:chOff x="2331" y="2931"/>
              <a:chExt cx="1275" cy="363"/>
            </a:xfrm>
          </p:grpSpPr>
          <p:graphicFrame>
            <p:nvGraphicFramePr>
              <p:cNvPr id="39966" name="对象 256057"/>
              <p:cNvGraphicFramePr/>
              <p:nvPr/>
            </p:nvGraphicFramePr>
            <p:xfrm>
              <a:off x="2331" y="2931"/>
              <a:ext cx="290" cy="363"/>
            </p:xfrm>
            <a:graphic>
              <a:graphicData uri="http://schemas.openxmlformats.org/presentationml/2006/ole">
                <mc:AlternateContent xmlns:mc="http://schemas.openxmlformats.org/markup-compatibility/2006">
                  <mc:Choice xmlns:v="urn:schemas-microsoft-com:vml" Requires="v">
                    <p:oleObj spid="_x0000_s54799" r:id="rId7" imgW="135890" imgH="245110" progId="Equation.3">
                      <p:embed/>
                    </p:oleObj>
                  </mc:Choice>
                  <mc:Fallback>
                    <p:oleObj r:id="rId7" imgW="135890" imgH="245110" progId="Equation.3">
                      <p:embed/>
                      <p:pic>
                        <p:nvPicPr>
                          <p:cNvPr id="0" name="图片 3105"/>
                          <p:cNvPicPr/>
                          <p:nvPr/>
                        </p:nvPicPr>
                        <p:blipFill>
                          <a:blip r:embed="rId8"/>
                          <a:stretch>
                            <a:fillRect/>
                          </a:stretch>
                        </p:blipFill>
                        <p:spPr>
                          <a:xfrm>
                            <a:off x="2331" y="2931"/>
                            <a:ext cx="290" cy="363"/>
                          </a:xfrm>
                          <a:prstGeom prst="rect">
                            <a:avLst/>
                          </a:prstGeom>
                          <a:noFill/>
                          <a:ln w="38100">
                            <a:noFill/>
                            <a:miter/>
                          </a:ln>
                        </p:spPr>
                      </p:pic>
                    </p:oleObj>
                  </mc:Fallback>
                </mc:AlternateContent>
              </a:graphicData>
            </a:graphic>
          </p:graphicFrame>
          <p:graphicFrame>
            <p:nvGraphicFramePr>
              <p:cNvPr id="39967" name="对象 256058"/>
              <p:cNvGraphicFramePr/>
              <p:nvPr/>
            </p:nvGraphicFramePr>
            <p:xfrm>
              <a:off x="2558" y="2931"/>
              <a:ext cx="196" cy="363"/>
            </p:xfrm>
            <a:graphic>
              <a:graphicData uri="http://schemas.openxmlformats.org/presentationml/2006/ole">
                <mc:AlternateContent xmlns:mc="http://schemas.openxmlformats.org/markup-compatibility/2006">
                  <mc:Choice xmlns:v="urn:schemas-microsoft-com:vml" Requires="v">
                    <p:oleObj spid="_x0000_s54800" r:id="rId9" imgW="135890" imgH="245110" progId="Equation.3">
                      <p:embed/>
                    </p:oleObj>
                  </mc:Choice>
                  <mc:Fallback>
                    <p:oleObj r:id="rId9" imgW="135890" imgH="245110" progId="Equation.3">
                      <p:embed/>
                      <p:pic>
                        <p:nvPicPr>
                          <p:cNvPr id="0" name="图片 3106"/>
                          <p:cNvPicPr/>
                          <p:nvPr/>
                        </p:nvPicPr>
                        <p:blipFill>
                          <a:blip r:embed="rId10"/>
                          <a:stretch>
                            <a:fillRect/>
                          </a:stretch>
                        </p:blipFill>
                        <p:spPr>
                          <a:xfrm>
                            <a:off x="2558" y="2931"/>
                            <a:ext cx="196" cy="363"/>
                          </a:xfrm>
                          <a:prstGeom prst="rect">
                            <a:avLst/>
                          </a:prstGeom>
                          <a:noFill/>
                          <a:ln w="38100">
                            <a:noFill/>
                            <a:miter/>
                          </a:ln>
                        </p:spPr>
                      </p:pic>
                    </p:oleObj>
                  </mc:Fallback>
                </mc:AlternateContent>
              </a:graphicData>
            </a:graphic>
          </p:graphicFrame>
          <p:graphicFrame>
            <p:nvGraphicFramePr>
              <p:cNvPr id="39968" name="对象 256059"/>
              <p:cNvGraphicFramePr/>
              <p:nvPr/>
            </p:nvGraphicFramePr>
            <p:xfrm>
              <a:off x="2739" y="2931"/>
              <a:ext cx="197" cy="363"/>
            </p:xfrm>
            <a:graphic>
              <a:graphicData uri="http://schemas.openxmlformats.org/presentationml/2006/ole">
                <mc:AlternateContent xmlns:mc="http://schemas.openxmlformats.org/markup-compatibility/2006">
                  <mc:Choice xmlns:v="urn:schemas-microsoft-com:vml" Requires="v">
                    <p:oleObj spid="_x0000_s54801" r:id="rId11" imgW="135890" imgH="245110" progId="Equation.3">
                      <p:embed/>
                    </p:oleObj>
                  </mc:Choice>
                  <mc:Fallback>
                    <p:oleObj r:id="rId11" imgW="135890" imgH="245110" progId="Equation.3">
                      <p:embed/>
                      <p:pic>
                        <p:nvPicPr>
                          <p:cNvPr id="0" name="图片 3107"/>
                          <p:cNvPicPr/>
                          <p:nvPr/>
                        </p:nvPicPr>
                        <p:blipFill>
                          <a:blip r:embed="rId12"/>
                          <a:stretch>
                            <a:fillRect/>
                          </a:stretch>
                        </p:blipFill>
                        <p:spPr>
                          <a:xfrm>
                            <a:off x="2739" y="2931"/>
                            <a:ext cx="197" cy="363"/>
                          </a:xfrm>
                          <a:prstGeom prst="rect">
                            <a:avLst/>
                          </a:prstGeom>
                          <a:noFill/>
                          <a:ln w="38100">
                            <a:noFill/>
                            <a:miter/>
                          </a:ln>
                        </p:spPr>
                      </p:pic>
                    </p:oleObj>
                  </mc:Fallback>
                </mc:AlternateContent>
              </a:graphicData>
            </a:graphic>
          </p:graphicFrame>
          <p:graphicFrame>
            <p:nvGraphicFramePr>
              <p:cNvPr id="39969" name="对象 256060"/>
              <p:cNvGraphicFramePr/>
              <p:nvPr/>
            </p:nvGraphicFramePr>
            <p:xfrm>
              <a:off x="2921" y="2931"/>
              <a:ext cx="172" cy="318"/>
            </p:xfrm>
            <a:graphic>
              <a:graphicData uri="http://schemas.openxmlformats.org/presentationml/2006/ole">
                <mc:AlternateContent xmlns:mc="http://schemas.openxmlformats.org/markup-compatibility/2006">
                  <mc:Choice xmlns:v="urn:schemas-microsoft-com:vml" Requires="v">
                    <p:oleObj spid="_x0000_s54802" r:id="rId13" imgW="135890" imgH="245110" progId="Equation.3">
                      <p:embed/>
                    </p:oleObj>
                  </mc:Choice>
                  <mc:Fallback>
                    <p:oleObj r:id="rId13" imgW="135890" imgH="245110" progId="Equation.3">
                      <p:embed/>
                      <p:pic>
                        <p:nvPicPr>
                          <p:cNvPr id="0" name="图片 3108"/>
                          <p:cNvPicPr/>
                          <p:nvPr/>
                        </p:nvPicPr>
                        <p:blipFill>
                          <a:blip r:embed="rId14"/>
                          <a:stretch>
                            <a:fillRect/>
                          </a:stretch>
                        </p:blipFill>
                        <p:spPr>
                          <a:xfrm>
                            <a:off x="2921" y="2931"/>
                            <a:ext cx="172" cy="318"/>
                          </a:xfrm>
                          <a:prstGeom prst="rect">
                            <a:avLst/>
                          </a:prstGeom>
                          <a:noFill/>
                          <a:ln w="38100">
                            <a:noFill/>
                            <a:miter/>
                          </a:ln>
                        </p:spPr>
                      </p:pic>
                    </p:oleObj>
                  </mc:Fallback>
                </mc:AlternateContent>
              </a:graphicData>
            </a:graphic>
          </p:graphicFrame>
          <p:graphicFrame>
            <p:nvGraphicFramePr>
              <p:cNvPr id="39970" name="对象 256061"/>
              <p:cNvGraphicFramePr/>
              <p:nvPr/>
            </p:nvGraphicFramePr>
            <p:xfrm>
              <a:off x="3086" y="2931"/>
              <a:ext cx="197" cy="363"/>
            </p:xfrm>
            <a:graphic>
              <a:graphicData uri="http://schemas.openxmlformats.org/presentationml/2006/ole">
                <mc:AlternateContent xmlns:mc="http://schemas.openxmlformats.org/markup-compatibility/2006">
                  <mc:Choice xmlns:v="urn:schemas-microsoft-com:vml" Requires="v">
                    <p:oleObj spid="_x0000_s54803" r:id="rId15" imgW="135890" imgH="245110" progId="Equation.3">
                      <p:embed/>
                    </p:oleObj>
                  </mc:Choice>
                  <mc:Fallback>
                    <p:oleObj r:id="rId15" imgW="135890" imgH="245110" progId="Equation.3">
                      <p:embed/>
                      <p:pic>
                        <p:nvPicPr>
                          <p:cNvPr id="0" name="图片 3109"/>
                          <p:cNvPicPr/>
                          <p:nvPr/>
                        </p:nvPicPr>
                        <p:blipFill>
                          <a:blip r:embed="rId16"/>
                          <a:stretch>
                            <a:fillRect/>
                          </a:stretch>
                        </p:blipFill>
                        <p:spPr>
                          <a:xfrm>
                            <a:off x="3086" y="2931"/>
                            <a:ext cx="197" cy="363"/>
                          </a:xfrm>
                          <a:prstGeom prst="rect">
                            <a:avLst/>
                          </a:prstGeom>
                          <a:noFill/>
                          <a:ln w="38100">
                            <a:noFill/>
                            <a:miter/>
                          </a:ln>
                        </p:spPr>
                      </p:pic>
                    </p:oleObj>
                  </mc:Fallback>
                </mc:AlternateContent>
              </a:graphicData>
            </a:graphic>
          </p:graphicFrame>
          <p:graphicFrame>
            <p:nvGraphicFramePr>
              <p:cNvPr id="39971" name="对象 256062"/>
              <p:cNvGraphicFramePr/>
              <p:nvPr/>
            </p:nvGraphicFramePr>
            <p:xfrm>
              <a:off x="3283" y="2931"/>
              <a:ext cx="196" cy="362"/>
            </p:xfrm>
            <a:graphic>
              <a:graphicData uri="http://schemas.openxmlformats.org/presentationml/2006/ole">
                <mc:AlternateContent xmlns:mc="http://schemas.openxmlformats.org/markup-compatibility/2006">
                  <mc:Choice xmlns:v="urn:schemas-microsoft-com:vml" Requires="v">
                    <p:oleObj spid="_x0000_s54804" r:id="rId17" imgW="135890" imgH="245110" progId="Equation.3">
                      <p:embed/>
                    </p:oleObj>
                  </mc:Choice>
                  <mc:Fallback>
                    <p:oleObj r:id="rId17" imgW="135890" imgH="245110" progId="Equation.3">
                      <p:embed/>
                      <p:pic>
                        <p:nvPicPr>
                          <p:cNvPr id="0" name="图片 3110"/>
                          <p:cNvPicPr/>
                          <p:nvPr/>
                        </p:nvPicPr>
                        <p:blipFill>
                          <a:blip r:embed="rId18"/>
                          <a:stretch>
                            <a:fillRect/>
                          </a:stretch>
                        </p:blipFill>
                        <p:spPr>
                          <a:xfrm>
                            <a:off x="3283" y="2931"/>
                            <a:ext cx="196" cy="362"/>
                          </a:xfrm>
                          <a:prstGeom prst="rect">
                            <a:avLst/>
                          </a:prstGeom>
                          <a:noFill/>
                          <a:ln w="38100">
                            <a:noFill/>
                            <a:miter/>
                          </a:ln>
                        </p:spPr>
                      </p:pic>
                    </p:oleObj>
                  </mc:Fallback>
                </mc:AlternateContent>
              </a:graphicData>
            </a:graphic>
          </p:graphicFrame>
          <p:graphicFrame>
            <p:nvGraphicFramePr>
              <p:cNvPr id="39972" name="对象 256063"/>
              <p:cNvGraphicFramePr/>
              <p:nvPr/>
            </p:nvGraphicFramePr>
            <p:xfrm>
              <a:off x="3510" y="2977"/>
              <a:ext cx="96" cy="181"/>
            </p:xfrm>
            <a:graphic>
              <a:graphicData uri="http://schemas.openxmlformats.org/presentationml/2006/ole">
                <mc:AlternateContent xmlns:mc="http://schemas.openxmlformats.org/markup-compatibility/2006">
                  <mc:Choice xmlns:v="urn:schemas-microsoft-com:vml" Requires="v">
                    <p:oleObj spid="_x0000_s54805" r:id="rId19" imgW="97790" imgH="180975" progId="Equation.3">
                      <p:embed/>
                    </p:oleObj>
                  </mc:Choice>
                  <mc:Fallback>
                    <p:oleObj r:id="rId19" imgW="97790" imgH="180975" progId="Equation.3">
                      <p:embed/>
                      <p:pic>
                        <p:nvPicPr>
                          <p:cNvPr id="0" name="图片 3111"/>
                          <p:cNvPicPr/>
                          <p:nvPr/>
                        </p:nvPicPr>
                        <p:blipFill>
                          <a:blip r:embed="rId20"/>
                          <a:stretch>
                            <a:fillRect/>
                          </a:stretch>
                        </p:blipFill>
                        <p:spPr>
                          <a:xfrm>
                            <a:off x="3510" y="2977"/>
                            <a:ext cx="96" cy="181"/>
                          </a:xfrm>
                          <a:prstGeom prst="rect">
                            <a:avLst/>
                          </a:prstGeom>
                          <a:noFill/>
                          <a:ln w="38100">
                            <a:noFill/>
                            <a:miter/>
                          </a:ln>
                        </p:spPr>
                      </p:pic>
                    </p:oleObj>
                  </mc:Fallback>
                </mc:AlternateContent>
              </a:graphicData>
            </a:graphic>
          </p:graphicFrame>
        </p:grpSp>
        <p:sp>
          <p:nvSpPr>
            <p:cNvPr id="39973" name="矩形 256068"/>
            <p:cNvSpPr/>
            <p:nvPr/>
          </p:nvSpPr>
          <p:spPr>
            <a:xfrm>
              <a:off x="1860" y="2795"/>
              <a:ext cx="1955" cy="212"/>
            </a:xfrm>
            <a:prstGeom prst="rect">
              <a:avLst/>
            </a:prstGeom>
            <a:noFill/>
            <a:ln w="9525">
              <a:noFill/>
            </a:ln>
          </p:spPr>
          <p:txBody>
            <a:bodyPr anchor="t">
              <a:spAutoFit/>
            </a:bodyPr>
            <a:lstStyle/>
            <a:p>
              <a:pPr lvl="0" indent="0" algn="ctr"/>
              <a:r>
                <a:rPr lang="zh-CN" altLang="en-US" sz="2205" b="1" dirty="0">
                  <a:solidFill>
                    <a:srgbClr val="008000"/>
                  </a:solidFill>
                  <a:latin typeface="Times New Roman" panose="02020603050405020304" charset="0"/>
                  <a:ea typeface="宋体" panose="02010600030101010101" pitchFamily="2" charset="-122"/>
                </a:rPr>
                <a:t>变换函数</a:t>
              </a:r>
            </a:p>
          </p:txBody>
        </p:sp>
      </p:gr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框 211983"/>
          <p:cNvSpPr txBox="1"/>
          <p:nvPr/>
        </p:nvSpPr>
        <p:spPr>
          <a:xfrm>
            <a:off x="963930" y="1564640"/>
            <a:ext cx="9459595" cy="2631490"/>
          </a:xfrm>
          <a:prstGeom prst="rect">
            <a:avLst/>
          </a:prstGeom>
          <a:noFill/>
          <a:ln w="9525">
            <a:noFill/>
          </a:ln>
        </p:spPr>
        <p:txBody>
          <a:bodyPr wrap="square" anchor="t">
            <a:spAutoFit/>
          </a:bodyPr>
          <a:lstStyle/>
          <a:p>
            <a:pPr lvl="0" indent="0">
              <a:lnSpc>
                <a:spcPct val="125000"/>
              </a:lnSpc>
            </a:pPr>
            <a:r>
              <a:rPr lang="zh-CN" altLang="en-US" sz="2800" b="1" dirty="0">
                <a:solidFill>
                  <a:schemeClr val="tx1"/>
                </a:solidFill>
                <a:latin typeface="Times New Roman" panose="02020603050405020304" pitchFamily="18" charset="0"/>
                <a:ea typeface="+mj-ea"/>
                <a:cs typeface="Times New Roman" panose="02020603050405020304" pitchFamily="18" charset="0"/>
              </a:rPr>
              <a:t>解：</a:t>
            </a:r>
            <a:r>
              <a:rPr lang="en-US" altLang="zh-CN" sz="2800">
                <a:solidFill>
                  <a:schemeClr val="tx1"/>
                </a:solidFill>
                <a:latin typeface="Times New Roman" panose="02020603050405020304" pitchFamily="18" charset="0"/>
                <a:ea typeface="+mj-ea"/>
                <a:cs typeface="Times New Roman" panose="02020603050405020304" pitchFamily="18" charset="0"/>
              </a:rPr>
              <a:t>② </a:t>
            </a:r>
            <a:r>
              <a:rPr lang="zh-CN" altLang="en-US" sz="2800" dirty="0">
                <a:solidFill>
                  <a:schemeClr val="tx1"/>
                </a:solidFill>
                <a:latin typeface="Times New Roman" panose="02020603050405020304" pitchFamily="18" charset="0"/>
                <a:ea typeface="+mj-ea"/>
                <a:cs typeface="Times New Roman" panose="02020603050405020304" pitchFamily="18" charset="0"/>
              </a:rPr>
              <a:t>将所得的变换函数的各灰度等级值转化成标准的灰度级别值：</a:t>
            </a:r>
          </a:p>
          <a:p>
            <a:pPr lvl="0" indent="0">
              <a:lnSpc>
                <a:spcPct val="125000"/>
              </a:lnSpc>
            </a:pPr>
            <a:r>
              <a:rPr lang="zh-CN" altLang="en-US" sz="2800" b="1" dirty="0">
                <a:solidFill>
                  <a:schemeClr val="tx1"/>
                </a:solidFill>
                <a:latin typeface="Times New Roman" panose="02020603050405020304" pitchFamily="18" charset="0"/>
                <a:ea typeface="+mj-ea"/>
                <a:cs typeface="Times New Roman" panose="02020603050405020304" pitchFamily="18" charset="0"/>
              </a:rPr>
              <a:t>             </a:t>
            </a:r>
            <a:r>
              <a:rPr lang="zh-CN" altLang="en-US" sz="2400" b="1" dirty="0">
                <a:solidFill>
                  <a:schemeClr val="tx1"/>
                </a:solidFill>
                <a:latin typeface="Times New Roman" panose="02020603050405020304" pitchFamily="18" charset="0"/>
                <a:ea typeface="+mj-ea"/>
                <a:cs typeface="Times New Roman" panose="02020603050405020304" pitchFamily="18" charset="0"/>
              </a:rPr>
              <a:t>    </a:t>
            </a:r>
            <a:r>
              <a:rPr lang="zh-CN" altLang="en-US" sz="2400" dirty="0">
                <a:solidFill>
                  <a:schemeClr val="tx1"/>
                </a:solidFill>
                <a:latin typeface="Times New Roman" panose="02020603050405020304" pitchFamily="18" charset="0"/>
                <a:ea typeface="+mj-ea"/>
                <a:cs typeface="Times New Roman" panose="02020603050405020304" pitchFamily="18" charset="0"/>
              </a:rPr>
              <a:t>先将</a:t>
            </a:r>
            <a:r>
              <a:rPr lang="en-US" altLang="zh-CN" sz="2400" i="1" err="1">
                <a:solidFill>
                  <a:schemeClr val="tx1"/>
                </a:solidFill>
                <a:latin typeface="Times New Roman" panose="02020603050405020304" pitchFamily="18" charset="0"/>
                <a:ea typeface="+mj-ea"/>
                <a:cs typeface="Times New Roman" panose="02020603050405020304" pitchFamily="18" charset="0"/>
              </a:rPr>
              <a:t>s</a:t>
            </a:r>
            <a:r>
              <a:rPr lang="en-US" altLang="zh-CN" sz="2400" i="1" baseline="-25000" err="1">
                <a:solidFill>
                  <a:schemeClr val="tx1"/>
                </a:solidFill>
                <a:latin typeface="Times New Roman" panose="02020603050405020304" pitchFamily="18" charset="0"/>
                <a:ea typeface="+mj-ea"/>
                <a:cs typeface="Times New Roman" panose="02020603050405020304" pitchFamily="18" charset="0"/>
              </a:rPr>
              <a:t>k</a:t>
            </a:r>
            <a:r>
              <a:rPr lang="zh-CN" altLang="en-US" sz="2400" dirty="0">
                <a:solidFill>
                  <a:schemeClr val="tx1"/>
                </a:solidFill>
                <a:latin typeface="Times New Roman" panose="02020603050405020304" pitchFamily="18" charset="0"/>
                <a:ea typeface="+mj-ea"/>
                <a:cs typeface="Times New Roman" panose="02020603050405020304" pitchFamily="18" charset="0"/>
              </a:rPr>
              <a:t>值按靠近原则对应到原灰度级别中</a:t>
            </a:r>
            <a:r>
              <a:rPr lang="en-US" altLang="zh-CN" sz="2400">
                <a:solidFill>
                  <a:schemeClr val="tx1"/>
                </a:solidFill>
                <a:latin typeface="Times New Roman" panose="02020603050405020304" pitchFamily="18" charset="0"/>
                <a:ea typeface="+mj-ea"/>
                <a:cs typeface="Times New Roman" panose="02020603050405020304" pitchFamily="18" charset="0"/>
              </a:rPr>
              <a:t>(</a:t>
            </a:r>
            <a:r>
              <a:rPr lang="zh-CN" altLang="en-US" sz="2400" dirty="0">
                <a:solidFill>
                  <a:schemeClr val="tx1"/>
                </a:solidFill>
                <a:latin typeface="Times New Roman" panose="02020603050405020304" pitchFamily="18" charset="0"/>
                <a:ea typeface="+mj-ea"/>
                <a:cs typeface="Times New Roman" panose="02020603050405020304" pitchFamily="18" charset="0"/>
              </a:rPr>
              <a:t>标准</a:t>
            </a:r>
            <a:r>
              <a:rPr lang="en-US" altLang="zh-CN" sz="2400">
                <a:solidFill>
                  <a:schemeClr val="tx1"/>
                </a:solidFill>
                <a:latin typeface="Times New Roman" panose="02020603050405020304" pitchFamily="18" charset="0"/>
                <a:ea typeface="+mj-ea"/>
                <a:cs typeface="Times New Roman" panose="02020603050405020304" pitchFamily="18" charset="0"/>
              </a:rPr>
              <a:t>):</a:t>
            </a:r>
          </a:p>
          <a:p>
            <a:pPr lvl="0" indent="0">
              <a:lnSpc>
                <a:spcPct val="125000"/>
              </a:lnSpc>
            </a:pPr>
            <a:r>
              <a:rPr lang="zh-CN" altLang="en-US" sz="2400" b="1" dirty="0">
                <a:solidFill>
                  <a:schemeClr val="tx1"/>
                </a:solidFill>
                <a:latin typeface="Times New Roman" panose="02020603050405020304" pitchFamily="18" charset="0"/>
                <a:ea typeface="+mj-ea"/>
                <a:cs typeface="Times New Roman" panose="02020603050405020304" pitchFamily="18" charset="0"/>
              </a:rPr>
              <a:t>分数值：      </a:t>
            </a:r>
            <a:r>
              <a:rPr lang="en-US" altLang="zh-CN" sz="2400" b="1">
                <a:solidFill>
                  <a:schemeClr val="tx1"/>
                </a:solidFill>
                <a:latin typeface="Times New Roman" panose="02020603050405020304" pitchFamily="18" charset="0"/>
                <a:ea typeface="+mj-ea"/>
                <a:cs typeface="Times New Roman" panose="02020603050405020304" pitchFamily="18" charset="0"/>
              </a:rPr>
              <a:t>0      1/7       2/7	      3/7	      4/7	       5/7       6/7	1</a:t>
            </a:r>
          </a:p>
          <a:p>
            <a:pPr lvl="0" indent="0">
              <a:lnSpc>
                <a:spcPct val="125000"/>
              </a:lnSpc>
            </a:pPr>
            <a:r>
              <a:rPr lang="zh-CN" altLang="en-US" sz="2400" b="1" dirty="0">
                <a:solidFill>
                  <a:schemeClr val="tx1"/>
                </a:solidFill>
                <a:latin typeface="Times New Roman" panose="02020603050405020304" pitchFamily="18" charset="0"/>
                <a:ea typeface="+mj-ea"/>
                <a:cs typeface="Times New Roman" panose="02020603050405020304" pitchFamily="18" charset="0"/>
              </a:rPr>
              <a:t>十进制值：  </a:t>
            </a:r>
            <a:r>
              <a:rPr lang="en-US" altLang="zh-CN" sz="2400" b="1">
                <a:solidFill>
                  <a:schemeClr val="tx1"/>
                </a:solidFill>
                <a:latin typeface="Times New Roman" panose="02020603050405020304" pitchFamily="18" charset="0"/>
                <a:ea typeface="+mj-ea"/>
                <a:cs typeface="Times New Roman" panose="02020603050405020304" pitchFamily="18" charset="0"/>
              </a:rPr>
              <a:t>0      0.143   0.286   0.429   0.571    0.714   0.857	1</a:t>
            </a:r>
            <a:endParaRPr lang="en-US" altLang="zh-CN" sz="2400" b="1" dirty="0">
              <a:solidFill>
                <a:schemeClr val="tx1"/>
              </a:solidFill>
              <a:latin typeface="Times New Roman" panose="02020603050405020304" pitchFamily="18" charset="0"/>
              <a:ea typeface="+mj-ea"/>
              <a:cs typeface="Times New Roman" panose="02020603050405020304" pitchFamily="18" charset="0"/>
            </a:endParaRPr>
          </a:p>
        </p:txBody>
      </p:sp>
      <p:sp>
        <p:nvSpPr>
          <p:cNvPr id="212034" name="文本框 212033"/>
          <p:cNvSpPr txBox="1"/>
          <p:nvPr/>
        </p:nvSpPr>
        <p:spPr>
          <a:xfrm>
            <a:off x="1093625" y="4396115"/>
            <a:ext cx="8825075" cy="523220"/>
          </a:xfrm>
          <a:prstGeom prst="rect">
            <a:avLst/>
          </a:prstGeom>
          <a:noFill/>
          <a:ln w="9525">
            <a:noFill/>
          </a:ln>
        </p:spPr>
        <p:txBody>
          <a:bodyPr wrap="square" anchor="t">
            <a:spAutoFit/>
          </a:bodyPr>
          <a:lstStyle/>
          <a:p>
            <a:pPr lvl="0" indent="0">
              <a:spcBef>
                <a:spcPct val="50000"/>
              </a:spcBef>
            </a:pPr>
            <a:r>
              <a:rPr lang="zh-CN" altLang="en-US" sz="2425" b="1" dirty="0">
                <a:solidFill>
                  <a:srgbClr val="FF0000"/>
                </a:solidFill>
                <a:latin typeface="Times New Roman" panose="02020603050405020304" pitchFamily="18" charset="0"/>
                <a:ea typeface="+mj-ea"/>
                <a:cs typeface="Times New Roman" panose="02020603050405020304" pitchFamily="18" charset="0"/>
              </a:rPr>
              <a:t>变换结果</a:t>
            </a:r>
            <a:r>
              <a:rPr lang="en-US" altLang="zh-CN" sz="2800" i="1" err="1">
                <a:latin typeface="Times New Roman" panose="02020603050405020304" pitchFamily="18" charset="0"/>
                <a:ea typeface="+mj-ea"/>
                <a:cs typeface="Times New Roman" panose="02020603050405020304" pitchFamily="18" charset="0"/>
              </a:rPr>
              <a:t>s</a:t>
            </a:r>
            <a:r>
              <a:rPr lang="en-US" altLang="zh-CN" sz="2800" i="1" baseline="-25000" err="1">
                <a:latin typeface="Times New Roman" panose="02020603050405020304" pitchFamily="18" charset="0"/>
                <a:ea typeface="+mj-ea"/>
                <a:cs typeface="Times New Roman" panose="02020603050405020304" pitchFamily="18" charset="0"/>
              </a:rPr>
              <a:t>k</a:t>
            </a:r>
            <a:r>
              <a:rPr lang="zh-CN" altLang="en-US" sz="1985" b="1" dirty="0">
                <a:solidFill>
                  <a:srgbClr val="FF0000"/>
                </a:solidFill>
                <a:latin typeface="Times New Roman" panose="02020603050405020304" pitchFamily="18" charset="0"/>
                <a:ea typeface="+mj-ea"/>
                <a:cs typeface="Times New Roman" panose="02020603050405020304" pitchFamily="18" charset="0"/>
              </a:rPr>
              <a:t>：</a:t>
            </a:r>
            <a:r>
              <a:rPr lang="en-US" altLang="zh-CN" sz="2425" b="1">
                <a:solidFill>
                  <a:srgbClr val="000099"/>
                </a:solidFill>
                <a:latin typeface="Times New Roman" panose="02020603050405020304" pitchFamily="18" charset="0"/>
                <a:ea typeface="+mj-ea"/>
                <a:cs typeface="Times New Roman" panose="02020603050405020304" pitchFamily="18" charset="0"/>
              </a:rPr>
              <a:t>0.19  0.44     0.65      0.81      0. 89      0.95     0.98      1</a:t>
            </a:r>
          </a:p>
        </p:txBody>
      </p:sp>
      <p:sp>
        <p:nvSpPr>
          <p:cNvPr id="212037" name="矩形 212036"/>
          <p:cNvSpPr/>
          <p:nvPr/>
        </p:nvSpPr>
        <p:spPr>
          <a:xfrm>
            <a:off x="996632" y="6078029"/>
            <a:ext cx="2488565" cy="461665"/>
          </a:xfrm>
          <a:prstGeom prst="rect">
            <a:avLst/>
          </a:prstGeom>
          <a:noFill/>
          <a:ln w="9525">
            <a:noFill/>
          </a:ln>
        </p:spPr>
        <p:txBody>
          <a:bodyPr wrap="square" anchor="t">
            <a:spAutoFit/>
          </a:bodyPr>
          <a:lstStyle/>
          <a:p>
            <a:pPr lvl="0" indent="0"/>
            <a:r>
              <a:rPr lang="zh-CN" altLang="en-US" sz="2400" b="1" dirty="0">
                <a:latin typeface="Times New Roman" panose="02020603050405020304" pitchFamily="18" charset="0"/>
                <a:ea typeface="+mj-ea"/>
                <a:cs typeface="Times New Roman" panose="02020603050405020304" pitchFamily="18" charset="0"/>
              </a:rPr>
              <a:t>比较可得：</a:t>
            </a:r>
          </a:p>
        </p:txBody>
      </p:sp>
      <p:sp>
        <p:nvSpPr>
          <p:cNvPr id="212038" name="下箭头 212037"/>
          <p:cNvSpPr/>
          <p:nvPr/>
        </p:nvSpPr>
        <p:spPr>
          <a:xfrm>
            <a:off x="5497315" y="6747043"/>
            <a:ext cx="1192199" cy="476179"/>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anchor="t"/>
          <a:lstStyle/>
          <a:p>
            <a:pPr lvl="0" indent="0"/>
            <a:endParaRPr lang="zh-CN" altLang="en-US" sz="1985">
              <a:latin typeface="Times New Roman" panose="02020603050405020304" pitchFamily="18" charset="0"/>
              <a:ea typeface="+mj-ea"/>
              <a:cs typeface="Times New Roman" panose="02020603050405020304" pitchFamily="18" charset="0"/>
            </a:endParaRPr>
          </a:p>
        </p:txBody>
      </p:sp>
      <p:graphicFrame>
        <p:nvGraphicFramePr>
          <p:cNvPr id="40967" name="对象 1">
            <a:hlinkClick r:id="" action="ppaction://ole?verb=0"/>
          </p:cNvPr>
          <p:cNvGraphicFramePr>
            <a:graphicFrameLocks noChangeAspect="1"/>
          </p:cNvGraphicFramePr>
          <p:nvPr>
            <p:extLst>
              <p:ext uri="{D42A27DB-BD31-4B8C-83A1-F6EECF244321}">
                <p14:modId xmlns:p14="http://schemas.microsoft.com/office/powerpoint/2010/main" val="47744448"/>
              </p:ext>
            </p:extLst>
          </p:nvPr>
        </p:nvGraphicFramePr>
        <p:xfrm>
          <a:off x="3116915" y="5817535"/>
          <a:ext cx="7160198" cy="948858"/>
        </p:xfrm>
        <a:graphic>
          <a:graphicData uri="http://schemas.openxmlformats.org/presentationml/2006/ole">
            <mc:AlternateContent xmlns:mc="http://schemas.openxmlformats.org/markup-compatibility/2006">
              <mc:Choice xmlns:v="urn:schemas-microsoft-com:vml" Requires="v">
                <p:oleObj spid="_x0000_s9389" r:id="rId3" imgW="3619500" imgH="393700" progId="Equation.KSEE3">
                  <p:embed/>
                </p:oleObj>
              </mc:Choice>
              <mc:Fallback>
                <p:oleObj r:id="rId3" imgW="3619500" imgH="393700" progId="Equation.KSEE3">
                  <p:embed/>
                  <p:pic>
                    <p:nvPicPr>
                      <p:cNvPr id="0" name="图片 3112"/>
                      <p:cNvPicPr/>
                      <p:nvPr/>
                    </p:nvPicPr>
                    <p:blipFill>
                      <a:blip r:embed="rId4"/>
                      <a:stretch>
                        <a:fillRect/>
                      </a:stretch>
                    </p:blipFill>
                    <p:spPr>
                      <a:xfrm>
                        <a:off x="3116915" y="5817535"/>
                        <a:ext cx="7160198" cy="948858"/>
                      </a:xfrm>
                      <a:prstGeom prst="rect">
                        <a:avLst/>
                      </a:prstGeom>
                      <a:noFill/>
                      <a:ln w="38100">
                        <a:noFill/>
                        <a:miter/>
                      </a:ln>
                    </p:spPr>
                  </p:pic>
                </p:oleObj>
              </mc:Fallback>
            </mc:AlternateContent>
          </a:graphicData>
        </a:graphic>
      </p:graphicFrame>
      <p:sp>
        <p:nvSpPr>
          <p:cNvPr id="9" name="object 5"/>
          <p:cNvSpPr txBox="1">
            <a:spLocks noGrp="1"/>
          </p:cNvSpPr>
          <p:nvPr/>
        </p:nvSpPr>
        <p:spPr>
          <a:xfrm>
            <a:off x="1030605" y="308338"/>
            <a:ext cx="8064500" cy="919390"/>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pitchFamily="18" charset="0"/>
                <a:cs typeface="Times New Roman" panose="02020603050405020304" pitchFamily="18" charset="0"/>
              </a:rPr>
              <a:t>图像直方图的</a:t>
            </a:r>
            <a:r>
              <a:rPr lang="zh-CN" sz="4000" b="0" spc="-5" dirty="0">
                <a:latin typeface="Times New Roman" panose="02020603050405020304" pitchFamily="18" charset="0"/>
                <a:cs typeface="Times New Roman" panose="02020603050405020304" pitchFamily="18" charset="0"/>
              </a:rPr>
              <a:t>均衡化</a:t>
            </a:r>
            <a:r>
              <a:rPr lang="en-US" altLang="zh-CN" sz="3200" b="1" spc="-5" dirty="0">
                <a:solidFill>
                  <a:srgbClr val="FF0000"/>
                </a:solidFill>
                <a:latin typeface="Times New Roman" panose="02020603050405020304" pitchFamily="18" charset="0"/>
                <a:cs typeface="Times New Roman" panose="02020603050405020304" pitchFamily="18" charset="0"/>
              </a:rPr>
              <a:t>—</a:t>
            </a:r>
            <a:r>
              <a:rPr lang="zh-CN" altLang="en-US" sz="3200" b="1" spc="-5" dirty="0">
                <a:solidFill>
                  <a:srgbClr val="FF0000"/>
                </a:solidFill>
                <a:latin typeface="Times New Roman" panose="02020603050405020304" pitchFamily="18" charset="0"/>
                <a:cs typeface="Times New Roman" panose="02020603050405020304" pitchFamily="18" charset="0"/>
              </a:rPr>
              <a:t>实例</a:t>
            </a:r>
            <a:r>
              <a:rPr lang="en-US" altLang="zh-CN" sz="3200" b="1" spc="-5" dirty="0">
                <a:solidFill>
                  <a:srgbClr val="FF0000"/>
                </a:solidFill>
                <a:latin typeface="Times New Roman" panose="02020603050405020304" pitchFamily="18" charset="0"/>
                <a:cs typeface="Times New Roman" panose="02020603050405020304" pitchFamily="18" charset="0"/>
              </a:rPr>
              <a:t>1</a:t>
            </a:r>
          </a:p>
        </p:txBody>
      </p:sp>
      <p:cxnSp>
        <p:nvCxnSpPr>
          <p:cNvPr id="2" name="直接箭头连接符 1"/>
          <p:cNvCxnSpPr/>
          <p:nvPr/>
        </p:nvCxnSpPr>
        <p:spPr>
          <a:xfrm>
            <a:off x="3093085" y="4810125"/>
            <a:ext cx="653415" cy="1028700"/>
          </a:xfrm>
          <a:prstGeom prst="straightConnector1">
            <a:avLst/>
          </a:prstGeom>
          <a:ln w="412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a:off x="4068445" y="4804410"/>
            <a:ext cx="973455" cy="1110615"/>
          </a:xfrm>
          <a:prstGeom prst="straightConnector1">
            <a:avLst/>
          </a:prstGeom>
          <a:ln w="412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4843780" y="4804410"/>
            <a:ext cx="1264920" cy="1186815"/>
          </a:xfrm>
          <a:prstGeom prst="straightConnector1">
            <a:avLst/>
          </a:prstGeom>
          <a:ln w="412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766435" y="4804410"/>
            <a:ext cx="2018665" cy="1110615"/>
          </a:xfrm>
          <a:prstGeom prst="straightConnector1">
            <a:avLst/>
          </a:prstGeom>
          <a:ln w="412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6689090" y="4723765"/>
            <a:ext cx="1096010" cy="1115060"/>
          </a:xfrm>
          <a:prstGeom prst="straightConnector1">
            <a:avLst/>
          </a:prstGeom>
          <a:ln w="412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7785100" y="4766945"/>
            <a:ext cx="2209800" cy="1300480"/>
          </a:xfrm>
          <a:prstGeom prst="straightConnector1">
            <a:avLst/>
          </a:prstGeom>
          <a:ln w="412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739505" y="4723765"/>
            <a:ext cx="1255395" cy="1343660"/>
          </a:xfrm>
          <a:prstGeom prst="straightConnector1">
            <a:avLst/>
          </a:prstGeom>
          <a:ln w="412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552940" y="4728210"/>
            <a:ext cx="365760" cy="1339215"/>
          </a:xfrm>
          <a:prstGeom prst="straightConnector1">
            <a:avLst/>
          </a:prstGeom>
          <a:ln w="412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9" name="矩形 319538"/>
          <p:cNvSpPr/>
          <p:nvPr/>
        </p:nvSpPr>
        <p:spPr>
          <a:xfrm>
            <a:off x="1370664" y="2816964"/>
            <a:ext cx="6045200" cy="528320"/>
          </a:xfrm>
          <a:prstGeom prst="rect">
            <a:avLst/>
          </a:prstGeom>
          <a:noFill/>
          <a:ln w="9525">
            <a:noFill/>
          </a:ln>
        </p:spPr>
        <p:txBody>
          <a:bodyPr wrap="none" anchor="t">
            <a:spAutoFit/>
          </a:bodyPr>
          <a:lstStyle/>
          <a:p>
            <a:pPr lvl="0" indent="0"/>
            <a:r>
              <a:rPr lang="zh-CN" altLang="en-US" sz="2800" b="1" dirty="0">
                <a:solidFill>
                  <a:schemeClr val="tx1"/>
                </a:solidFill>
                <a:latin typeface="+mn-ea"/>
              </a:rPr>
              <a:t>由新图像中存在的像素的灰度级值：</a:t>
            </a:r>
          </a:p>
        </p:txBody>
      </p:sp>
      <p:sp>
        <p:nvSpPr>
          <p:cNvPr id="42030" name="矩形 319539"/>
          <p:cNvSpPr/>
          <p:nvPr/>
        </p:nvSpPr>
        <p:spPr>
          <a:xfrm>
            <a:off x="1370664" y="4797915"/>
            <a:ext cx="8243236" cy="461665"/>
          </a:xfrm>
          <a:prstGeom prst="rect">
            <a:avLst/>
          </a:prstGeom>
          <a:noFill/>
          <a:ln w="9525">
            <a:noFill/>
          </a:ln>
        </p:spPr>
        <p:txBody>
          <a:bodyPr wrap="square" anchor="t">
            <a:spAutoFit/>
          </a:bodyPr>
          <a:lstStyle/>
          <a:p>
            <a:pPr lvl="0" indent="0"/>
            <a:r>
              <a:rPr lang="zh-CN" altLang="en-US" sz="2400" b="1" dirty="0" smtClean="0">
                <a:solidFill>
                  <a:srgbClr val="FF0000"/>
                </a:solidFill>
                <a:latin typeface="+mn-ea"/>
              </a:rPr>
              <a:t>可知，新图像中不存在灰度级值分别</a:t>
            </a:r>
            <a:r>
              <a:rPr lang="zh-CN" altLang="en-US" sz="2400" b="1">
                <a:solidFill>
                  <a:srgbClr val="FF0000"/>
                </a:solidFill>
                <a:latin typeface="+mn-ea"/>
              </a:rPr>
              <a:t>为</a:t>
            </a:r>
            <a:r>
              <a:rPr lang="zh-CN" altLang="en-US" sz="2400" b="1" smtClean="0">
                <a:solidFill>
                  <a:srgbClr val="FF0000"/>
                </a:solidFill>
                <a:latin typeface="+mn-ea"/>
              </a:rPr>
              <a:t>：</a:t>
            </a:r>
            <a:endParaRPr lang="zh-CN" altLang="en-US" sz="3200" b="1" dirty="0">
              <a:solidFill>
                <a:schemeClr val="tx1"/>
              </a:solidFill>
              <a:latin typeface="+mn-ea"/>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
        <p:nvSpPr>
          <p:cNvPr id="53" name="文本框 211983"/>
          <p:cNvSpPr txBox="1"/>
          <p:nvPr/>
        </p:nvSpPr>
        <p:spPr>
          <a:xfrm>
            <a:off x="963930" y="1564640"/>
            <a:ext cx="9459595" cy="1114664"/>
          </a:xfrm>
          <a:prstGeom prst="rect">
            <a:avLst/>
          </a:prstGeom>
          <a:noFill/>
          <a:ln w="9525">
            <a:noFill/>
          </a:ln>
        </p:spPr>
        <p:txBody>
          <a:bodyPr wrap="square" anchor="t">
            <a:spAutoFit/>
          </a:bodyPr>
          <a:lstStyle/>
          <a:p>
            <a:pPr lvl="0" indent="0">
              <a:lnSpc>
                <a:spcPct val="125000"/>
              </a:lnSpc>
            </a:pPr>
            <a:r>
              <a:rPr lang="zh-CN" altLang="en-US" sz="2800" b="1" dirty="0">
                <a:solidFill>
                  <a:schemeClr val="tx1"/>
                </a:solidFill>
                <a:latin typeface="Times New Roman" panose="02020603050405020304" pitchFamily="18" charset="0"/>
                <a:ea typeface="+mj-ea"/>
                <a:cs typeface="Times New Roman" panose="02020603050405020304" pitchFamily="18" charset="0"/>
              </a:rPr>
              <a:t>解：</a:t>
            </a:r>
            <a:r>
              <a:rPr lang="en-US" altLang="zh-CN" sz="2800">
                <a:solidFill>
                  <a:schemeClr val="tx1"/>
                </a:solidFill>
                <a:latin typeface="Times New Roman" panose="02020603050405020304" pitchFamily="18" charset="0"/>
                <a:ea typeface="+mj-ea"/>
                <a:cs typeface="Times New Roman" panose="02020603050405020304" pitchFamily="18" charset="0"/>
              </a:rPr>
              <a:t>② </a:t>
            </a:r>
            <a:r>
              <a:rPr lang="zh-CN" altLang="en-US" sz="2800" dirty="0">
                <a:solidFill>
                  <a:schemeClr val="tx1"/>
                </a:solidFill>
                <a:latin typeface="Times New Roman" panose="02020603050405020304" pitchFamily="18" charset="0"/>
                <a:ea typeface="+mj-ea"/>
                <a:cs typeface="Times New Roman" panose="02020603050405020304" pitchFamily="18" charset="0"/>
              </a:rPr>
              <a:t>将所得的变换函数的各灰度等级值转化成标准的灰度级别</a:t>
            </a:r>
            <a:r>
              <a:rPr lang="zh-CN" altLang="en-US" sz="2800">
                <a:solidFill>
                  <a:schemeClr val="tx1"/>
                </a:solidFill>
                <a:latin typeface="Times New Roman" panose="02020603050405020304" pitchFamily="18" charset="0"/>
                <a:ea typeface="+mj-ea"/>
                <a:cs typeface="Times New Roman" panose="02020603050405020304" pitchFamily="18" charset="0"/>
              </a:rPr>
              <a:t>值</a:t>
            </a:r>
            <a:r>
              <a:rPr lang="zh-CN" altLang="en-US" sz="2800" smtClean="0">
                <a:solidFill>
                  <a:schemeClr val="tx1"/>
                </a:solidFill>
                <a:latin typeface="Times New Roman" panose="02020603050405020304" pitchFamily="18" charset="0"/>
                <a:ea typeface="+mj-ea"/>
                <a:cs typeface="Times New Roman" panose="02020603050405020304" pitchFamily="18" charset="0"/>
              </a:rPr>
              <a:t>：</a:t>
            </a:r>
            <a:endParaRPr lang="en-US" altLang="zh-CN" sz="2400" b="1" dirty="0">
              <a:solidFill>
                <a:schemeClr val="tx1"/>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p:cNvSpPr txBox="1"/>
              <p:nvPr/>
            </p:nvSpPr>
            <p:spPr>
              <a:xfrm>
                <a:off x="1612900" y="3638292"/>
                <a:ext cx="8382000" cy="8166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𝑠</m:t>
                      </m:r>
                      <m:r>
                        <a:rPr lang="en-US" altLang="zh-CN" sz="2800" b="0" i="1" baseline="-25000" smtClean="0">
                          <a:latin typeface="Cambria Math" panose="02040503050406030204" pitchFamily="18" charset="0"/>
                        </a:rPr>
                        <m:t>0</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7</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1</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3</m:t>
                          </m:r>
                        </m:num>
                        <m:den>
                          <m:r>
                            <a:rPr lang="en-US" altLang="zh-CN" sz="2800" i="1">
                              <a:latin typeface="Cambria Math" panose="02040503050406030204" pitchFamily="18" charset="0"/>
                            </a:rPr>
                            <m:t>7</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2</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5</m:t>
                          </m:r>
                        </m:num>
                        <m:den>
                          <m:r>
                            <a:rPr lang="en-US" altLang="zh-CN" sz="2800" i="1">
                              <a:latin typeface="Cambria Math" panose="02040503050406030204" pitchFamily="18" charset="0"/>
                            </a:rPr>
                            <m:t>7</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4</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6</m:t>
                          </m:r>
                        </m:num>
                        <m:den>
                          <m:r>
                            <a:rPr lang="en-US" altLang="zh-CN" sz="2800" i="1">
                              <a:latin typeface="Cambria Math" panose="02040503050406030204" pitchFamily="18" charset="0"/>
                            </a:rPr>
                            <m:t>7</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5</m:t>
                      </m:r>
                      <m:r>
                        <a:rPr lang="en-US" altLang="zh-CN" sz="2800" i="1">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6</m:t>
                      </m:r>
                      <m:r>
                        <a:rPr lang="en-US" altLang="zh-CN" sz="2800" i="1">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7</m:t>
                      </m:r>
                      <m:r>
                        <a:rPr lang="en-US" altLang="zh-CN" sz="2800" i="1">
                          <a:latin typeface="Cambria Math" panose="02040503050406030204" pitchFamily="18" charset="0"/>
                        </a:rPr>
                        <m:t>=</m:t>
                      </m:r>
                      <m:r>
                        <a:rPr lang="en-US" altLang="zh-CN" sz="2800" b="0" i="1" smtClean="0">
                          <a:latin typeface="Cambria Math" panose="02040503050406030204" pitchFamily="18" charset="0"/>
                        </a:rPr>
                        <m:t>1</m:t>
                      </m:r>
                    </m:oMath>
                  </m:oMathPara>
                </a14:m>
                <a:endParaRPr lang="zh-CN" altLang="en-US" sz="2800"/>
              </a:p>
            </p:txBody>
          </p:sp>
        </mc:Choice>
        <mc:Fallback xmlns="">
          <p:sp>
            <p:nvSpPr>
              <p:cNvPr id="2" name="文本框 1"/>
              <p:cNvSpPr txBox="1">
                <a:spLocks noRot="1" noChangeAspect="1" noMove="1" noResize="1" noEditPoints="1" noAdjustHandles="1" noChangeArrowheads="1" noChangeShapeType="1" noTextEdit="1"/>
              </p:cNvSpPr>
              <p:nvPr/>
            </p:nvSpPr>
            <p:spPr>
              <a:xfrm>
                <a:off x="1612900" y="3638292"/>
                <a:ext cx="8382000" cy="81669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946900" y="4752343"/>
                <a:ext cx="1391728" cy="702244"/>
              </a:xfrm>
              <a:prstGeom prst="rect">
                <a:avLst/>
              </a:prstGeom>
            </p:spPr>
            <p:txBody>
              <a:bodyPr wrap="none">
                <a:spAutoFit/>
              </a:bodyPr>
              <a:lstStyle/>
              <a:p>
                <a:pPr lvl="0" indent="0"/>
                <a:r>
                  <a:rPr lang="en-US" altLang="zh-CN" sz="2800" b="1">
                    <a:latin typeface="+mn-ea"/>
                  </a:rPr>
                  <a:t>0</a:t>
                </a:r>
                <a:r>
                  <a:rPr lang="zh-CN" altLang="en-US" sz="2800" b="1">
                    <a:latin typeface="+mn-ea"/>
                  </a:rPr>
                  <a:t>、</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2</m:t>
                        </m:r>
                      </m:num>
                      <m:den>
                        <m:r>
                          <a:rPr lang="en-US" altLang="zh-CN" sz="2800" i="1">
                            <a:latin typeface="Cambria Math" panose="02040503050406030204" pitchFamily="18" charset="0"/>
                          </a:rPr>
                          <m:t>7</m:t>
                        </m:r>
                      </m:den>
                    </m:f>
                  </m:oMath>
                </a14:m>
                <a:r>
                  <a:rPr lang="zh-CN" altLang="en-US" sz="2800" b="1" dirty="0">
                    <a:latin typeface="+mn-ea"/>
                  </a:rPr>
                  <a:t>、</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4</m:t>
                        </m:r>
                      </m:num>
                      <m:den>
                        <m:r>
                          <a:rPr lang="en-US" altLang="zh-CN" sz="2800" i="1">
                            <a:latin typeface="Cambria Math" panose="02040503050406030204" pitchFamily="18" charset="0"/>
                          </a:rPr>
                          <m:t>7</m:t>
                        </m:r>
                      </m:den>
                    </m:f>
                  </m:oMath>
                </a14:m>
                <a:endParaRPr lang="zh-CN" altLang="en-US" sz="2800" b="1" dirty="0">
                  <a:latin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6946900" y="4752343"/>
                <a:ext cx="1391728" cy="702244"/>
              </a:xfrm>
              <a:prstGeom prst="rect">
                <a:avLst/>
              </a:prstGeom>
              <a:blipFill>
                <a:blip r:embed="rId3"/>
                <a:stretch>
                  <a:fillRect l="-9211" t="-870" b="-6957"/>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文本框 213171"/>
          <p:cNvSpPr txBox="1"/>
          <p:nvPr/>
        </p:nvSpPr>
        <p:spPr>
          <a:xfrm>
            <a:off x="883285" y="3707765"/>
            <a:ext cx="9584055" cy="1042080"/>
          </a:xfrm>
          <a:prstGeom prst="rect">
            <a:avLst/>
          </a:prstGeom>
          <a:noFill/>
          <a:ln w="9525">
            <a:noFill/>
          </a:ln>
        </p:spPr>
        <p:txBody>
          <a:bodyPr wrap="square" anchor="t">
            <a:spAutoFit/>
          </a:bodyPr>
          <a:lstStyle/>
          <a:p>
            <a:pPr lvl="0" indent="0">
              <a:lnSpc>
                <a:spcPct val="125000"/>
              </a:lnSpc>
            </a:pPr>
            <a:r>
              <a:rPr lang="zh-CN" altLang="en-US" sz="2400" dirty="0">
                <a:solidFill>
                  <a:schemeClr val="tx1"/>
                </a:solidFill>
                <a:latin typeface="Times New Roman" panose="02020603050405020304" pitchFamily="18" charset="0"/>
                <a:cs typeface="Times New Roman" panose="02020603050405020304" pitchFamily="18" charset="0"/>
              </a:rPr>
              <a:t>显然，新图像的灰度级别(</a:t>
            </a:r>
            <a:r>
              <a:rPr lang="en-US" altLang="zh-CN" sz="2400">
                <a:solidFill>
                  <a:schemeClr val="tx1"/>
                </a:solidFill>
                <a:latin typeface="Times New Roman" panose="02020603050405020304" pitchFamily="18" charset="0"/>
                <a:cs typeface="Times New Roman" panose="02020603050405020304" pitchFamily="18" charset="0"/>
              </a:rPr>
              <a:t>7</a:t>
            </a:r>
            <a:r>
              <a:rPr lang="zh-CN" altLang="en-US" sz="2400" dirty="0">
                <a:solidFill>
                  <a:schemeClr val="tx1"/>
                </a:solidFill>
                <a:latin typeface="Times New Roman" panose="02020603050405020304" pitchFamily="18" charset="0"/>
                <a:cs typeface="Times New Roman" panose="02020603050405020304" pitchFamily="18" charset="0"/>
              </a:rPr>
              <a:t>分之</a:t>
            </a:r>
            <a:r>
              <a:rPr lang="en-US" altLang="zh-CN" sz="2400">
                <a:solidFill>
                  <a:schemeClr val="tx1"/>
                </a:solidFill>
                <a:latin typeface="Times New Roman" panose="02020603050405020304" pitchFamily="18" charset="0"/>
                <a:cs typeface="Times New Roman" panose="02020603050405020304" pitchFamily="18" charset="0"/>
              </a:rPr>
              <a:t>0</a:t>
            </a:r>
            <a:r>
              <a:rPr lang="zh-CN" altLang="en-US" sz="2400" dirty="0">
                <a:solidFill>
                  <a:schemeClr val="tx1"/>
                </a:solidFill>
                <a:latin typeface="Times New Roman" panose="02020603050405020304" pitchFamily="18" charset="0"/>
                <a:cs typeface="Times New Roman" panose="02020603050405020304" pitchFamily="18" charset="0"/>
              </a:rPr>
              <a:t>至</a:t>
            </a:r>
            <a:r>
              <a:rPr lang="en-US" altLang="zh-CN" sz="2400">
                <a:solidFill>
                  <a:schemeClr val="tx1"/>
                </a:solidFill>
                <a:latin typeface="Times New Roman" panose="02020603050405020304" pitchFamily="18" charset="0"/>
                <a:cs typeface="Times New Roman" panose="02020603050405020304" pitchFamily="18" charset="0"/>
              </a:rPr>
              <a:t>7</a:t>
            </a:r>
            <a:r>
              <a:rPr lang="zh-CN" altLang="en-US" sz="2400" dirty="0">
                <a:solidFill>
                  <a:schemeClr val="tx1"/>
                </a:solidFill>
                <a:latin typeface="Times New Roman" panose="02020603050405020304" pitchFamily="18" charset="0"/>
                <a:cs typeface="Times New Roman" panose="02020603050405020304" pitchFamily="18" charset="0"/>
              </a:rPr>
              <a:t>分之</a:t>
            </a:r>
            <a:r>
              <a:rPr lang="en-US" altLang="zh-CN" sz="2400">
                <a:solidFill>
                  <a:schemeClr val="tx1"/>
                </a:solidFill>
                <a:latin typeface="Times New Roman" panose="02020603050405020304" pitchFamily="18" charset="0"/>
                <a:cs typeface="Times New Roman" panose="02020603050405020304" pitchFamily="18" charset="0"/>
              </a:rPr>
              <a:t>7</a:t>
            </a:r>
            <a:r>
              <a:rPr lang="zh-CN" altLang="en-US" sz="2400" dirty="0">
                <a:solidFill>
                  <a:schemeClr val="tx1"/>
                </a:solidFill>
                <a:latin typeface="Times New Roman" panose="02020603050405020304" pitchFamily="18" charset="0"/>
                <a:cs typeface="Times New Roman" panose="02020603050405020304" pitchFamily="18" charset="0"/>
              </a:rPr>
              <a:t>)及其与映射标准灰度级别的关系为：</a:t>
            </a:r>
            <a:r>
              <a:rPr lang="zh-CN" altLang="en-US" sz="2800" dirty="0">
                <a:solidFill>
                  <a:schemeClr val="tx1"/>
                </a:solidFill>
                <a:latin typeface="Times New Roman" panose="02020603050405020304" pitchFamily="18" charset="0"/>
                <a:cs typeface="Times New Roman" panose="02020603050405020304" pitchFamily="18" charset="0"/>
              </a:rPr>
              <a:t> </a:t>
            </a:r>
          </a:p>
        </p:txBody>
      </p:sp>
      <p:grpSp>
        <p:nvGrpSpPr>
          <p:cNvPr id="43012" name="组合 1"/>
          <p:cNvGrpSpPr/>
          <p:nvPr/>
        </p:nvGrpSpPr>
        <p:grpSpPr>
          <a:xfrm>
            <a:off x="1134735" y="4799331"/>
            <a:ext cx="8631633" cy="2259275"/>
            <a:chOff x="169" y="6492"/>
            <a:chExt cx="13387" cy="3898"/>
          </a:xfrm>
        </p:grpSpPr>
        <p:graphicFrame>
          <p:nvGraphicFramePr>
            <p:cNvPr id="43013" name="对象 213214"/>
            <p:cNvGraphicFramePr/>
            <p:nvPr/>
          </p:nvGraphicFramePr>
          <p:xfrm>
            <a:off x="283" y="6875"/>
            <a:ext cx="1429" cy="1078"/>
          </p:xfrm>
          <a:graphic>
            <a:graphicData uri="http://schemas.openxmlformats.org/presentationml/2006/ole">
              <mc:AlternateContent xmlns:mc="http://schemas.openxmlformats.org/markup-compatibility/2006">
                <mc:Choice xmlns:v="urn:schemas-microsoft-com:vml" Requires="v">
                  <p:oleObj spid="_x0000_s56673" r:id="rId3" imgW="438785" imgH="252730" progId="Equation.3">
                    <p:embed/>
                  </p:oleObj>
                </mc:Choice>
                <mc:Fallback>
                  <p:oleObj r:id="rId3" imgW="438785" imgH="252730" progId="Equation.3">
                    <p:embed/>
                    <p:pic>
                      <p:nvPicPr>
                        <p:cNvPr id="0" name="图片 3116"/>
                        <p:cNvPicPr/>
                        <p:nvPr/>
                      </p:nvPicPr>
                      <p:blipFill>
                        <a:blip r:embed="rId4"/>
                        <a:stretch>
                          <a:fillRect/>
                        </a:stretch>
                      </p:blipFill>
                      <p:spPr>
                        <a:xfrm>
                          <a:off x="283" y="6875"/>
                          <a:ext cx="1429" cy="1078"/>
                        </a:xfrm>
                        <a:prstGeom prst="rect">
                          <a:avLst/>
                        </a:prstGeom>
                        <a:noFill/>
                        <a:ln w="38100">
                          <a:noFill/>
                          <a:miter/>
                        </a:ln>
                      </p:spPr>
                    </p:pic>
                  </p:oleObj>
                </mc:Fallback>
              </mc:AlternateContent>
            </a:graphicData>
          </a:graphic>
        </p:graphicFrame>
        <p:graphicFrame>
          <p:nvGraphicFramePr>
            <p:cNvPr id="43014" name="对象 213216"/>
            <p:cNvGraphicFramePr/>
            <p:nvPr/>
          </p:nvGraphicFramePr>
          <p:xfrm>
            <a:off x="2438" y="6500"/>
            <a:ext cx="3228" cy="1850"/>
          </p:xfrm>
          <a:graphic>
            <a:graphicData uri="http://schemas.openxmlformats.org/presentationml/2006/ole">
              <mc:AlternateContent xmlns:mc="http://schemas.openxmlformats.org/markup-compatibility/2006">
                <mc:Choice xmlns:v="urn:schemas-microsoft-com:vml" Requires="v">
                  <p:oleObj spid="_x0000_s56674" r:id="rId5" imgW="740410" imgH="402590" progId="Equation.3">
                    <p:embed/>
                  </p:oleObj>
                </mc:Choice>
                <mc:Fallback>
                  <p:oleObj r:id="rId5" imgW="740410" imgH="402590" progId="Equation.3">
                    <p:embed/>
                    <p:pic>
                      <p:nvPicPr>
                        <p:cNvPr id="0" name="图片 3117"/>
                        <p:cNvPicPr/>
                        <p:nvPr/>
                      </p:nvPicPr>
                      <p:blipFill>
                        <a:blip r:embed="rId6"/>
                        <a:stretch>
                          <a:fillRect/>
                        </a:stretch>
                      </p:blipFill>
                      <p:spPr>
                        <a:xfrm>
                          <a:off x="2438" y="6500"/>
                          <a:ext cx="3228" cy="1850"/>
                        </a:xfrm>
                        <a:prstGeom prst="rect">
                          <a:avLst/>
                        </a:prstGeom>
                        <a:noFill/>
                        <a:ln w="38100">
                          <a:noFill/>
                          <a:miter/>
                        </a:ln>
                      </p:spPr>
                    </p:pic>
                  </p:oleObj>
                </mc:Fallback>
              </mc:AlternateContent>
            </a:graphicData>
          </a:graphic>
        </p:graphicFrame>
        <p:graphicFrame>
          <p:nvGraphicFramePr>
            <p:cNvPr id="43015" name="对象 213218"/>
            <p:cNvGraphicFramePr/>
            <p:nvPr/>
          </p:nvGraphicFramePr>
          <p:xfrm>
            <a:off x="5844" y="6492"/>
            <a:ext cx="2259" cy="1746"/>
          </p:xfrm>
          <a:graphic>
            <a:graphicData uri="http://schemas.openxmlformats.org/presentationml/2006/ole">
              <mc:AlternateContent xmlns:mc="http://schemas.openxmlformats.org/markup-compatibility/2006">
                <mc:Choice xmlns:v="urn:schemas-microsoft-com:vml" Requires="v">
                  <p:oleObj spid="_x0000_s56675" r:id="rId7" imgW="465455" imgH="412115" progId="Equation.3">
                    <p:embed/>
                  </p:oleObj>
                </mc:Choice>
                <mc:Fallback>
                  <p:oleObj r:id="rId7" imgW="465455" imgH="412115" progId="Equation.3">
                    <p:embed/>
                    <p:pic>
                      <p:nvPicPr>
                        <p:cNvPr id="0" name="图片 3118"/>
                        <p:cNvPicPr/>
                        <p:nvPr/>
                      </p:nvPicPr>
                      <p:blipFill>
                        <a:blip r:embed="rId8"/>
                        <a:stretch>
                          <a:fillRect/>
                        </a:stretch>
                      </p:blipFill>
                      <p:spPr>
                        <a:xfrm>
                          <a:off x="5844" y="6492"/>
                          <a:ext cx="2259" cy="1746"/>
                        </a:xfrm>
                        <a:prstGeom prst="rect">
                          <a:avLst/>
                        </a:prstGeom>
                        <a:noFill/>
                        <a:ln w="38100">
                          <a:noFill/>
                          <a:miter/>
                        </a:ln>
                      </p:spPr>
                    </p:pic>
                  </p:oleObj>
                </mc:Fallback>
              </mc:AlternateContent>
            </a:graphicData>
          </a:graphic>
        </p:graphicFrame>
        <p:graphicFrame>
          <p:nvGraphicFramePr>
            <p:cNvPr id="43016" name="对象 213220"/>
            <p:cNvGraphicFramePr/>
            <p:nvPr/>
          </p:nvGraphicFramePr>
          <p:xfrm>
            <a:off x="8246" y="6530"/>
            <a:ext cx="3404" cy="1820"/>
          </p:xfrm>
          <a:graphic>
            <a:graphicData uri="http://schemas.openxmlformats.org/presentationml/2006/ole">
              <mc:AlternateContent xmlns:mc="http://schemas.openxmlformats.org/markup-compatibility/2006">
                <mc:Choice xmlns:v="urn:schemas-microsoft-com:vml" Requires="v">
                  <p:oleObj spid="_x0000_s56676" r:id="rId9" imgW="740410" imgH="402590" progId="Equation.3">
                    <p:embed/>
                  </p:oleObj>
                </mc:Choice>
                <mc:Fallback>
                  <p:oleObj r:id="rId9" imgW="740410" imgH="402590" progId="Equation.3">
                    <p:embed/>
                    <p:pic>
                      <p:nvPicPr>
                        <p:cNvPr id="0" name="图片 3119"/>
                        <p:cNvPicPr/>
                        <p:nvPr/>
                      </p:nvPicPr>
                      <p:blipFill>
                        <a:blip r:embed="rId10"/>
                        <a:stretch>
                          <a:fillRect/>
                        </a:stretch>
                      </p:blipFill>
                      <p:spPr>
                        <a:xfrm>
                          <a:off x="8246" y="6530"/>
                          <a:ext cx="3404" cy="1820"/>
                        </a:xfrm>
                        <a:prstGeom prst="rect">
                          <a:avLst/>
                        </a:prstGeom>
                        <a:noFill/>
                        <a:ln w="38100">
                          <a:noFill/>
                          <a:miter/>
                        </a:ln>
                      </p:spPr>
                    </p:pic>
                  </p:oleObj>
                </mc:Fallback>
              </mc:AlternateContent>
            </a:graphicData>
          </a:graphic>
        </p:graphicFrame>
        <p:graphicFrame>
          <p:nvGraphicFramePr>
            <p:cNvPr id="43017" name="对象 213222"/>
            <p:cNvGraphicFramePr/>
            <p:nvPr/>
          </p:nvGraphicFramePr>
          <p:xfrm>
            <a:off x="169" y="8575"/>
            <a:ext cx="1927" cy="1682"/>
          </p:xfrm>
          <a:graphic>
            <a:graphicData uri="http://schemas.openxmlformats.org/presentationml/2006/ole">
              <mc:AlternateContent xmlns:mc="http://schemas.openxmlformats.org/markup-compatibility/2006">
                <mc:Choice xmlns:v="urn:schemas-microsoft-com:vml" Requires="v">
                  <p:oleObj spid="_x0000_s56677" r:id="rId11" imgW="465455" imgH="412115" progId="Equation.3">
                    <p:embed/>
                  </p:oleObj>
                </mc:Choice>
                <mc:Fallback>
                  <p:oleObj r:id="rId11" imgW="465455" imgH="412115" progId="Equation.3">
                    <p:embed/>
                    <p:pic>
                      <p:nvPicPr>
                        <p:cNvPr id="0" name="图片 3120"/>
                        <p:cNvPicPr/>
                        <p:nvPr/>
                      </p:nvPicPr>
                      <p:blipFill>
                        <a:blip r:embed="rId12"/>
                        <a:stretch>
                          <a:fillRect/>
                        </a:stretch>
                      </p:blipFill>
                      <p:spPr>
                        <a:xfrm>
                          <a:off x="169" y="8575"/>
                          <a:ext cx="1927" cy="1682"/>
                        </a:xfrm>
                        <a:prstGeom prst="rect">
                          <a:avLst/>
                        </a:prstGeom>
                        <a:noFill/>
                        <a:ln w="38100">
                          <a:noFill/>
                          <a:miter/>
                        </a:ln>
                      </p:spPr>
                    </p:pic>
                  </p:oleObj>
                </mc:Fallback>
              </mc:AlternateContent>
            </a:graphicData>
          </a:graphic>
        </p:graphicFrame>
        <p:graphicFrame>
          <p:nvGraphicFramePr>
            <p:cNvPr id="43018" name="对象 213224"/>
            <p:cNvGraphicFramePr/>
            <p:nvPr/>
          </p:nvGraphicFramePr>
          <p:xfrm>
            <a:off x="2437" y="8462"/>
            <a:ext cx="2835" cy="1927"/>
          </p:xfrm>
          <a:graphic>
            <a:graphicData uri="http://schemas.openxmlformats.org/presentationml/2006/ole">
              <mc:AlternateContent xmlns:mc="http://schemas.openxmlformats.org/markup-compatibility/2006">
                <mc:Choice xmlns:v="urn:schemas-microsoft-com:vml" Requires="v">
                  <p:oleObj spid="_x0000_s56678" r:id="rId13" imgW="753110" imgH="402590" progId="Equation.3">
                    <p:embed/>
                  </p:oleObj>
                </mc:Choice>
                <mc:Fallback>
                  <p:oleObj r:id="rId13" imgW="753110" imgH="402590" progId="Equation.3">
                    <p:embed/>
                    <p:pic>
                      <p:nvPicPr>
                        <p:cNvPr id="0" name="图片 3121"/>
                        <p:cNvPicPr/>
                        <p:nvPr/>
                      </p:nvPicPr>
                      <p:blipFill>
                        <a:blip r:embed="rId14"/>
                        <a:stretch>
                          <a:fillRect/>
                        </a:stretch>
                      </p:blipFill>
                      <p:spPr>
                        <a:xfrm>
                          <a:off x="2437" y="8462"/>
                          <a:ext cx="2835" cy="1927"/>
                        </a:xfrm>
                        <a:prstGeom prst="rect">
                          <a:avLst/>
                        </a:prstGeom>
                        <a:noFill/>
                        <a:ln w="38100">
                          <a:noFill/>
                          <a:miter/>
                        </a:ln>
                      </p:spPr>
                    </p:pic>
                  </p:oleObj>
                </mc:Fallback>
              </mc:AlternateContent>
            </a:graphicData>
          </a:graphic>
        </p:graphicFrame>
        <p:graphicFrame>
          <p:nvGraphicFramePr>
            <p:cNvPr id="43019" name="对象 213226"/>
            <p:cNvGraphicFramePr/>
            <p:nvPr/>
          </p:nvGraphicFramePr>
          <p:xfrm>
            <a:off x="5612" y="8575"/>
            <a:ext cx="3402" cy="1815"/>
          </p:xfrm>
          <a:graphic>
            <a:graphicData uri="http://schemas.openxmlformats.org/presentationml/2006/ole">
              <mc:AlternateContent xmlns:mc="http://schemas.openxmlformats.org/markup-compatibility/2006">
                <mc:Choice xmlns:v="urn:schemas-microsoft-com:vml" Requires="v">
                  <p:oleObj spid="_x0000_s56679" r:id="rId15" imgW="1052195" imgH="402590" progId="Equation.3">
                    <p:embed/>
                  </p:oleObj>
                </mc:Choice>
                <mc:Fallback>
                  <p:oleObj r:id="rId15" imgW="1052195" imgH="402590" progId="Equation.3">
                    <p:embed/>
                    <p:pic>
                      <p:nvPicPr>
                        <p:cNvPr id="0" name="图片 3122"/>
                        <p:cNvPicPr/>
                        <p:nvPr/>
                      </p:nvPicPr>
                      <p:blipFill>
                        <a:blip r:embed="rId16"/>
                        <a:stretch>
                          <a:fillRect/>
                        </a:stretch>
                      </p:blipFill>
                      <p:spPr>
                        <a:xfrm>
                          <a:off x="5612" y="8575"/>
                          <a:ext cx="3402" cy="1815"/>
                        </a:xfrm>
                        <a:prstGeom prst="rect">
                          <a:avLst/>
                        </a:prstGeom>
                        <a:noFill/>
                        <a:ln w="38100">
                          <a:noFill/>
                          <a:miter/>
                        </a:ln>
                      </p:spPr>
                    </p:pic>
                  </p:oleObj>
                </mc:Fallback>
              </mc:AlternateContent>
            </a:graphicData>
          </a:graphic>
        </p:graphicFrame>
        <p:graphicFrame>
          <p:nvGraphicFramePr>
            <p:cNvPr id="43020" name="对象 213228"/>
            <p:cNvGraphicFramePr/>
            <p:nvPr>
              <p:extLst>
                <p:ext uri="{D42A27DB-BD31-4B8C-83A1-F6EECF244321}">
                  <p14:modId xmlns:p14="http://schemas.microsoft.com/office/powerpoint/2010/main" val="2483217471"/>
                </p:ext>
              </p:extLst>
            </p:nvPr>
          </p:nvGraphicFramePr>
          <p:xfrm>
            <a:off x="9362" y="8792"/>
            <a:ext cx="4194" cy="1247"/>
          </p:xfrm>
          <a:graphic>
            <a:graphicData uri="http://schemas.openxmlformats.org/presentationml/2006/ole">
              <mc:AlternateContent xmlns:mc="http://schemas.openxmlformats.org/markup-compatibility/2006">
                <mc:Choice xmlns:v="urn:schemas-microsoft-com:vml" Requires="v">
                  <p:oleObj spid="_x0000_s56680" name="公式" r:id="rId17" imgW="1312545" imgH="247015" progId="Equation.3">
                    <p:embed/>
                  </p:oleObj>
                </mc:Choice>
                <mc:Fallback>
                  <p:oleObj name="公式" r:id="rId17" imgW="1312545" imgH="247015" progId="Equation.3">
                    <p:embed/>
                    <p:pic>
                      <p:nvPicPr>
                        <p:cNvPr id="0" name="图片 3123"/>
                        <p:cNvPicPr/>
                        <p:nvPr/>
                      </p:nvPicPr>
                      <p:blipFill>
                        <a:blip r:embed="rId18"/>
                        <a:stretch>
                          <a:fillRect/>
                        </a:stretch>
                      </p:blipFill>
                      <p:spPr>
                        <a:xfrm>
                          <a:off x="9362" y="8792"/>
                          <a:ext cx="4194" cy="1247"/>
                        </a:xfrm>
                        <a:prstGeom prst="rect">
                          <a:avLst/>
                        </a:prstGeom>
                        <a:noFill/>
                        <a:ln w="38100">
                          <a:noFill/>
                          <a:miter/>
                        </a:ln>
                      </p:spPr>
                    </p:pic>
                  </p:oleObj>
                </mc:Fallback>
              </mc:AlternateContent>
            </a:graphicData>
          </a:graphic>
        </p:graphicFrame>
      </p:grpSp>
      <p:sp>
        <p:nvSpPr>
          <p:cNvPr id="2"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
        <p:nvSpPr>
          <p:cNvPr id="56" name="文本框 211983"/>
          <p:cNvSpPr txBox="1"/>
          <p:nvPr/>
        </p:nvSpPr>
        <p:spPr>
          <a:xfrm>
            <a:off x="963930" y="1564640"/>
            <a:ext cx="9459595" cy="1114664"/>
          </a:xfrm>
          <a:prstGeom prst="rect">
            <a:avLst/>
          </a:prstGeom>
          <a:noFill/>
          <a:ln w="9525">
            <a:noFill/>
          </a:ln>
        </p:spPr>
        <p:txBody>
          <a:bodyPr wrap="square" anchor="t">
            <a:spAutoFit/>
          </a:bodyPr>
          <a:lstStyle/>
          <a:p>
            <a:pPr lvl="0" indent="0">
              <a:lnSpc>
                <a:spcPct val="125000"/>
              </a:lnSpc>
            </a:pPr>
            <a:r>
              <a:rPr lang="zh-CN" altLang="en-US" sz="2800" b="1" dirty="0">
                <a:solidFill>
                  <a:schemeClr val="tx1"/>
                </a:solidFill>
                <a:latin typeface="Times New Roman" panose="02020603050405020304" pitchFamily="18" charset="0"/>
                <a:ea typeface="+mj-ea"/>
                <a:cs typeface="Times New Roman" panose="02020603050405020304" pitchFamily="18" charset="0"/>
              </a:rPr>
              <a:t>解：</a:t>
            </a:r>
            <a:r>
              <a:rPr lang="en-US" altLang="zh-CN" sz="2800">
                <a:solidFill>
                  <a:schemeClr val="tx1"/>
                </a:solidFill>
                <a:latin typeface="Times New Roman" panose="02020603050405020304" pitchFamily="18" charset="0"/>
                <a:ea typeface="+mj-ea"/>
                <a:cs typeface="Times New Roman" panose="02020603050405020304" pitchFamily="18" charset="0"/>
              </a:rPr>
              <a:t>② </a:t>
            </a:r>
            <a:r>
              <a:rPr lang="zh-CN" altLang="en-US" sz="2800" dirty="0">
                <a:solidFill>
                  <a:schemeClr val="tx1"/>
                </a:solidFill>
                <a:latin typeface="Times New Roman" panose="02020603050405020304" pitchFamily="18" charset="0"/>
                <a:ea typeface="+mj-ea"/>
                <a:cs typeface="Times New Roman" panose="02020603050405020304" pitchFamily="18" charset="0"/>
              </a:rPr>
              <a:t>将所得的变换函数的各灰度等级值转化成标准的灰度级别</a:t>
            </a:r>
            <a:r>
              <a:rPr lang="zh-CN" altLang="en-US" sz="2800">
                <a:solidFill>
                  <a:schemeClr val="tx1"/>
                </a:solidFill>
                <a:latin typeface="Times New Roman" panose="02020603050405020304" pitchFamily="18" charset="0"/>
                <a:ea typeface="+mj-ea"/>
                <a:cs typeface="Times New Roman" panose="02020603050405020304" pitchFamily="18" charset="0"/>
              </a:rPr>
              <a:t>值</a:t>
            </a:r>
            <a:r>
              <a:rPr lang="zh-CN" altLang="en-US" sz="2800" smtClean="0">
                <a:solidFill>
                  <a:schemeClr val="tx1"/>
                </a:solidFill>
                <a:latin typeface="Times New Roman" panose="02020603050405020304" pitchFamily="18" charset="0"/>
                <a:ea typeface="+mj-ea"/>
                <a:cs typeface="Times New Roman" panose="02020603050405020304" pitchFamily="18" charset="0"/>
              </a:rPr>
              <a:t>：</a:t>
            </a:r>
            <a:endParaRPr lang="en-US" altLang="zh-CN" sz="2400" b="1" dirty="0">
              <a:solidFill>
                <a:schemeClr val="tx1"/>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7" name="文本框 56"/>
              <p:cNvSpPr txBox="1"/>
              <p:nvPr/>
            </p:nvSpPr>
            <p:spPr>
              <a:xfrm>
                <a:off x="1384300" y="2736127"/>
                <a:ext cx="8382000" cy="8166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𝑠</m:t>
                      </m:r>
                      <m:r>
                        <a:rPr lang="en-US" altLang="zh-CN" sz="2800" b="0" i="1" baseline="-25000" smtClean="0">
                          <a:latin typeface="Cambria Math" panose="02040503050406030204" pitchFamily="18" charset="0"/>
                        </a:rPr>
                        <m:t>0</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7</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1</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3</m:t>
                          </m:r>
                        </m:num>
                        <m:den>
                          <m:r>
                            <a:rPr lang="en-US" altLang="zh-CN" sz="2800" i="1">
                              <a:latin typeface="Cambria Math" panose="02040503050406030204" pitchFamily="18" charset="0"/>
                            </a:rPr>
                            <m:t>7</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2</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5</m:t>
                          </m:r>
                        </m:num>
                        <m:den>
                          <m:r>
                            <a:rPr lang="en-US" altLang="zh-CN" sz="2800" i="1">
                              <a:latin typeface="Cambria Math" panose="02040503050406030204" pitchFamily="18" charset="0"/>
                            </a:rPr>
                            <m:t>7</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4</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6</m:t>
                          </m:r>
                        </m:num>
                        <m:den>
                          <m:r>
                            <a:rPr lang="en-US" altLang="zh-CN" sz="2800" i="1">
                              <a:latin typeface="Cambria Math" panose="02040503050406030204" pitchFamily="18" charset="0"/>
                            </a:rPr>
                            <m:t>7</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5</m:t>
                      </m:r>
                      <m:r>
                        <a:rPr lang="en-US" altLang="zh-CN" sz="2800" i="1">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6</m:t>
                      </m:r>
                      <m:r>
                        <a:rPr lang="en-US" altLang="zh-CN" sz="2800" i="1">
                          <a:latin typeface="Cambria Math" panose="02040503050406030204" pitchFamily="18" charset="0"/>
                        </a:rPr>
                        <m:t>=</m:t>
                      </m:r>
                      <m:r>
                        <a:rPr lang="en-US" altLang="zh-CN" sz="2800" i="1">
                          <a:latin typeface="Cambria Math" panose="02040503050406030204" pitchFamily="18" charset="0"/>
                        </a:rPr>
                        <m:t>𝑠</m:t>
                      </m:r>
                      <m:r>
                        <a:rPr lang="en-US" altLang="zh-CN" sz="2800" b="0" i="1" baseline="-25000" smtClean="0">
                          <a:latin typeface="Cambria Math" panose="02040503050406030204" pitchFamily="18" charset="0"/>
                        </a:rPr>
                        <m:t>7</m:t>
                      </m:r>
                      <m:r>
                        <a:rPr lang="en-US" altLang="zh-CN" sz="2800" i="1">
                          <a:latin typeface="Cambria Math" panose="02040503050406030204" pitchFamily="18" charset="0"/>
                        </a:rPr>
                        <m:t>=</m:t>
                      </m:r>
                      <m:r>
                        <a:rPr lang="en-US" altLang="zh-CN" sz="2800" b="0" i="1" smtClean="0">
                          <a:latin typeface="Cambria Math" panose="02040503050406030204" pitchFamily="18" charset="0"/>
                        </a:rPr>
                        <m:t>1</m:t>
                      </m:r>
                    </m:oMath>
                  </m:oMathPara>
                </a14:m>
                <a:endParaRPr lang="zh-CN" altLang="en-US" sz="2800"/>
              </a:p>
            </p:txBody>
          </p:sp>
        </mc:Choice>
        <mc:Fallback xmlns="">
          <p:sp>
            <p:nvSpPr>
              <p:cNvPr id="57" name="文本框 56"/>
              <p:cNvSpPr txBox="1">
                <a:spLocks noRot="1" noChangeAspect="1" noMove="1" noResize="1" noEditPoints="1" noAdjustHandles="1" noChangeArrowheads="1" noChangeShapeType="1" noTextEdit="1"/>
              </p:cNvSpPr>
              <p:nvPr/>
            </p:nvSpPr>
            <p:spPr>
              <a:xfrm>
                <a:off x="1384300" y="2736127"/>
                <a:ext cx="8382000" cy="816698"/>
              </a:xfrm>
              <a:prstGeom prst="rect">
                <a:avLst/>
              </a:prstGeom>
              <a:blipFill>
                <a:blip r:embed="rId19"/>
                <a:stretch>
                  <a:fillRect/>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文本框 313347"/>
          <p:cNvSpPr txBox="1"/>
          <p:nvPr/>
        </p:nvSpPr>
        <p:spPr>
          <a:xfrm>
            <a:off x="902970" y="1549400"/>
            <a:ext cx="9625330" cy="1158240"/>
          </a:xfrm>
          <a:prstGeom prst="rect">
            <a:avLst/>
          </a:prstGeom>
          <a:noFill/>
          <a:ln w="9525">
            <a:noFill/>
          </a:ln>
        </p:spPr>
        <p:txBody>
          <a:bodyPr wrap="square" anchor="t">
            <a:spAutoFit/>
          </a:bodyPr>
          <a:lstStyle>
            <a:lvl1pPr lvl="0" indent="0">
              <a:lnSpc>
                <a:spcPct val="125000"/>
              </a:lnSpc>
              <a:defRPr sz="2800" b="1">
                <a:latin typeface="Times New Roman" panose="02020603050405020304" pitchFamily="18" charset="0"/>
                <a:ea typeface="+mj-ea"/>
                <a:cs typeface="Times New Roman" panose="02020603050405020304" pitchFamily="18" charset="0"/>
              </a:defRPr>
            </a:lvl1pPr>
          </a:lstStyle>
          <a:p>
            <a:r>
              <a:rPr lang="zh-CN" altLang="en-US" b="0" dirty="0"/>
              <a:t>解：</a:t>
            </a:r>
            <a:r>
              <a:rPr lang="en-US" altLang="zh-CN" b="0"/>
              <a:t> ③ </a:t>
            </a:r>
            <a:r>
              <a:rPr lang="zh-CN" altLang="en-US" b="0" dirty="0"/>
              <a:t>求新图像的各灰度级别值</a:t>
            </a:r>
            <a:r>
              <a:rPr lang="en-US" altLang="zh-CN" b="0" err="1"/>
              <a:t>s</a:t>
            </a:r>
            <a:r>
              <a:rPr lang="en-US" altLang="zh-CN" b="0" baseline="-25000" err="1"/>
              <a:t>l</a:t>
            </a:r>
            <a:r>
              <a:rPr lang="en-US" altLang="zh-CN" b="0"/>
              <a:t>’</a:t>
            </a:r>
            <a:r>
              <a:rPr lang="zh-CN" altLang="en-US" b="0" dirty="0"/>
              <a:t>(</a:t>
            </a:r>
            <a:r>
              <a:rPr lang="en-US" altLang="zh-CN" b="0"/>
              <a:t>l=0,1,…,7</a:t>
            </a:r>
            <a:r>
              <a:rPr lang="zh-CN" altLang="en-US" b="0" dirty="0"/>
              <a:t>)的像数数目</a:t>
            </a:r>
          </a:p>
          <a:p>
            <a:r>
              <a:rPr lang="zh-CN" altLang="en-US" b="0" dirty="0"/>
              <a:t>   参照下列表进行分析：</a:t>
            </a:r>
          </a:p>
        </p:txBody>
      </p:sp>
      <p:graphicFrame>
        <p:nvGraphicFramePr>
          <p:cNvPr id="313427" name="表格 313426"/>
          <p:cNvGraphicFramePr/>
          <p:nvPr>
            <p:extLst>
              <p:ext uri="{D42A27DB-BD31-4B8C-83A1-F6EECF244321}">
                <p14:modId xmlns:p14="http://schemas.microsoft.com/office/powerpoint/2010/main" val="3561309744"/>
              </p:ext>
            </p:extLst>
          </p:nvPr>
        </p:nvGraphicFramePr>
        <p:xfrm>
          <a:off x="6854019" y="2777490"/>
          <a:ext cx="3016250" cy="3992880"/>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49339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205" b="1">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205" b="1" err="1">
                          <a:latin typeface="Times New Roman" panose="02020603050405020304" charset="0"/>
                        </a:rPr>
                        <a:t>n</a:t>
                      </a:r>
                      <a:r>
                        <a:rPr lang="en-US" altLang="zh-CN" sz="2205" b="1" baseline="-25000" err="1">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4067" name="矩形 313382"/>
          <p:cNvSpPr/>
          <p:nvPr/>
        </p:nvSpPr>
        <p:spPr>
          <a:xfrm>
            <a:off x="6854019" y="2315210"/>
            <a:ext cx="2847340" cy="394335"/>
          </a:xfrm>
          <a:prstGeom prst="rect">
            <a:avLst/>
          </a:prstGeom>
          <a:noFill/>
          <a:ln w="9525">
            <a:noFill/>
          </a:ln>
        </p:spPr>
        <p:txBody>
          <a:bodyPr wrap="none" anchor="t">
            <a:spAutoFit/>
          </a:bodyPr>
          <a:lstStyle/>
          <a:p>
            <a:pPr lvl="0" indent="0"/>
            <a:r>
              <a:rPr lang="zh-CN" altLang="en-US" sz="1985" b="1" dirty="0">
                <a:latin typeface="Times New Roman" panose="02020603050405020304" charset="0"/>
                <a:ea typeface="宋体" panose="02010600030101010101" pitchFamily="2" charset="-122"/>
              </a:rPr>
              <a:t>表</a:t>
            </a:r>
            <a:r>
              <a:rPr lang="en-US" altLang="zh-CN" sz="1985" b="1">
                <a:latin typeface="Times New Roman" panose="02020603050405020304" charset="0"/>
                <a:ea typeface="宋体" panose="02010600030101010101" pitchFamily="2" charset="-122"/>
              </a:rPr>
              <a:t>  64×64</a:t>
            </a:r>
            <a:r>
              <a:rPr lang="zh-CN" altLang="en-US" sz="1985" b="1" dirty="0">
                <a:latin typeface="Times New Roman" panose="02020603050405020304" charset="0"/>
                <a:ea typeface="宋体" panose="02010600030101010101" pitchFamily="2" charset="-122"/>
              </a:rPr>
              <a:t>图像灰度分布</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279900" y="1320545"/>
            <a:ext cx="3237865" cy="492443"/>
          </a:xfrm>
          <a:prstGeom prst="rect">
            <a:avLst/>
          </a:prstGeom>
        </p:spPr>
        <p:txBody>
          <a:bodyPr vert="horz" wrap="square" lIns="0" tIns="0" rIns="0" bIns="0" rtlCol="0">
            <a:spAutoFit/>
          </a:bodyPr>
          <a:lstStyle/>
          <a:p>
            <a:pPr marL="12700">
              <a:lnSpc>
                <a:spcPct val="100000"/>
              </a:lnSpc>
            </a:pPr>
            <a:r>
              <a:rPr sz="3200" b="1" i="1" dirty="0">
                <a:solidFill>
                  <a:srgbClr val="FF0000"/>
                </a:solidFill>
                <a:latin typeface="Times New Roman" panose="02020603050405020304"/>
                <a:cs typeface="Times New Roman" panose="02020603050405020304"/>
              </a:rPr>
              <a:t>s</a:t>
            </a:r>
            <a:r>
              <a:rPr sz="3200" b="1" i="1" spc="145" dirty="0">
                <a:solidFill>
                  <a:srgbClr val="FF0000"/>
                </a:solidFill>
                <a:latin typeface="Times New Roman" panose="02020603050405020304"/>
                <a:cs typeface="Times New Roman" panose="02020603050405020304"/>
              </a:rPr>
              <a:t> </a:t>
            </a:r>
            <a:r>
              <a:rPr sz="3200" b="1" dirty="0">
                <a:solidFill>
                  <a:srgbClr val="FF0000"/>
                </a:solidFill>
                <a:latin typeface="Symbol" panose="05050102010706020507"/>
                <a:cs typeface="Symbol" panose="05050102010706020507"/>
              </a:rPr>
              <a:t></a:t>
            </a:r>
            <a:r>
              <a:rPr sz="3200" b="1" spc="85" dirty="0">
                <a:solidFill>
                  <a:srgbClr val="FF0000"/>
                </a:solidFill>
                <a:latin typeface="Times New Roman" panose="02020603050405020304"/>
                <a:cs typeface="Times New Roman" panose="02020603050405020304"/>
              </a:rPr>
              <a:t> </a:t>
            </a:r>
            <a:r>
              <a:rPr sz="3200" b="1" i="1" dirty="0">
                <a:solidFill>
                  <a:srgbClr val="FF0000"/>
                </a:solidFill>
                <a:latin typeface="Times New Roman" panose="02020603050405020304"/>
                <a:cs typeface="Times New Roman" panose="02020603050405020304"/>
              </a:rPr>
              <a:t>cr</a:t>
            </a:r>
            <a:r>
              <a:rPr sz="3200" b="1" i="1" spc="-245" dirty="0">
                <a:solidFill>
                  <a:srgbClr val="FF0000"/>
                </a:solidFill>
                <a:latin typeface="Times New Roman" panose="02020603050405020304"/>
                <a:cs typeface="Times New Roman" panose="02020603050405020304"/>
              </a:rPr>
              <a:t> </a:t>
            </a:r>
            <a:r>
              <a:rPr sz="3600" b="1" i="1" spc="-44" baseline="34000" dirty="0">
                <a:solidFill>
                  <a:srgbClr val="FF0000"/>
                </a:solidFill>
                <a:latin typeface="Symbol" panose="05050102010706020507"/>
                <a:cs typeface="Symbol" panose="05050102010706020507"/>
              </a:rPr>
              <a:t></a:t>
            </a:r>
          </a:p>
        </p:txBody>
      </p:sp>
      <p:sp>
        <p:nvSpPr>
          <p:cNvPr id="7" name="object 7"/>
          <p:cNvSpPr/>
          <p:nvPr/>
        </p:nvSpPr>
        <p:spPr>
          <a:xfrm>
            <a:off x="4610224" y="3705225"/>
            <a:ext cx="4876800" cy="335263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622300" y="2105025"/>
            <a:ext cx="9230995" cy="1457960"/>
          </a:xfrm>
          <a:prstGeom prst="rect">
            <a:avLst/>
          </a:prstGeom>
        </p:spPr>
        <p:txBody>
          <a:bodyPr vert="horz" wrap="square" lIns="0" tIns="0" rIns="0" bIns="0" rtlCol="0">
            <a:spAutoFit/>
          </a:bodyPr>
          <a:lstStyle/>
          <a:p>
            <a:pPr marL="12700" defTabSz="0">
              <a:lnSpc>
                <a:spcPct val="100000"/>
              </a:lnSpc>
              <a:tabLst>
                <a:tab pos="334645" algn="l"/>
              </a:tabLst>
            </a:pPr>
            <a:r>
              <a:rPr sz="1700" spc="55" dirty="0">
                <a:solidFill>
                  <a:srgbClr val="EE2B0A"/>
                </a:solidFill>
                <a:latin typeface="Segoe UI Symbol" panose="020B0502040204020203"/>
                <a:cs typeface="Segoe UI Symbol" panose="020B0502040204020203"/>
              </a:rPr>
              <a:t>✓	</a:t>
            </a:r>
            <a:r>
              <a:rPr sz="2400" b="1" i="1" spc="-10" dirty="0">
                <a:latin typeface="Times New Roman" panose="02020603050405020304" charset="0"/>
                <a:cs typeface="新宋体" panose="02010609030101010101" charset="-122"/>
              </a:rPr>
              <a:t>c</a:t>
            </a:r>
            <a:r>
              <a:rPr sz="2400" b="1" spc="-10" dirty="0">
                <a:latin typeface="Times New Roman" panose="02020603050405020304" charset="0"/>
                <a:cs typeface="新宋体" panose="02010609030101010101" charset="-122"/>
              </a:rPr>
              <a:t>和</a:t>
            </a:r>
            <a:r>
              <a:rPr sz="2400" b="1" spc="-730" dirty="0">
                <a:latin typeface="Times New Roman" panose="02020603050405020304" charset="0"/>
                <a:cs typeface="新宋体" panose="02010609030101010101" charset="-122"/>
              </a:rPr>
              <a:t> </a:t>
            </a:r>
            <a:r>
              <a:rPr sz="3750" i="1" spc="-89" baseline="8000" dirty="0">
                <a:latin typeface="Times New Roman" panose="02020603050405020304" charset="0"/>
                <a:cs typeface="宋体" panose="02010600030101010101" pitchFamily="2" charset="-122"/>
              </a:rPr>
              <a:t>γ</a:t>
            </a:r>
            <a:r>
              <a:rPr sz="2400" b="1" spc="-10" dirty="0">
                <a:latin typeface="Times New Roman" panose="02020603050405020304" charset="0"/>
                <a:cs typeface="新宋体" panose="02010609030101010101" charset="-122"/>
              </a:rPr>
              <a:t>是正常数</a:t>
            </a:r>
            <a:endParaRPr sz="2400">
              <a:latin typeface="Times New Roman" panose="02020603050405020304" charset="0"/>
              <a:cs typeface="新宋体" panose="02010609030101010101" charset="-122"/>
            </a:endParaRPr>
          </a:p>
          <a:p>
            <a:pPr marL="12700" defTabSz="0">
              <a:lnSpc>
                <a:spcPct val="100000"/>
              </a:lnSpc>
              <a:spcBef>
                <a:spcPts val="1410"/>
              </a:spcBef>
              <a:tabLst>
                <a:tab pos="361315" algn="l"/>
              </a:tabLst>
            </a:pPr>
            <a:r>
              <a:rPr sz="1700" spc="55" dirty="0">
                <a:solidFill>
                  <a:srgbClr val="EE2B0A"/>
                </a:solidFill>
                <a:latin typeface="Times New Roman" panose="02020603050405020304" charset="0"/>
                <a:cs typeface="Segoe UI Symbol" panose="020B0502040204020203"/>
              </a:rPr>
              <a:t>✓	</a:t>
            </a:r>
            <a:r>
              <a:rPr sz="3300" i="1" spc="-89" baseline="8000" dirty="0">
                <a:latin typeface="Times New Roman" panose="02020603050405020304" charset="0"/>
                <a:cs typeface="宋体" panose="02010600030101010101" pitchFamily="2" charset="-122"/>
                <a:sym typeface="+mn-ea"/>
              </a:rPr>
              <a:t>γ</a:t>
            </a:r>
            <a:r>
              <a:rPr lang="en-US" sz="3300" i="1" spc="-89" baseline="8000" dirty="0">
                <a:latin typeface="Times New Roman" panose="02020603050405020304" charset="0"/>
                <a:cs typeface="宋体" panose="02010600030101010101" pitchFamily="2" charset="-122"/>
                <a:sym typeface="+mn-ea"/>
              </a:rPr>
              <a:t>&lt;</a:t>
            </a:r>
            <a:r>
              <a:rPr lang="en-US" sz="3300" spc="-89" baseline="8000" dirty="0">
                <a:latin typeface="Times New Roman" panose="02020603050405020304" charset="0"/>
                <a:cs typeface="宋体" panose="02010600030101010101" pitchFamily="2" charset="-122"/>
                <a:sym typeface="+mn-ea"/>
              </a:rPr>
              <a:t>1</a:t>
            </a:r>
            <a:r>
              <a:rPr sz="3150" spc="30" baseline="7000" dirty="0">
                <a:latin typeface="Times New Roman" panose="02020603050405020304" charset="0"/>
                <a:cs typeface="Times New Roman" panose="02020603050405020304"/>
              </a:rPr>
              <a:t> </a:t>
            </a:r>
            <a:r>
              <a:rPr sz="2400" b="1" spc="-10" dirty="0">
                <a:latin typeface="Times New Roman" panose="02020603050405020304" charset="0"/>
                <a:cs typeface="新宋体" panose="02010609030101010101" charset="-122"/>
              </a:rPr>
              <a:t>提高灰度级，在正比函数上方，使图像变亮</a:t>
            </a:r>
            <a:endParaRPr sz="2400">
              <a:latin typeface="Times New Roman" panose="02020603050405020304" charset="0"/>
              <a:cs typeface="新宋体" panose="02010609030101010101" charset="-122"/>
            </a:endParaRPr>
          </a:p>
          <a:p>
            <a:pPr marL="12700" defTabSz="0">
              <a:lnSpc>
                <a:spcPts val="2835"/>
              </a:lnSpc>
              <a:spcBef>
                <a:spcPts val="1435"/>
              </a:spcBef>
              <a:tabLst>
                <a:tab pos="358775" algn="l"/>
              </a:tabLst>
            </a:pPr>
            <a:r>
              <a:rPr sz="1700" spc="55" dirty="0">
                <a:solidFill>
                  <a:srgbClr val="EE2B0A"/>
                </a:solidFill>
                <a:latin typeface="Times New Roman" panose="02020603050405020304" charset="0"/>
                <a:cs typeface="Segoe UI Symbol" panose="020B0502040204020203"/>
              </a:rPr>
              <a:t>✓	</a:t>
            </a:r>
            <a:r>
              <a:rPr sz="3150" i="1" spc="-89" baseline="8000" dirty="0">
                <a:latin typeface="Times New Roman" panose="02020603050405020304" charset="0"/>
                <a:cs typeface="宋体" panose="02010600030101010101" pitchFamily="2" charset="-122"/>
                <a:sym typeface="+mn-ea"/>
              </a:rPr>
              <a:t>γ</a:t>
            </a:r>
            <a:r>
              <a:rPr lang="en-US" sz="3150" i="1" spc="-89" baseline="8000" dirty="0">
                <a:latin typeface="Times New Roman" panose="02020603050405020304" charset="0"/>
                <a:cs typeface="宋体" panose="02010600030101010101" pitchFamily="2" charset="-122"/>
                <a:sym typeface="+mn-ea"/>
              </a:rPr>
              <a:t>&gt;</a:t>
            </a:r>
            <a:r>
              <a:rPr sz="3150" spc="7" baseline="4000" dirty="0">
                <a:latin typeface="Times New Roman" panose="02020603050405020304" charset="0"/>
                <a:cs typeface="Times New Roman" panose="02020603050405020304"/>
              </a:rPr>
              <a:t>1</a:t>
            </a:r>
            <a:r>
              <a:rPr sz="3150" spc="15" baseline="4000" dirty="0">
                <a:latin typeface="Times New Roman" panose="02020603050405020304" charset="0"/>
                <a:cs typeface="Times New Roman" panose="02020603050405020304"/>
              </a:rPr>
              <a:t> </a:t>
            </a:r>
            <a:r>
              <a:rPr sz="2400" b="1" spc="-10" dirty="0">
                <a:latin typeface="Times New Roman" panose="02020603050405020304" charset="0"/>
                <a:cs typeface="新宋体" panose="02010609030101010101" charset="-122"/>
              </a:rPr>
              <a:t>降低灰度级，在正比函数下方，使图像变暗</a:t>
            </a:r>
            <a:endParaRPr sz="2400">
              <a:latin typeface="Times New Roman" panose="02020603050405020304" charset="0"/>
              <a:cs typeface="新宋体" panose="02010609030101010101" charset="-122"/>
            </a:endParaRPr>
          </a:p>
        </p:txBody>
      </p:sp>
      <p:sp>
        <p:nvSpPr>
          <p:cNvPr id="12" name="object 4"/>
          <p:cNvSpPr txBox="1"/>
          <p:nvPr/>
        </p:nvSpPr>
        <p:spPr>
          <a:xfrm>
            <a:off x="317500" y="1320545"/>
            <a:ext cx="8599805" cy="487680"/>
          </a:xfrm>
          <a:prstGeom prst="rect">
            <a:avLst/>
          </a:prstGeom>
        </p:spPr>
        <p:txBody>
          <a:bodyPr vert="horz" wrap="square" lIns="0" tIns="0" rIns="0" bIns="0" rtlCol="0">
            <a:spAutoFit/>
          </a:bodyPr>
          <a:lstStyle/>
          <a:p>
            <a:pPr marL="12700">
              <a:lnSpc>
                <a:spcPct val="100000"/>
              </a:lnSpc>
            </a:pPr>
            <a:r>
              <a:rPr sz="3200" b="1" spc="-15">
                <a:latin typeface="Times New Roman" panose="02020603050405020304" charset="0"/>
                <a:cs typeface="新宋体" panose="02010609030101010101" charset="-122"/>
              </a:rPr>
              <a:t>点运算</a:t>
            </a:r>
            <a:r>
              <a:rPr sz="3200" b="1" spc="-5" smtClean="0">
                <a:latin typeface="Times New Roman" panose="02020603050405020304" charset="0"/>
                <a:cs typeface="Times New Roman" panose="02020603050405020304"/>
              </a:rPr>
              <a:t>——</a:t>
            </a:r>
            <a:r>
              <a:rPr lang="en-US" altLang="zh-CN" sz="3200" b="1" spc="-15">
                <a:latin typeface="Times New Roman" panose="02020603050405020304" charset="0"/>
                <a:cs typeface="新宋体" panose="02010609030101010101" charset="-122"/>
                <a:sym typeface="+mn-ea"/>
              </a:rPr>
              <a:t>3.</a:t>
            </a:r>
            <a:r>
              <a:rPr lang="zh-CN" altLang="en-US" sz="3200" b="1" spc="-15">
                <a:latin typeface="Times New Roman" panose="02020603050405020304" charset="0"/>
                <a:cs typeface="新宋体" panose="02010609030101010101" charset="-122"/>
                <a:sym typeface="+mn-ea"/>
              </a:rPr>
              <a:t>幂次变换</a:t>
            </a:r>
            <a:endParaRPr sz="3200">
              <a:latin typeface="Times New Roman" panose="02020603050405020304" charset="0"/>
              <a:cs typeface="新宋体" panose="02010609030101010101" charset="-122"/>
            </a:endParaRPr>
          </a:p>
        </p:txBody>
      </p:sp>
      <p:sp>
        <p:nvSpPr>
          <p:cNvPr id="13"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文本框 310275"/>
          <p:cNvSpPr txBox="1"/>
          <p:nvPr/>
        </p:nvSpPr>
        <p:spPr>
          <a:xfrm>
            <a:off x="622300" y="1624330"/>
            <a:ext cx="6781800" cy="2288512"/>
          </a:xfrm>
          <a:prstGeom prst="rect">
            <a:avLst/>
          </a:prstGeom>
          <a:noFill/>
          <a:ln w="9525">
            <a:noFill/>
          </a:ln>
        </p:spPr>
        <p:txBody>
          <a:bodyPr wrap="square" anchor="t">
            <a:spAutoFit/>
          </a:bodyPr>
          <a:lstStyle/>
          <a:p>
            <a:pPr lvl="0" indent="0">
              <a:lnSpc>
                <a:spcPct val="125000"/>
              </a:lnSpc>
            </a:pPr>
            <a:r>
              <a:rPr lang="zh-CN" altLang="en-US" sz="2800" dirty="0">
                <a:solidFill>
                  <a:srgbClr val="660033"/>
                </a:solidFill>
                <a:latin typeface="Times New Roman" panose="02020603050405020304" pitchFamily="18" charset="0"/>
                <a:cs typeface="Times New Roman" panose="02020603050405020304" pitchFamily="18" charset="0"/>
              </a:rPr>
              <a:t>解：</a:t>
            </a:r>
            <a:r>
              <a:rPr lang="zh-CN" altLang="en-US" sz="2800" dirty="0">
                <a:latin typeface="Times New Roman" panose="02020603050405020304" pitchFamily="18" charset="0"/>
                <a:cs typeface="Times New Roman" panose="02020603050405020304" pitchFamily="18" charset="0"/>
              </a:rPr>
              <a:t>因为在新</a:t>
            </a:r>
            <a:r>
              <a:rPr lang="zh-CN" altLang="en-US" sz="2800">
                <a:latin typeface="Times New Roman" panose="02020603050405020304" pitchFamily="18" charset="0"/>
                <a:cs typeface="Times New Roman" panose="02020603050405020304" pitchFamily="18" charset="0"/>
              </a:rPr>
              <a:t>图像</a:t>
            </a:r>
            <a:r>
              <a:rPr lang="zh-CN" altLang="en-US" sz="2800" smtClean="0">
                <a:latin typeface="Times New Roman" panose="02020603050405020304" pitchFamily="18" charset="0"/>
                <a:cs typeface="Times New Roman" panose="02020603050405020304" pitchFamily="18" charset="0"/>
              </a:rPr>
              <a:t>中灰度级</a:t>
            </a:r>
            <a:r>
              <a:rPr lang="zh-CN" altLang="en-US" sz="2800" dirty="0">
                <a:latin typeface="Times New Roman" panose="02020603050405020304" pitchFamily="18" charset="0"/>
                <a:cs typeface="Times New Roman" panose="02020603050405020304" pitchFamily="18" charset="0"/>
              </a:rPr>
              <a:t>为</a:t>
            </a:r>
            <a:r>
              <a:rPr lang="en-US" altLang="zh-CN" sz="2800" b="1">
                <a:solidFill>
                  <a:srgbClr val="FF0000"/>
                </a:solidFill>
                <a:latin typeface="Times New Roman" panose="02020603050405020304" pitchFamily="18" charset="0"/>
                <a:cs typeface="Times New Roman" panose="02020603050405020304" pitchFamily="18" charset="0"/>
              </a:rPr>
              <a:t>0</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2/7</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4/7</a:t>
            </a:r>
            <a:r>
              <a:rPr lang="zh-CN" altLang="en-US" sz="2800" smtClean="0">
                <a:latin typeface="Times New Roman" panose="02020603050405020304" pitchFamily="18" charset="0"/>
                <a:cs typeface="Times New Roman" panose="02020603050405020304" pitchFamily="18" charset="0"/>
              </a:rPr>
              <a:t>的不</a:t>
            </a:r>
            <a:r>
              <a:rPr lang="zh-CN" altLang="en-US" sz="2800" dirty="0">
                <a:latin typeface="Times New Roman" panose="02020603050405020304" pitchFamily="18" charset="0"/>
                <a:cs typeface="Times New Roman" panose="02020603050405020304" pitchFamily="18" charset="0"/>
              </a:rPr>
              <a:t>存在</a:t>
            </a:r>
            <a:r>
              <a:rPr lang="zh-CN" altLang="en-US" sz="2800">
                <a:latin typeface="Times New Roman" panose="02020603050405020304" pitchFamily="18" charset="0"/>
                <a:cs typeface="Times New Roman" panose="02020603050405020304" pitchFamily="18" charset="0"/>
              </a:rPr>
              <a:t>，</a:t>
            </a:r>
            <a:r>
              <a:rPr lang="zh-CN" altLang="en-US" sz="2800" smtClean="0">
                <a:latin typeface="Times New Roman" panose="02020603050405020304" pitchFamily="18" charset="0"/>
                <a:cs typeface="Times New Roman" panose="02020603050405020304" pitchFamily="18" charset="0"/>
              </a:rPr>
              <a:t>所以灰度</a:t>
            </a:r>
            <a:r>
              <a:rPr lang="zh-CN" altLang="en-US" sz="2800" dirty="0">
                <a:latin typeface="Times New Roman" panose="02020603050405020304" pitchFamily="18" charset="0"/>
                <a:cs typeface="Times New Roman" panose="02020603050405020304" pitchFamily="18" charset="0"/>
              </a:rPr>
              <a:t>级别</a:t>
            </a:r>
            <a:r>
              <a:rPr lang="en-US" altLang="zh-CN" sz="2800">
                <a:latin typeface="Times New Roman" panose="02020603050405020304" pitchFamily="18" charset="0"/>
                <a:cs typeface="Times New Roman" panose="02020603050405020304" pitchFamily="18" charset="0"/>
              </a:rPr>
              <a:t>s</a:t>
            </a:r>
            <a:r>
              <a:rPr lang="en-US" altLang="zh-CN" sz="2800" baseline="-25000">
                <a:latin typeface="Times New Roman" panose="02020603050405020304" pitchFamily="18" charset="0"/>
                <a:cs typeface="Times New Roman" panose="02020603050405020304" pitchFamily="18" charset="0"/>
              </a:rPr>
              <a:t>0</a:t>
            </a:r>
            <a:r>
              <a:rPr lang="en-US" altLang="zh-CN" sz="2800">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cs typeface="Times New Roman" panose="02020603050405020304" pitchFamily="18" charset="0"/>
              </a:rPr>
              <a:t>的像素个数为</a:t>
            </a:r>
            <a:r>
              <a:rPr lang="en-US" altLang="zh-CN" sz="2800">
                <a:latin typeface="Times New Roman" panose="02020603050405020304" pitchFamily="18" charset="0"/>
                <a:cs typeface="Times New Roman" panose="02020603050405020304" pitchFamily="18" charset="0"/>
              </a:rPr>
              <a:t>m</a:t>
            </a:r>
            <a:r>
              <a:rPr lang="en-US" altLang="zh-CN" sz="2800" baseline="-25000">
                <a:latin typeface="Times New Roman" panose="02020603050405020304" pitchFamily="18" charset="0"/>
                <a:cs typeface="Times New Roman" panose="02020603050405020304" pitchFamily="18" charset="0"/>
              </a:rPr>
              <a:t>0</a:t>
            </a:r>
            <a:r>
              <a:rPr lang="en-US" altLang="zh-CN" sz="2800">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cs typeface="Times New Roman" panose="02020603050405020304" pitchFamily="18" charset="0"/>
              </a:rPr>
              <a:t>。</a:t>
            </a:r>
          </a:p>
          <a:p>
            <a:pPr lvl="0" indent="0">
              <a:lnSpc>
                <a:spcPct val="180000"/>
              </a:lnSpc>
              <a:spcBef>
                <a:spcPct val="10000"/>
              </a:spcBef>
            </a:pPr>
            <a:r>
              <a:rPr lang="zh-CN" altLang="en-US" sz="2000" dirty="0">
                <a:latin typeface="Times New Roman" panose="02020603050405020304" pitchFamily="18" charset="0"/>
                <a:cs typeface="Times New Roman" panose="02020603050405020304" pitchFamily="18" charset="0"/>
              </a:rPr>
              <a:t> </a:t>
            </a:r>
          </a:p>
        </p:txBody>
      </p:sp>
      <p:graphicFrame>
        <p:nvGraphicFramePr>
          <p:cNvPr id="310311" name="表格 310310"/>
          <p:cNvGraphicFramePr/>
          <p:nvPr/>
        </p:nvGraphicFramePr>
        <p:xfrm>
          <a:off x="7300436" y="49018"/>
          <a:ext cx="3016250" cy="4604385"/>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570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err="1">
                          <a:latin typeface="Times New Roman" panose="02020603050405020304" charset="0"/>
                        </a:rPr>
                        <a:t>n</a:t>
                      </a:r>
                      <a:r>
                        <a:rPr lang="en-US" altLang="zh-CN" sz="2645" baseline="-25000" err="1">
                          <a:latin typeface="Times New Roman" panose="02020603050405020304" charset="0"/>
                        </a:rPr>
                        <a:t>k</a:t>
                      </a:r>
                      <a:endParaRPr lang="en-US" altLang="zh-CN" sz="2645" baseline="-25000">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0"/>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1"/>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2"/>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3"/>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4"/>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5"/>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6"/>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7"/>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8"/>
                  </a:ext>
                </a:extLst>
              </a:tr>
            </a:tbl>
          </a:graphicData>
        </a:graphic>
      </p:graphicFrame>
      <p:graphicFrame>
        <p:nvGraphicFramePr>
          <p:cNvPr id="310312" name="表格 310311"/>
          <p:cNvGraphicFramePr/>
          <p:nvPr/>
        </p:nvGraphicFramePr>
        <p:xfrm>
          <a:off x="3092005" y="3130696"/>
          <a:ext cx="2301875" cy="4145280"/>
        </p:xfrm>
        <a:graphic>
          <a:graphicData uri="http://schemas.openxmlformats.org/drawingml/2006/table">
            <a:tbl>
              <a:tblPr/>
              <a:tblGrid>
                <a:gridCol w="1056005">
                  <a:extLst>
                    <a:ext uri="{9D8B030D-6E8A-4147-A177-3AD203B41FA5}">
                      <a16:colId xmlns:a16="http://schemas.microsoft.com/office/drawing/2014/main" val="20000"/>
                    </a:ext>
                  </a:extLst>
                </a:gridCol>
                <a:gridCol w="1245870">
                  <a:extLst>
                    <a:ext uri="{9D8B030D-6E8A-4147-A177-3AD203B41FA5}">
                      <a16:colId xmlns:a16="http://schemas.microsoft.com/office/drawing/2014/main" val="20001"/>
                    </a:ext>
                  </a:extLst>
                </a:gridCol>
              </a:tblGrid>
              <a:tr h="64897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M</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文本框 343043"/>
          <p:cNvSpPr txBox="1"/>
          <p:nvPr/>
        </p:nvSpPr>
        <p:spPr>
          <a:xfrm>
            <a:off x="885190" y="1488440"/>
            <a:ext cx="5817235" cy="4865947"/>
          </a:xfrm>
          <a:prstGeom prst="rect">
            <a:avLst/>
          </a:prstGeom>
          <a:noFill/>
          <a:ln w="9525">
            <a:noFill/>
          </a:ln>
        </p:spPr>
        <p:txBody>
          <a:bodyPr wrap="square" anchor="t">
            <a:spAutoFit/>
          </a:bodyPr>
          <a:lstStyle/>
          <a:p>
            <a:pPr lvl="0" indent="0">
              <a:lnSpc>
                <a:spcPct val="125000"/>
              </a:lnSpc>
            </a:pPr>
            <a:r>
              <a:rPr lang="zh-CN" altLang="en-US" sz="2800" dirty="0">
                <a:solidFill>
                  <a:schemeClr val="tx1"/>
                </a:solidFill>
                <a:latin typeface="Times New Roman" panose="02020603050405020304" pitchFamily="18" charset="0"/>
                <a:ea typeface="华光楷体_CNKI" panose="02000500000000000000" charset="-122"/>
                <a:cs typeface="Times New Roman" panose="02020603050405020304" pitchFamily="18" charset="0"/>
              </a:rPr>
              <a:t>解：</a:t>
            </a:r>
          </a:p>
          <a:p>
            <a:pPr lvl="0" indent="0">
              <a:lnSpc>
                <a:spcPct val="125000"/>
              </a:lnSpc>
            </a:pPr>
            <a:r>
              <a:rPr lang="zh-CN" altLang="en-US" sz="2800" dirty="0">
                <a:solidFill>
                  <a:schemeClr val="tx1"/>
                </a:solidFill>
                <a:latin typeface="Times New Roman" panose="02020603050405020304" pitchFamily="18" charset="0"/>
                <a:ea typeface="华光楷体_CNKI" panose="02000500000000000000" charset="-122"/>
                <a:cs typeface="Times New Roman" panose="02020603050405020304" pitchFamily="18" charset="0"/>
              </a:rPr>
              <a:t>因为在新图像中，灰度级别为</a:t>
            </a:r>
            <a:r>
              <a:rPr lang="en-US" altLang="zh-CN" sz="2800">
                <a:solidFill>
                  <a:schemeClr val="tx1"/>
                </a:solidFill>
                <a:latin typeface="Times New Roman" panose="02020603050405020304" pitchFamily="18" charset="0"/>
                <a:ea typeface="华光楷体_CNKI" panose="02000500000000000000" charset="-122"/>
                <a:cs typeface="Times New Roman" panose="02020603050405020304" pitchFamily="18" charset="0"/>
              </a:rPr>
              <a:t>1/7</a:t>
            </a:r>
            <a:r>
              <a:rPr lang="zh-CN" altLang="en-US" sz="2800" dirty="0">
                <a:solidFill>
                  <a:schemeClr val="tx1"/>
                </a:solidFill>
                <a:latin typeface="Times New Roman" panose="02020603050405020304" pitchFamily="18" charset="0"/>
                <a:ea typeface="华光楷体_CNKI" panose="02000500000000000000" charset="-122"/>
                <a:cs typeface="Times New Roman" panose="02020603050405020304" pitchFamily="18" charset="0"/>
              </a:rPr>
              <a:t>的</a:t>
            </a:r>
          </a:p>
          <a:p>
            <a:pPr lvl="0" indent="0">
              <a:lnSpc>
                <a:spcPct val="125000"/>
              </a:lnSpc>
            </a:pPr>
            <a:r>
              <a:rPr lang="zh-CN" altLang="en-US" sz="2800" dirty="0">
                <a:solidFill>
                  <a:schemeClr val="tx1"/>
                </a:solidFill>
                <a:latin typeface="Times New Roman" panose="02020603050405020304" pitchFamily="18" charset="0"/>
                <a:ea typeface="华光楷体_CNKI" panose="02000500000000000000" charset="-122"/>
                <a:cs typeface="Times New Roman" panose="02020603050405020304" pitchFamily="18" charset="0"/>
              </a:rPr>
              <a:t>像素存在。且：</a:t>
            </a:r>
          </a:p>
          <a:p>
            <a:pPr lvl="0" indent="0">
              <a:lnSpc>
                <a:spcPct val="180000"/>
              </a:lnSpc>
              <a:spcBef>
                <a:spcPct val="10000"/>
              </a:spcBef>
            </a:pPr>
            <a:r>
              <a:rPr lang="zh-CN" altLang="en-US" sz="3600">
                <a:latin typeface="Times New Roman" panose="02020603050405020304" pitchFamily="18" charset="0"/>
                <a:ea typeface="华光楷体_CNKI" panose="02000500000000000000" charset="-122"/>
                <a:cs typeface="Times New Roman" panose="02020603050405020304" pitchFamily="18" charset="0"/>
              </a:rPr>
              <a:t> </a:t>
            </a:r>
            <a:r>
              <a:rPr lang="zh-CN" altLang="en-US" sz="2400" smtClean="0">
                <a:latin typeface="Times New Roman" panose="02020603050405020304" pitchFamily="18" charset="0"/>
                <a:ea typeface="华光楷体_CNKI" panose="02000500000000000000" charset="-122"/>
                <a:cs typeface="Times New Roman" panose="02020603050405020304" pitchFamily="18" charset="0"/>
              </a:rPr>
              <a:t>由                       和</a:t>
            </a:r>
            <a:r>
              <a:rPr lang="zh-CN" altLang="en-US" sz="2400" i="1" smtClean="0">
                <a:latin typeface="Times New Roman" panose="02020603050405020304" pitchFamily="18" charset="0"/>
                <a:ea typeface="华光楷体_CNKI" panose="02000500000000000000" charset="-122"/>
                <a:cs typeface="Times New Roman" panose="02020603050405020304" pitchFamily="18" charset="0"/>
              </a:rPr>
              <a:t> </a:t>
            </a:r>
            <a:r>
              <a:rPr lang="en-US" altLang="zh-CN" sz="2400" i="1">
                <a:latin typeface="Times New Roman" panose="02020603050405020304" pitchFamily="18" charset="0"/>
                <a:ea typeface="华光楷体_CNKI" panose="02000500000000000000" charset="-122"/>
                <a:cs typeface="Times New Roman" panose="02020603050405020304" pitchFamily="18" charset="0"/>
              </a:rPr>
              <a:t>s</a:t>
            </a:r>
            <a:r>
              <a:rPr lang="en-US" altLang="zh-CN" sz="2400" baseline="-25000">
                <a:latin typeface="Times New Roman" panose="02020603050405020304" pitchFamily="18" charset="0"/>
                <a:ea typeface="华光楷体_CNKI" panose="02000500000000000000" charset="-122"/>
                <a:cs typeface="Times New Roman" panose="02020603050405020304" pitchFamily="18" charset="0"/>
              </a:rPr>
              <a:t>0</a:t>
            </a:r>
            <a:r>
              <a:rPr lang="en-US" altLang="zh-CN" sz="2400">
                <a:latin typeface="Times New Roman" panose="02020603050405020304" pitchFamily="18" charset="0"/>
                <a:ea typeface="华光楷体_CNKI" panose="02000500000000000000" charset="-122"/>
                <a:cs typeface="Times New Roman" panose="02020603050405020304" pitchFamily="18" charset="0"/>
              </a:rPr>
              <a:t>=</a:t>
            </a:r>
            <a:r>
              <a:rPr lang="en-US" altLang="zh-CN" sz="2400" i="1">
                <a:latin typeface="Times New Roman" panose="02020603050405020304" pitchFamily="18" charset="0"/>
                <a:ea typeface="华光楷体_CNKI" panose="02000500000000000000" charset="-122"/>
                <a:cs typeface="Times New Roman" panose="02020603050405020304" pitchFamily="18" charset="0"/>
              </a:rPr>
              <a:t>T</a:t>
            </a:r>
            <a:r>
              <a:rPr lang="en-US" altLang="zh-CN" sz="2400">
                <a:latin typeface="Times New Roman" panose="02020603050405020304" pitchFamily="18" charset="0"/>
                <a:ea typeface="华光楷体_CNKI" panose="02000500000000000000" charset="-122"/>
                <a:cs typeface="Times New Roman" panose="02020603050405020304" pitchFamily="18" charset="0"/>
              </a:rPr>
              <a:t>(</a:t>
            </a:r>
            <a:r>
              <a:rPr lang="en-US" altLang="zh-CN" sz="2400" i="1">
                <a:latin typeface="Times New Roman" panose="02020603050405020304" pitchFamily="18" charset="0"/>
                <a:ea typeface="华光楷体_CNKI" panose="02000500000000000000" charset="-122"/>
                <a:cs typeface="Times New Roman" panose="02020603050405020304" pitchFamily="18" charset="0"/>
              </a:rPr>
              <a:t>r</a:t>
            </a:r>
            <a:r>
              <a:rPr lang="en-US" altLang="zh-CN" sz="2400" baseline="-25000">
                <a:latin typeface="Times New Roman" panose="02020603050405020304" pitchFamily="18" charset="0"/>
                <a:ea typeface="华光楷体_CNKI" panose="02000500000000000000" charset="-122"/>
                <a:cs typeface="Times New Roman" panose="02020603050405020304" pitchFamily="18" charset="0"/>
              </a:rPr>
              <a:t>0</a:t>
            </a:r>
            <a:r>
              <a:rPr lang="en-US" altLang="zh-CN" sz="2400">
                <a:latin typeface="Times New Roman" panose="02020603050405020304" pitchFamily="18" charset="0"/>
                <a:ea typeface="华光楷体_CNKI" panose="02000500000000000000" charset="-122"/>
                <a:cs typeface="Times New Roman" panose="02020603050405020304" pitchFamily="18" charset="0"/>
              </a:rPr>
              <a:t>)</a:t>
            </a:r>
            <a:r>
              <a:rPr lang="zh-CN" altLang="en-US" sz="2400" dirty="0">
                <a:latin typeface="Times New Roman" panose="02020603050405020304" pitchFamily="18" charset="0"/>
                <a:ea typeface="华光楷体_CNKI" panose="02000500000000000000" charset="-122"/>
                <a:cs typeface="Times New Roman" panose="02020603050405020304" pitchFamily="18" charset="0"/>
              </a:rPr>
              <a:t> </a:t>
            </a:r>
          </a:p>
          <a:p>
            <a:pPr lvl="0" indent="0">
              <a:lnSpc>
                <a:spcPct val="180000"/>
              </a:lnSpc>
              <a:spcBef>
                <a:spcPct val="10000"/>
              </a:spcBef>
            </a:pPr>
            <a:r>
              <a:rPr lang="zh-CN" altLang="en-US" sz="2400" dirty="0">
                <a:latin typeface="Times New Roman" panose="02020603050405020304" pitchFamily="18" charset="0"/>
                <a:ea typeface="华光楷体_CNKI" panose="02000500000000000000" charset="-122"/>
                <a:cs typeface="Times New Roman" panose="02020603050405020304" pitchFamily="18" charset="0"/>
              </a:rPr>
              <a:t>可知，新图像中灰度级别为</a:t>
            </a:r>
            <a:r>
              <a:rPr lang="en-US" altLang="zh-CN" sz="2400">
                <a:latin typeface="Times New Roman" panose="02020603050405020304" pitchFamily="18" charset="0"/>
                <a:ea typeface="华光楷体_CNKI" panose="02000500000000000000" charset="-122"/>
                <a:cs typeface="Times New Roman" panose="02020603050405020304" pitchFamily="18" charset="0"/>
              </a:rPr>
              <a:t>s</a:t>
            </a:r>
            <a:r>
              <a:rPr lang="en-US" altLang="zh-CN" sz="2400" baseline="-25000">
                <a:latin typeface="Times New Roman" panose="02020603050405020304" pitchFamily="18" charset="0"/>
                <a:ea typeface="华光楷体_CNKI" panose="02000500000000000000" charset="-122"/>
                <a:cs typeface="Times New Roman" panose="02020603050405020304" pitchFamily="18" charset="0"/>
              </a:rPr>
              <a:t>1</a:t>
            </a:r>
            <a:r>
              <a:rPr lang="en-US" altLang="zh-CN" sz="2400">
                <a:latin typeface="Times New Roman" panose="02020603050405020304" pitchFamily="18" charset="0"/>
                <a:ea typeface="华光楷体_CNKI" panose="02000500000000000000" charset="-122"/>
                <a:cs typeface="Times New Roman" panose="02020603050405020304" pitchFamily="18" charset="0"/>
              </a:rPr>
              <a:t>’=</a:t>
            </a:r>
            <a:r>
              <a:rPr lang="zh-CN" altLang="en-US" sz="2400">
                <a:latin typeface="Times New Roman" panose="02020603050405020304" pitchFamily="18" charset="0"/>
                <a:ea typeface="华光楷体_CNKI" panose="02000500000000000000" charset="-122"/>
                <a:cs typeface="Times New Roman" panose="02020603050405020304" pitchFamily="18" charset="0"/>
              </a:rPr>
              <a:t> </a:t>
            </a:r>
            <a:r>
              <a:rPr lang="en-US" altLang="zh-CN" sz="2400" smtClean="0">
                <a:latin typeface="Times New Roman" panose="02020603050405020304" pitchFamily="18" charset="0"/>
                <a:ea typeface="华光楷体_CNKI" panose="02000500000000000000" charset="-122"/>
                <a:cs typeface="Times New Roman" panose="02020603050405020304" pitchFamily="18" charset="0"/>
              </a:rPr>
              <a:t>1/7</a:t>
            </a:r>
            <a:r>
              <a:rPr lang="zh-CN" altLang="en-US" sz="2400" smtClean="0">
                <a:latin typeface="Times New Roman" panose="02020603050405020304" pitchFamily="18" charset="0"/>
                <a:ea typeface="华光楷体_CNKI" panose="02000500000000000000" charset="-122"/>
                <a:cs typeface="Times New Roman" panose="02020603050405020304" pitchFamily="18" charset="0"/>
              </a:rPr>
              <a:t>的</a:t>
            </a:r>
            <a:r>
              <a:rPr lang="zh-CN" altLang="en-US" sz="2400" dirty="0">
                <a:latin typeface="Times New Roman" panose="02020603050405020304" pitchFamily="18" charset="0"/>
                <a:ea typeface="华光楷体_CNKI" panose="02000500000000000000" charset="-122"/>
                <a:cs typeface="Times New Roman" panose="02020603050405020304" pitchFamily="18" charset="0"/>
              </a:rPr>
              <a:t>像素对应于原图像中灰度级</a:t>
            </a:r>
            <a:r>
              <a:rPr lang="en-US" altLang="zh-CN" sz="2400" dirty="0">
                <a:latin typeface="Times New Roman" panose="02020603050405020304" pitchFamily="18" charset="0"/>
                <a:ea typeface="华光楷体_CNKI" panose="02000500000000000000" charset="-122"/>
                <a:cs typeface="Times New Roman" panose="02020603050405020304" pitchFamily="18" charset="0"/>
              </a:rPr>
              <a:t>(</a:t>
            </a:r>
            <a:r>
              <a:rPr lang="zh-CN" altLang="en-US" sz="2400" dirty="0">
                <a:latin typeface="Times New Roman" panose="02020603050405020304" pitchFamily="18" charset="0"/>
                <a:ea typeface="华光楷体_CNKI" panose="02000500000000000000" charset="-122"/>
                <a:cs typeface="Times New Roman" panose="02020603050405020304" pitchFamily="18" charset="0"/>
              </a:rPr>
              <a:t>根据</a:t>
            </a:r>
            <a:r>
              <a:rPr lang="en-US" altLang="zh-CN" sz="2400">
                <a:latin typeface="Times New Roman" panose="02020603050405020304" pitchFamily="18" charset="0"/>
                <a:ea typeface="华光楷体_CNKI" panose="02000500000000000000" charset="-122"/>
                <a:cs typeface="Times New Roman" panose="02020603050405020304" pitchFamily="18" charset="0"/>
              </a:rPr>
              <a:t>s</a:t>
            </a:r>
            <a:r>
              <a:rPr lang="en-US" altLang="zh-CN" sz="2400" baseline="-25000">
                <a:latin typeface="Times New Roman" panose="02020603050405020304" pitchFamily="18" charset="0"/>
                <a:ea typeface="华光楷体_CNKI" panose="02000500000000000000" charset="-122"/>
                <a:cs typeface="Times New Roman" panose="02020603050405020304" pitchFamily="18" charset="0"/>
              </a:rPr>
              <a:t>0</a:t>
            </a:r>
            <a:r>
              <a:rPr lang="en-US" altLang="zh-CN" sz="2400">
                <a:latin typeface="Times New Roman" panose="02020603050405020304" pitchFamily="18" charset="0"/>
                <a:ea typeface="华光楷体_CNKI" panose="02000500000000000000" charset="-122"/>
                <a:cs typeface="Times New Roman" panose="02020603050405020304" pitchFamily="18" charset="0"/>
              </a:rPr>
              <a:t>)</a:t>
            </a:r>
            <a:r>
              <a:rPr lang="zh-CN" altLang="en-US" sz="2400" smtClean="0">
                <a:latin typeface="Times New Roman" panose="02020603050405020304" pitchFamily="18" charset="0"/>
                <a:ea typeface="华光楷体_CNKI" panose="02000500000000000000" charset="-122"/>
                <a:cs typeface="Times New Roman" panose="02020603050405020304" pitchFamily="18" charset="0"/>
              </a:rPr>
              <a:t>为</a:t>
            </a:r>
            <a:r>
              <a:rPr lang="en-US" altLang="zh-CN" sz="2400" smtClean="0">
                <a:latin typeface="Times New Roman" panose="02020603050405020304" pitchFamily="18" charset="0"/>
                <a:ea typeface="华光楷体_CNKI" panose="02000500000000000000" charset="-122"/>
                <a:cs typeface="Times New Roman" panose="02020603050405020304" pitchFamily="18" charset="0"/>
              </a:rPr>
              <a:t>k</a:t>
            </a:r>
            <a:r>
              <a:rPr lang="zh-CN" altLang="en-US" sz="2400" dirty="0">
                <a:latin typeface="Times New Roman" panose="02020603050405020304" pitchFamily="18" charset="0"/>
                <a:ea typeface="华光楷体_CNKI" panose="02000500000000000000" charset="-122"/>
                <a:cs typeface="Times New Roman" panose="02020603050405020304" pitchFamily="18" charset="0"/>
              </a:rPr>
              <a:t>＝</a:t>
            </a:r>
            <a:r>
              <a:rPr lang="en-US" altLang="zh-CN" sz="2400">
                <a:latin typeface="Times New Roman" panose="02020603050405020304" pitchFamily="18" charset="0"/>
                <a:ea typeface="华光楷体_CNKI" panose="02000500000000000000" charset="-122"/>
                <a:cs typeface="Times New Roman" panose="02020603050405020304" pitchFamily="18" charset="0"/>
              </a:rPr>
              <a:t>0</a:t>
            </a:r>
            <a:r>
              <a:rPr lang="zh-CN" altLang="en-US" sz="2400" dirty="0">
                <a:latin typeface="Times New Roman" panose="02020603050405020304" pitchFamily="18" charset="0"/>
                <a:ea typeface="华光楷体_CNKI" panose="02000500000000000000" charset="-122"/>
                <a:cs typeface="Times New Roman" panose="02020603050405020304" pitchFamily="18" charset="0"/>
              </a:rPr>
              <a:t>的像素，其像素个数</a:t>
            </a:r>
            <a:r>
              <a:rPr lang="en-US" altLang="zh-CN" sz="2400">
                <a:latin typeface="Times New Roman" panose="02020603050405020304" pitchFamily="18" charset="0"/>
                <a:ea typeface="华光楷体_CNKI" panose="02000500000000000000" charset="-122"/>
                <a:cs typeface="Times New Roman" panose="02020603050405020304" pitchFamily="18" charset="0"/>
              </a:rPr>
              <a:t>m</a:t>
            </a:r>
            <a:r>
              <a:rPr lang="en-US" altLang="zh-CN" sz="2400" baseline="-25000">
                <a:latin typeface="Times New Roman" panose="02020603050405020304" pitchFamily="18" charset="0"/>
                <a:ea typeface="华光楷体_CNKI" panose="02000500000000000000" charset="-122"/>
                <a:cs typeface="Times New Roman" panose="02020603050405020304" pitchFamily="18" charset="0"/>
              </a:rPr>
              <a:t>1</a:t>
            </a:r>
            <a:r>
              <a:rPr lang="en-US" altLang="zh-CN" sz="2400">
                <a:latin typeface="Times New Roman" panose="02020603050405020304" pitchFamily="18" charset="0"/>
                <a:ea typeface="华光楷体_CNKI" panose="02000500000000000000" charset="-122"/>
                <a:cs typeface="Times New Roman" panose="02020603050405020304" pitchFamily="18" charset="0"/>
              </a:rPr>
              <a:t>=n</a:t>
            </a:r>
            <a:r>
              <a:rPr lang="en-US" altLang="zh-CN" sz="2400" baseline="-25000">
                <a:latin typeface="Times New Roman" panose="02020603050405020304" pitchFamily="18" charset="0"/>
                <a:ea typeface="华光楷体_CNKI" panose="02000500000000000000" charset="-122"/>
                <a:cs typeface="Times New Roman" panose="02020603050405020304" pitchFamily="18" charset="0"/>
              </a:rPr>
              <a:t>0</a:t>
            </a:r>
            <a:r>
              <a:rPr lang="en-US" altLang="zh-CN" sz="2400">
                <a:latin typeface="Times New Roman" panose="02020603050405020304" pitchFamily="18" charset="0"/>
                <a:ea typeface="华光楷体_CNKI" panose="02000500000000000000" charset="-122"/>
                <a:cs typeface="Times New Roman" panose="02020603050405020304" pitchFamily="18" charset="0"/>
              </a:rPr>
              <a:t>=790</a:t>
            </a:r>
            <a:r>
              <a:rPr lang="zh-CN" altLang="en-US" sz="2400" dirty="0">
                <a:latin typeface="Times New Roman" panose="02020603050405020304" pitchFamily="18" charset="0"/>
                <a:ea typeface="华光楷体_CNKI" panose="02000500000000000000" charset="-122"/>
                <a:cs typeface="Times New Roman" panose="02020603050405020304" pitchFamily="18" charset="0"/>
              </a:rPr>
              <a:t>。</a:t>
            </a:r>
          </a:p>
        </p:txBody>
      </p:sp>
      <p:graphicFrame>
        <p:nvGraphicFramePr>
          <p:cNvPr id="46083" name="对象 343045"/>
          <p:cNvGraphicFramePr/>
          <p:nvPr>
            <p:extLst>
              <p:ext uri="{D42A27DB-BD31-4B8C-83A1-F6EECF244321}">
                <p14:modId xmlns:p14="http://schemas.microsoft.com/office/powerpoint/2010/main" val="435532499"/>
              </p:ext>
            </p:extLst>
          </p:nvPr>
        </p:nvGraphicFramePr>
        <p:xfrm>
          <a:off x="1384300" y="3247390"/>
          <a:ext cx="1676400" cy="1143635"/>
        </p:xfrm>
        <a:graphic>
          <a:graphicData uri="http://schemas.openxmlformats.org/presentationml/2006/ole">
            <mc:AlternateContent xmlns:mc="http://schemas.openxmlformats.org/markup-compatibility/2006">
              <mc:Choice xmlns:v="urn:schemas-microsoft-com:vml" Requires="v">
                <p:oleObj spid="_x0000_s12461" r:id="rId3" imgW="740410" imgH="402590" progId="Equation.3">
                  <p:embed/>
                </p:oleObj>
              </mc:Choice>
              <mc:Fallback>
                <p:oleObj r:id="rId3" imgW="740410" imgH="402590" progId="Equation.3">
                  <p:embed/>
                  <p:pic>
                    <p:nvPicPr>
                      <p:cNvPr id="0" name="图片 3124"/>
                      <p:cNvPicPr/>
                      <p:nvPr/>
                    </p:nvPicPr>
                    <p:blipFill>
                      <a:blip r:embed="rId4"/>
                      <a:stretch>
                        <a:fillRect/>
                      </a:stretch>
                    </p:blipFill>
                    <p:spPr>
                      <a:xfrm>
                        <a:off x="1384300" y="3247390"/>
                        <a:ext cx="1676400" cy="1143635"/>
                      </a:xfrm>
                      <a:prstGeom prst="rect">
                        <a:avLst/>
                      </a:prstGeom>
                      <a:noFill/>
                      <a:ln w="38100">
                        <a:noFill/>
                        <a:miter/>
                      </a:ln>
                    </p:spPr>
                  </p:pic>
                </p:oleObj>
              </mc:Fallback>
            </mc:AlternateContent>
          </a:graphicData>
        </a:graphic>
      </p:graphicFrame>
      <p:graphicFrame>
        <p:nvGraphicFramePr>
          <p:cNvPr id="343047" name="表格 343046"/>
          <p:cNvGraphicFramePr/>
          <p:nvPr/>
        </p:nvGraphicFramePr>
        <p:xfrm>
          <a:off x="7300436" y="54271"/>
          <a:ext cx="3016250" cy="4605655"/>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570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err="1">
                          <a:latin typeface="Times New Roman" panose="02020603050405020304" charset="0"/>
                        </a:rPr>
                        <a:t>n</a:t>
                      </a:r>
                      <a:r>
                        <a:rPr lang="en-US" altLang="zh-CN" sz="2645" baseline="-25000" err="1">
                          <a:latin typeface="Times New Roman" panose="02020603050405020304" charset="0"/>
                        </a:rPr>
                        <a:t>k</a:t>
                      </a:r>
                      <a:endParaRPr lang="en-US" altLang="zh-CN" sz="2645" baseline="-25000">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0"/>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1"/>
                  </a:ext>
                </a:extLst>
              </a:tr>
              <a:tr h="50482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2"/>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3"/>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4"/>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5"/>
                  </a:ext>
                </a:extLst>
              </a:tr>
              <a:tr h="50482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6"/>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7"/>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8"/>
                  </a:ext>
                </a:extLst>
              </a:tr>
            </a:tbl>
          </a:graphicData>
        </a:graphic>
      </p:graphicFrame>
      <p:graphicFrame>
        <p:nvGraphicFramePr>
          <p:cNvPr id="343124" name="表格 343123"/>
          <p:cNvGraphicFramePr/>
          <p:nvPr/>
        </p:nvGraphicFramePr>
        <p:xfrm>
          <a:off x="7570038" y="4655005"/>
          <a:ext cx="2301875" cy="2834005"/>
        </p:xfrm>
        <a:graphic>
          <a:graphicData uri="http://schemas.openxmlformats.org/drawingml/2006/table">
            <a:tbl>
              <a:tblPr/>
              <a:tblGrid>
                <a:gridCol w="1056005">
                  <a:extLst>
                    <a:ext uri="{9D8B030D-6E8A-4147-A177-3AD203B41FA5}">
                      <a16:colId xmlns:a16="http://schemas.microsoft.com/office/drawing/2014/main" val="20000"/>
                    </a:ext>
                  </a:extLst>
                </a:gridCol>
                <a:gridCol w="1245870">
                  <a:extLst>
                    <a:ext uri="{9D8B030D-6E8A-4147-A177-3AD203B41FA5}">
                      <a16:colId xmlns:a16="http://schemas.microsoft.com/office/drawing/2014/main" val="20001"/>
                    </a:ext>
                  </a:extLst>
                </a:gridCol>
              </a:tblGrid>
              <a:tr h="64897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S</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M</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2/7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3/7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4/7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框 214033"/>
          <p:cNvSpPr txBox="1"/>
          <p:nvPr/>
        </p:nvSpPr>
        <p:spPr>
          <a:xfrm>
            <a:off x="850900" y="3435985"/>
            <a:ext cx="5943600" cy="592213"/>
          </a:xfrm>
          <a:prstGeom prst="rect">
            <a:avLst/>
          </a:prstGeom>
          <a:noFill/>
          <a:ln w="9525">
            <a:noFill/>
          </a:ln>
        </p:spPr>
        <p:txBody>
          <a:bodyPr wrap="square" anchor="t">
            <a:spAutoFit/>
          </a:bodyPr>
          <a:lstStyle/>
          <a:p>
            <a:pPr lvl="0" indent="0">
              <a:lnSpc>
                <a:spcPct val="130000"/>
              </a:lnSpc>
            </a:pPr>
            <a:r>
              <a:rPr lang="zh-CN" altLang="en-US" sz="2800" smtClean="0">
                <a:solidFill>
                  <a:schemeClr val="tx1"/>
                </a:solidFill>
                <a:latin typeface="Times New Roman" panose="02020603050405020304" pitchFamily="18" charset="0"/>
                <a:cs typeface="Times New Roman" panose="02020603050405020304" pitchFamily="18" charset="0"/>
              </a:rPr>
              <a:t>灰度</a:t>
            </a:r>
            <a:r>
              <a:rPr lang="zh-CN" altLang="en-US" sz="2800" dirty="0">
                <a:solidFill>
                  <a:schemeClr val="tx1"/>
                </a:solidFill>
                <a:latin typeface="Times New Roman" panose="02020603050405020304" pitchFamily="18" charset="0"/>
                <a:cs typeface="Times New Roman" panose="02020603050405020304" pitchFamily="18" charset="0"/>
              </a:rPr>
              <a:t>级别</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2</a:t>
            </a:r>
            <a:r>
              <a:rPr lang="en-US" altLang="zh-CN" sz="2800">
                <a:solidFill>
                  <a:schemeClr val="tx1"/>
                </a:solidFill>
                <a:latin typeface="Times New Roman" panose="02020603050405020304" pitchFamily="18" charset="0"/>
                <a:cs typeface="Times New Roman" panose="02020603050405020304" pitchFamily="18" charset="0"/>
              </a:rPr>
              <a:t>’=2/7</a:t>
            </a:r>
            <a:r>
              <a:rPr lang="zh-CN" altLang="en-US" sz="2800" dirty="0">
                <a:solidFill>
                  <a:schemeClr val="tx1"/>
                </a:solidFill>
                <a:latin typeface="Times New Roman" panose="02020603050405020304" pitchFamily="18" charset="0"/>
                <a:cs typeface="Times New Roman" panose="02020603050405020304" pitchFamily="18" charset="0"/>
              </a:rPr>
              <a:t>的像素个数 </a:t>
            </a:r>
            <a:r>
              <a:rPr lang="en-US" altLang="zh-CN" sz="2800">
                <a:solidFill>
                  <a:schemeClr val="tx1"/>
                </a:solidFill>
                <a:latin typeface="Times New Roman" panose="02020603050405020304" pitchFamily="18" charset="0"/>
                <a:cs typeface="Times New Roman" panose="02020603050405020304" pitchFamily="18" charset="0"/>
              </a:rPr>
              <a:t>m</a:t>
            </a:r>
            <a:r>
              <a:rPr lang="en-US" altLang="zh-CN" sz="2800" baseline="-25000">
                <a:solidFill>
                  <a:schemeClr val="tx1"/>
                </a:solidFill>
                <a:latin typeface="Times New Roman" panose="02020603050405020304" pitchFamily="18" charset="0"/>
                <a:cs typeface="Times New Roman" panose="02020603050405020304" pitchFamily="18" charset="0"/>
              </a:rPr>
              <a:t>2 </a:t>
            </a:r>
            <a:r>
              <a:rPr lang="en-US" altLang="zh-CN" sz="2800">
                <a:solidFill>
                  <a:schemeClr val="tx1"/>
                </a:solidFill>
                <a:latin typeface="Times New Roman" panose="02020603050405020304" pitchFamily="18" charset="0"/>
                <a:cs typeface="Times New Roman" panose="02020603050405020304" pitchFamily="18" charset="0"/>
              </a:rPr>
              <a:t>= 0</a:t>
            </a:r>
            <a:r>
              <a:rPr lang="zh-CN" altLang="en-US" sz="2800" dirty="0">
                <a:solidFill>
                  <a:schemeClr val="tx1"/>
                </a:solidFill>
                <a:latin typeface="Times New Roman" panose="02020603050405020304" pitchFamily="18" charset="0"/>
                <a:cs typeface="Times New Roman" panose="02020603050405020304" pitchFamily="18" charset="0"/>
              </a:rPr>
              <a:t>。</a:t>
            </a:r>
          </a:p>
        </p:txBody>
      </p:sp>
      <p:sp>
        <p:nvSpPr>
          <p:cNvPr id="47106" name="文本框 214072"/>
          <p:cNvSpPr txBox="1"/>
          <p:nvPr/>
        </p:nvSpPr>
        <p:spPr>
          <a:xfrm>
            <a:off x="890270" y="1438910"/>
            <a:ext cx="6019165" cy="1905000"/>
          </a:xfrm>
          <a:prstGeom prst="rect">
            <a:avLst/>
          </a:prstGeom>
          <a:noFill/>
          <a:ln w="9525">
            <a:noFill/>
          </a:ln>
        </p:spPr>
        <p:txBody>
          <a:bodyPr wrap="square" anchor="t">
            <a:spAutoFit/>
          </a:bodyPr>
          <a:lstStyle/>
          <a:p>
            <a:pPr lvl="0" indent="0">
              <a:lnSpc>
                <a:spcPct val="125000"/>
              </a:lnSpc>
            </a:pPr>
            <a:r>
              <a:rPr lang="zh-CN" altLang="en-US" sz="2800" dirty="0">
                <a:solidFill>
                  <a:schemeClr val="tx1"/>
                </a:solidFill>
                <a:latin typeface="Times New Roman" panose="02020603050405020304" pitchFamily="18" charset="0"/>
                <a:cs typeface="Times New Roman" panose="02020603050405020304" pitchFamily="18" charset="0"/>
              </a:rPr>
              <a:t>解：</a:t>
            </a:r>
          </a:p>
          <a:p>
            <a:pPr lvl="0" indent="0">
              <a:lnSpc>
                <a:spcPct val="150000"/>
              </a:lnSpc>
            </a:pPr>
            <a:r>
              <a:rPr lang="zh-CN" altLang="en-US" sz="2800" dirty="0">
                <a:solidFill>
                  <a:schemeClr val="tx1"/>
                </a:solidFill>
                <a:latin typeface="Times New Roman" panose="02020603050405020304" pitchFamily="18" charset="0"/>
                <a:cs typeface="Times New Roman" panose="02020603050405020304" pitchFamily="18" charset="0"/>
              </a:rPr>
              <a:t>因为在新图像中，灰度级为</a:t>
            </a:r>
            <a:r>
              <a:rPr lang="en-US" altLang="zh-CN" sz="2800">
                <a:solidFill>
                  <a:schemeClr val="tx1"/>
                </a:solidFill>
                <a:latin typeface="Times New Roman" panose="02020603050405020304" pitchFamily="18" charset="0"/>
                <a:cs typeface="Times New Roman" panose="02020603050405020304" pitchFamily="18" charset="0"/>
              </a:rPr>
              <a:t>0</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a:solidFill>
                  <a:schemeClr val="tx1"/>
                </a:solidFill>
                <a:latin typeface="Times New Roman" panose="02020603050405020304" pitchFamily="18" charset="0"/>
                <a:cs typeface="Times New Roman" panose="02020603050405020304" pitchFamily="18" charset="0"/>
              </a:rPr>
              <a:t>2/7</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a:solidFill>
                  <a:schemeClr val="tx1"/>
                </a:solidFill>
                <a:latin typeface="Times New Roman" panose="02020603050405020304" pitchFamily="18" charset="0"/>
                <a:cs typeface="Times New Roman" panose="02020603050405020304" pitchFamily="18" charset="0"/>
              </a:rPr>
              <a:t>4/7</a:t>
            </a:r>
            <a:r>
              <a:rPr lang="zh-CN" altLang="en-US" sz="2800" dirty="0">
                <a:solidFill>
                  <a:schemeClr val="tx1"/>
                </a:solidFill>
                <a:latin typeface="Times New Roman" panose="02020603050405020304" pitchFamily="18" charset="0"/>
                <a:cs typeface="Times New Roman" panose="02020603050405020304" pitchFamily="18" charset="0"/>
              </a:rPr>
              <a:t>的灰度等级不存在，所以：</a:t>
            </a:r>
          </a:p>
        </p:txBody>
      </p:sp>
      <p:graphicFrame>
        <p:nvGraphicFramePr>
          <p:cNvPr id="214075" name="表格 214074"/>
          <p:cNvGraphicFramePr/>
          <p:nvPr/>
        </p:nvGraphicFramePr>
        <p:xfrm>
          <a:off x="7300436" y="49018"/>
          <a:ext cx="3016250" cy="4605655"/>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570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err="1">
                          <a:latin typeface="Times New Roman" panose="02020603050405020304" charset="0"/>
                        </a:rPr>
                        <a:t>n</a:t>
                      </a:r>
                      <a:r>
                        <a:rPr lang="en-US" altLang="zh-CN" sz="2645" baseline="-25000" err="1">
                          <a:latin typeface="Times New Roman" panose="02020603050405020304" charset="0"/>
                        </a:rPr>
                        <a:t>k</a:t>
                      </a:r>
                      <a:endParaRPr lang="en-US" altLang="zh-CN" sz="2645" baseline="-25000">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0"/>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1"/>
                  </a:ext>
                </a:extLst>
              </a:tr>
              <a:tr h="50482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2"/>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3"/>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4"/>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5"/>
                  </a:ext>
                </a:extLst>
              </a:tr>
              <a:tr h="50482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6"/>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7"/>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8"/>
                  </a:ext>
                </a:extLst>
              </a:tr>
            </a:tbl>
          </a:graphicData>
        </a:graphic>
      </p:graphicFrame>
      <p:graphicFrame>
        <p:nvGraphicFramePr>
          <p:cNvPr id="214107" name="表格 214106"/>
          <p:cNvGraphicFramePr/>
          <p:nvPr/>
        </p:nvGraphicFramePr>
        <p:xfrm>
          <a:off x="7570038" y="4655005"/>
          <a:ext cx="2301875" cy="2834005"/>
        </p:xfrm>
        <a:graphic>
          <a:graphicData uri="http://schemas.openxmlformats.org/drawingml/2006/table">
            <a:tbl>
              <a:tblPr/>
              <a:tblGrid>
                <a:gridCol w="1056005">
                  <a:extLst>
                    <a:ext uri="{9D8B030D-6E8A-4147-A177-3AD203B41FA5}">
                      <a16:colId xmlns:a16="http://schemas.microsoft.com/office/drawing/2014/main" val="20000"/>
                    </a:ext>
                  </a:extLst>
                </a:gridCol>
                <a:gridCol w="1245870">
                  <a:extLst>
                    <a:ext uri="{9D8B030D-6E8A-4147-A177-3AD203B41FA5}">
                      <a16:colId xmlns:a16="http://schemas.microsoft.com/office/drawing/2014/main" val="20001"/>
                    </a:ext>
                  </a:extLst>
                </a:gridCol>
              </a:tblGrid>
              <a:tr h="64897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S</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M</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2/7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3/7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4/7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文本框 344067"/>
          <p:cNvSpPr txBox="1"/>
          <p:nvPr/>
        </p:nvSpPr>
        <p:spPr>
          <a:xfrm>
            <a:off x="913130" y="1442720"/>
            <a:ext cx="6387306" cy="4444294"/>
          </a:xfrm>
          <a:prstGeom prst="rect">
            <a:avLst/>
          </a:prstGeom>
          <a:noFill/>
          <a:ln w="9525">
            <a:noFill/>
          </a:ln>
        </p:spPr>
        <p:txBody>
          <a:bodyPr wrap="square" anchor="t">
            <a:spAutoFit/>
          </a:bodyPr>
          <a:lstStyle/>
          <a:p>
            <a:pPr lvl="0" indent="0">
              <a:lnSpc>
                <a:spcPct val="130000"/>
              </a:lnSpc>
            </a:pPr>
            <a:r>
              <a:rPr lang="zh-CN" altLang="en-US" sz="2800" dirty="0">
                <a:solidFill>
                  <a:schemeClr val="tx1"/>
                </a:solidFill>
                <a:latin typeface="Times New Roman" panose="02020603050405020304" pitchFamily="18" charset="0"/>
                <a:cs typeface="Times New Roman" panose="02020603050405020304" pitchFamily="18" charset="0"/>
              </a:rPr>
              <a:t>解：因为在新图像中，灰度级别为</a:t>
            </a:r>
          </a:p>
          <a:p>
            <a:pPr lvl="0" indent="0">
              <a:lnSpc>
                <a:spcPct val="130000"/>
              </a:lnSpc>
            </a:pPr>
            <a:r>
              <a:rPr lang="en-US" altLang="zh-CN" sz="2800">
                <a:solidFill>
                  <a:schemeClr val="tx1"/>
                </a:solidFill>
                <a:latin typeface="Times New Roman" panose="02020603050405020304" pitchFamily="18" charset="0"/>
                <a:cs typeface="Times New Roman" panose="02020603050405020304" pitchFamily="18" charset="0"/>
              </a:rPr>
              <a:t>3/7</a:t>
            </a:r>
            <a:r>
              <a:rPr lang="zh-CN" altLang="en-US" sz="2800" dirty="0">
                <a:solidFill>
                  <a:schemeClr val="tx1"/>
                </a:solidFill>
                <a:latin typeface="Times New Roman" panose="02020603050405020304" pitchFamily="18" charset="0"/>
                <a:cs typeface="Times New Roman" panose="02020603050405020304" pitchFamily="18" charset="0"/>
              </a:rPr>
              <a:t>的像素存在。且：</a:t>
            </a:r>
          </a:p>
          <a:p>
            <a:pPr lvl="0" indent="0">
              <a:lnSpc>
                <a:spcPct val="180000"/>
              </a:lnSpc>
              <a:spcBef>
                <a:spcPct val="10000"/>
              </a:spcBef>
            </a:pPr>
            <a:r>
              <a:rPr lang="en-US" altLang="zh-CN" sz="2800">
                <a:solidFill>
                  <a:schemeClr val="tx1"/>
                </a:solidFill>
                <a:latin typeface="Times New Roman" panose="02020603050405020304" pitchFamily="18" charset="0"/>
                <a:cs typeface="Times New Roman" panose="02020603050405020304" pitchFamily="18" charset="0"/>
              </a:rPr>
              <a:t>  </a:t>
            </a:r>
            <a:r>
              <a:rPr lang="zh-CN" altLang="en-US" sz="2800" smtClean="0">
                <a:solidFill>
                  <a:schemeClr val="tx1"/>
                </a:solidFill>
                <a:latin typeface="Times New Roman" panose="02020603050405020304" pitchFamily="18" charset="0"/>
                <a:cs typeface="Times New Roman" panose="02020603050405020304" pitchFamily="18" charset="0"/>
              </a:rPr>
              <a:t>由                         和</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1</a:t>
            </a:r>
            <a:r>
              <a:rPr lang="en-US" altLang="zh-CN" sz="2800">
                <a:solidFill>
                  <a:schemeClr val="tx1"/>
                </a:solidFill>
                <a:latin typeface="Times New Roman" panose="02020603050405020304" pitchFamily="18" charset="0"/>
                <a:cs typeface="Times New Roman" panose="02020603050405020304" pitchFamily="18" charset="0"/>
              </a:rPr>
              <a:t>=T(r</a:t>
            </a:r>
            <a:r>
              <a:rPr lang="en-US" altLang="zh-CN" sz="2800" baseline="-25000">
                <a:solidFill>
                  <a:schemeClr val="tx1"/>
                </a:solidFill>
                <a:latin typeface="Times New Roman" panose="02020603050405020304" pitchFamily="18" charset="0"/>
                <a:cs typeface="Times New Roman" panose="02020603050405020304" pitchFamily="18" charset="0"/>
              </a:rPr>
              <a:t>1</a:t>
            </a:r>
            <a:r>
              <a:rPr lang="en-US" altLang="zh-CN" sz="2800">
                <a:solidFill>
                  <a:schemeClr val="tx1"/>
                </a:solidFill>
                <a:latin typeface="Times New Roman" panose="02020603050405020304" pitchFamily="18" charset="0"/>
                <a:cs typeface="Times New Roman" panose="02020603050405020304" pitchFamily="18" charset="0"/>
              </a:rPr>
              <a:t>)</a:t>
            </a:r>
          </a:p>
          <a:p>
            <a:pPr lvl="0" indent="0">
              <a:lnSpc>
                <a:spcPct val="180000"/>
              </a:lnSpc>
              <a:spcBef>
                <a:spcPct val="10000"/>
              </a:spcBef>
            </a:pPr>
            <a:r>
              <a:rPr lang="zh-CN" altLang="en-US" sz="2800" dirty="0">
                <a:solidFill>
                  <a:schemeClr val="tx1"/>
                </a:solidFill>
                <a:latin typeface="Times New Roman" panose="02020603050405020304" pitchFamily="18" charset="0"/>
                <a:cs typeface="Times New Roman" panose="02020603050405020304" pitchFamily="18" charset="0"/>
              </a:rPr>
              <a:t>可知，新图像中灰度级别为</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3</a:t>
            </a:r>
            <a:r>
              <a:rPr lang="en-US" altLang="zh-CN" sz="2800">
                <a:solidFill>
                  <a:schemeClr val="tx1"/>
                </a:solidFill>
                <a:latin typeface="Times New Roman" panose="02020603050405020304" pitchFamily="18" charset="0"/>
                <a:cs typeface="Times New Roman" panose="02020603050405020304" pitchFamily="18" charset="0"/>
              </a:rPr>
              <a:t>’=3/7</a:t>
            </a:r>
          </a:p>
          <a:p>
            <a:pPr lvl="0" indent="0">
              <a:lnSpc>
                <a:spcPct val="180000"/>
              </a:lnSpc>
              <a:spcBef>
                <a:spcPct val="10000"/>
              </a:spcBef>
            </a:pPr>
            <a:r>
              <a:rPr lang="zh-CN" altLang="en-US" sz="2800" dirty="0">
                <a:solidFill>
                  <a:schemeClr val="tx1"/>
                </a:solidFill>
                <a:latin typeface="Times New Roman" panose="02020603050405020304" pitchFamily="18" charset="0"/>
                <a:cs typeface="Times New Roman" panose="02020603050405020304" pitchFamily="18" charset="0"/>
              </a:rPr>
              <a:t>的像素对应于原图像中灰度级</a:t>
            </a:r>
            <a:r>
              <a:rPr lang="en-US" altLang="zh-CN" sz="2800">
                <a:solidFill>
                  <a:schemeClr val="tx1"/>
                </a:solidFill>
                <a:latin typeface="Times New Roman" panose="02020603050405020304" pitchFamily="18" charset="0"/>
                <a:cs typeface="Times New Roman" panose="02020603050405020304" pitchFamily="18" charset="0"/>
              </a:rPr>
              <a:t>(</a:t>
            </a:r>
            <a:r>
              <a:rPr lang="zh-CN" altLang="en-US" sz="2800" smtClean="0">
                <a:solidFill>
                  <a:schemeClr val="tx1"/>
                </a:solidFill>
                <a:latin typeface="Times New Roman" panose="02020603050405020304" pitchFamily="18" charset="0"/>
                <a:cs typeface="Times New Roman" panose="02020603050405020304" pitchFamily="18" charset="0"/>
              </a:rPr>
              <a:t>根据</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1</a:t>
            </a:r>
            <a:r>
              <a:rPr lang="en-US" altLang="zh-CN" sz="2800">
                <a:solidFill>
                  <a:schemeClr val="tx1"/>
                </a:solidFill>
                <a:latin typeface="Times New Roman" panose="02020603050405020304" pitchFamily="18" charset="0"/>
                <a:cs typeface="Times New Roman" panose="02020603050405020304" pitchFamily="18" charset="0"/>
              </a:rPr>
              <a:t>)</a:t>
            </a:r>
            <a:r>
              <a:rPr lang="zh-CN" altLang="en-US" sz="2800" dirty="0">
                <a:solidFill>
                  <a:schemeClr val="tx1"/>
                </a:solidFill>
                <a:latin typeface="Times New Roman" panose="02020603050405020304" pitchFamily="18" charset="0"/>
                <a:cs typeface="Times New Roman" panose="02020603050405020304" pitchFamily="18" charset="0"/>
              </a:rPr>
              <a:t>为</a:t>
            </a:r>
            <a:r>
              <a:rPr lang="en-US" altLang="zh-CN" sz="2800">
                <a:solidFill>
                  <a:schemeClr val="tx1"/>
                </a:solidFill>
                <a:latin typeface="Times New Roman" panose="02020603050405020304" pitchFamily="18" charset="0"/>
                <a:cs typeface="Times New Roman" panose="02020603050405020304" pitchFamily="18" charset="0"/>
              </a:rPr>
              <a:t>k=1</a:t>
            </a:r>
            <a:r>
              <a:rPr lang="zh-CN" altLang="en-US" sz="2800" dirty="0">
                <a:solidFill>
                  <a:schemeClr val="tx1"/>
                </a:solidFill>
                <a:latin typeface="Times New Roman" panose="02020603050405020304" pitchFamily="18" charset="0"/>
                <a:cs typeface="Times New Roman" panose="02020603050405020304" pitchFamily="18" charset="0"/>
              </a:rPr>
              <a:t>的像素，其像素</a:t>
            </a:r>
            <a:r>
              <a:rPr lang="zh-CN" altLang="en-US" sz="2800">
                <a:solidFill>
                  <a:schemeClr val="tx1"/>
                </a:solidFill>
                <a:latin typeface="Times New Roman" panose="02020603050405020304" pitchFamily="18" charset="0"/>
                <a:cs typeface="Times New Roman" panose="02020603050405020304" pitchFamily="18" charset="0"/>
              </a:rPr>
              <a:t>个数</a:t>
            </a:r>
            <a:r>
              <a:rPr lang="zh-CN" altLang="en-US" sz="2800" smtClean="0">
                <a:solidFill>
                  <a:schemeClr val="tx1"/>
                </a:solidFill>
                <a:latin typeface="Times New Roman" panose="02020603050405020304" pitchFamily="18" charset="0"/>
                <a:cs typeface="Times New Roman" panose="02020603050405020304" pitchFamily="18" charset="0"/>
              </a:rPr>
              <a:t>为</a:t>
            </a:r>
            <a:r>
              <a:rPr lang="en-US" altLang="zh-CN" sz="2800" smtClean="0">
                <a:solidFill>
                  <a:schemeClr val="tx1"/>
                </a:solidFill>
                <a:latin typeface="Times New Roman" panose="02020603050405020304" pitchFamily="18" charset="0"/>
                <a:cs typeface="Times New Roman" panose="02020603050405020304" pitchFamily="18" charset="0"/>
              </a:rPr>
              <a:t>m</a:t>
            </a:r>
            <a:r>
              <a:rPr lang="en-US" altLang="zh-CN" sz="2800" baseline="-25000" smtClean="0">
                <a:solidFill>
                  <a:schemeClr val="tx1"/>
                </a:solidFill>
                <a:latin typeface="Times New Roman" panose="02020603050405020304" pitchFamily="18" charset="0"/>
                <a:cs typeface="Times New Roman" panose="02020603050405020304" pitchFamily="18" charset="0"/>
              </a:rPr>
              <a:t>3</a:t>
            </a:r>
            <a:r>
              <a:rPr lang="en-US" altLang="zh-CN" sz="2800" smtClean="0">
                <a:solidFill>
                  <a:schemeClr val="tx1"/>
                </a:solidFill>
                <a:latin typeface="Times New Roman" panose="02020603050405020304" pitchFamily="18" charset="0"/>
                <a:cs typeface="Times New Roman" panose="02020603050405020304" pitchFamily="18" charset="0"/>
              </a:rPr>
              <a:t>=n</a:t>
            </a:r>
            <a:r>
              <a:rPr lang="en-US" altLang="zh-CN" sz="2800" baseline="-25000" smtClean="0">
                <a:solidFill>
                  <a:schemeClr val="tx1"/>
                </a:solidFill>
                <a:latin typeface="Times New Roman" panose="02020603050405020304" pitchFamily="18" charset="0"/>
                <a:cs typeface="Times New Roman" panose="02020603050405020304" pitchFamily="18" charset="0"/>
              </a:rPr>
              <a:t>1</a:t>
            </a:r>
            <a:r>
              <a:rPr lang="en-US" altLang="zh-CN" sz="2800" smtClean="0">
                <a:solidFill>
                  <a:schemeClr val="tx1"/>
                </a:solidFill>
                <a:latin typeface="Times New Roman" panose="02020603050405020304" pitchFamily="18" charset="0"/>
                <a:cs typeface="Times New Roman" panose="02020603050405020304" pitchFamily="18" charset="0"/>
              </a:rPr>
              <a:t>=1023</a:t>
            </a:r>
            <a:r>
              <a:rPr lang="zh-CN" altLang="en-US" sz="2800" smtClean="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a:t>
            </a:r>
          </a:p>
        </p:txBody>
      </p:sp>
      <p:graphicFrame>
        <p:nvGraphicFramePr>
          <p:cNvPr id="48131" name="对象 344069"/>
          <p:cNvGraphicFramePr/>
          <p:nvPr>
            <p:extLst>
              <p:ext uri="{D42A27DB-BD31-4B8C-83A1-F6EECF244321}">
                <p14:modId xmlns:p14="http://schemas.microsoft.com/office/powerpoint/2010/main" val="1076635824"/>
              </p:ext>
            </p:extLst>
          </p:nvPr>
        </p:nvGraphicFramePr>
        <p:xfrm>
          <a:off x="1536700" y="2562225"/>
          <a:ext cx="2186940" cy="1102360"/>
        </p:xfrm>
        <a:graphic>
          <a:graphicData uri="http://schemas.openxmlformats.org/presentationml/2006/ole">
            <mc:AlternateContent xmlns:mc="http://schemas.openxmlformats.org/markup-compatibility/2006">
              <mc:Choice xmlns:v="urn:schemas-microsoft-com:vml" Requires="v">
                <p:oleObj spid="_x0000_s13485" r:id="rId3" imgW="740410" imgH="402590" progId="Equation.3">
                  <p:embed/>
                </p:oleObj>
              </mc:Choice>
              <mc:Fallback>
                <p:oleObj r:id="rId3" imgW="740410" imgH="402590" progId="Equation.3">
                  <p:embed/>
                  <p:pic>
                    <p:nvPicPr>
                      <p:cNvPr id="0" name="图片 3125"/>
                      <p:cNvPicPr/>
                      <p:nvPr/>
                    </p:nvPicPr>
                    <p:blipFill>
                      <a:blip r:embed="rId4"/>
                      <a:stretch>
                        <a:fillRect/>
                      </a:stretch>
                    </p:blipFill>
                    <p:spPr>
                      <a:xfrm>
                        <a:off x="1536700" y="2562225"/>
                        <a:ext cx="2186940" cy="1102360"/>
                      </a:xfrm>
                      <a:prstGeom prst="rect">
                        <a:avLst/>
                      </a:prstGeom>
                      <a:noFill/>
                      <a:ln w="38100">
                        <a:noFill/>
                        <a:miter/>
                      </a:ln>
                    </p:spPr>
                  </p:pic>
                </p:oleObj>
              </mc:Fallback>
            </mc:AlternateContent>
          </a:graphicData>
        </a:graphic>
      </p:graphicFrame>
      <p:graphicFrame>
        <p:nvGraphicFramePr>
          <p:cNvPr id="344071" name="表格 344070"/>
          <p:cNvGraphicFramePr/>
          <p:nvPr>
            <p:extLst>
              <p:ext uri="{D42A27DB-BD31-4B8C-83A1-F6EECF244321}">
                <p14:modId xmlns:p14="http://schemas.microsoft.com/office/powerpoint/2010/main" val="2922243385"/>
              </p:ext>
            </p:extLst>
          </p:nvPr>
        </p:nvGraphicFramePr>
        <p:xfrm>
          <a:off x="7300436" y="49018"/>
          <a:ext cx="3016250" cy="4604385"/>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570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err="1">
                          <a:latin typeface="Times New Roman" panose="02020603050405020304" charset="0"/>
                        </a:rPr>
                        <a:t>n</a:t>
                      </a:r>
                      <a:r>
                        <a:rPr lang="en-US" altLang="zh-CN" sz="2645" baseline="-25000" err="1">
                          <a:latin typeface="Times New Roman" panose="02020603050405020304" charset="0"/>
                        </a:rPr>
                        <a:t>k</a:t>
                      </a:r>
                      <a:endParaRPr lang="en-US" altLang="zh-CN" sz="2645" baseline="-25000">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0"/>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1"/>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2"/>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3"/>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4"/>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5"/>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6"/>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7"/>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8"/>
                  </a:ext>
                </a:extLst>
              </a:tr>
            </a:tbl>
          </a:graphicData>
        </a:graphic>
      </p:graphicFrame>
      <p:graphicFrame>
        <p:nvGraphicFramePr>
          <p:cNvPr id="344103" name="表格 344102"/>
          <p:cNvGraphicFramePr/>
          <p:nvPr>
            <p:extLst>
              <p:ext uri="{D42A27DB-BD31-4B8C-83A1-F6EECF244321}">
                <p14:modId xmlns:p14="http://schemas.microsoft.com/office/powerpoint/2010/main" val="2774695336"/>
              </p:ext>
            </p:extLst>
          </p:nvPr>
        </p:nvGraphicFramePr>
        <p:xfrm>
          <a:off x="7570038" y="4655005"/>
          <a:ext cx="2301875" cy="2834005"/>
        </p:xfrm>
        <a:graphic>
          <a:graphicData uri="http://schemas.openxmlformats.org/drawingml/2006/table">
            <a:tbl>
              <a:tblPr/>
              <a:tblGrid>
                <a:gridCol w="1056005">
                  <a:extLst>
                    <a:ext uri="{9D8B030D-6E8A-4147-A177-3AD203B41FA5}">
                      <a16:colId xmlns:a16="http://schemas.microsoft.com/office/drawing/2014/main" val="20000"/>
                    </a:ext>
                  </a:extLst>
                </a:gridCol>
                <a:gridCol w="1245870">
                  <a:extLst>
                    <a:ext uri="{9D8B030D-6E8A-4147-A177-3AD203B41FA5}">
                      <a16:colId xmlns:a16="http://schemas.microsoft.com/office/drawing/2014/main" val="20001"/>
                    </a:ext>
                  </a:extLst>
                </a:gridCol>
              </a:tblGrid>
              <a:tr h="64897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S</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M</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51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2/7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3/7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688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4/7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黑体" panose="02010609060101010101" pitchFamily="2"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框 345128"/>
          <p:cNvSpPr txBox="1"/>
          <p:nvPr/>
        </p:nvSpPr>
        <p:spPr>
          <a:xfrm>
            <a:off x="927100" y="1543481"/>
            <a:ext cx="6261735" cy="1271117"/>
          </a:xfrm>
          <a:prstGeom prst="rect">
            <a:avLst/>
          </a:prstGeom>
          <a:noFill/>
          <a:ln w="9525">
            <a:noFill/>
          </a:ln>
        </p:spPr>
        <p:txBody>
          <a:bodyPr wrap="square" anchor="t">
            <a:spAutoFit/>
          </a:bodyPr>
          <a:lstStyle/>
          <a:p>
            <a:pPr lvl="0" indent="0">
              <a:lnSpc>
                <a:spcPct val="130000"/>
              </a:lnSpc>
            </a:pPr>
            <a:r>
              <a:rPr lang="zh-CN" altLang="en-US" sz="3200">
                <a:latin typeface="Times New Roman" panose="02020603050405020304" pitchFamily="18" charset="0"/>
                <a:cs typeface="Times New Roman" panose="02020603050405020304" pitchFamily="18" charset="0"/>
              </a:rPr>
              <a:t>解</a:t>
            </a:r>
            <a:r>
              <a:rPr lang="zh-CN" altLang="en-US" sz="3200" smtClean="0">
                <a:latin typeface="Times New Roman" panose="02020603050405020304" pitchFamily="18" charset="0"/>
                <a:cs typeface="Times New Roman" panose="02020603050405020304" pitchFamily="18" charset="0"/>
              </a:rPr>
              <a:t>：</a:t>
            </a:r>
            <a:r>
              <a:rPr lang="zh-CN" altLang="en-US" sz="2800">
                <a:latin typeface="Times New Roman" panose="02020603050405020304" pitchFamily="18" charset="0"/>
                <a:cs typeface="Times New Roman" panose="02020603050405020304" pitchFamily="18" charset="0"/>
              </a:rPr>
              <a:t>灰度级别</a:t>
            </a:r>
            <a:r>
              <a:rPr lang="en-US" altLang="zh-CN" sz="2800">
                <a:latin typeface="Times New Roman" panose="02020603050405020304" pitchFamily="18" charset="0"/>
                <a:cs typeface="Times New Roman" panose="02020603050405020304" pitchFamily="18" charset="0"/>
              </a:rPr>
              <a:t>s</a:t>
            </a:r>
            <a:r>
              <a:rPr lang="en-US" altLang="zh-CN" sz="2800" baseline="-25000">
                <a:latin typeface="Times New Roman" panose="02020603050405020304" pitchFamily="18" charset="0"/>
                <a:cs typeface="Times New Roman" panose="02020603050405020304" pitchFamily="18" charset="0"/>
              </a:rPr>
              <a:t>4</a:t>
            </a:r>
            <a:r>
              <a:rPr lang="en-US" altLang="zh-CN" sz="2800">
                <a:latin typeface="Times New Roman" panose="02020603050405020304" pitchFamily="18" charset="0"/>
                <a:cs typeface="Times New Roman" panose="02020603050405020304" pitchFamily="18" charset="0"/>
              </a:rPr>
              <a:t>’=4/7</a:t>
            </a:r>
            <a:r>
              <a:rPr lang="zh-CN" altLang="en-US" sz="2800">
                <a:latin typeface="Times New Roman" panose="02020603050405020304" pitchFamily="18" charset="0"/>
                <a:cs typeface="Times New Roman" panose="02020603050405020304" pitchFamily="18" charset="0"/>
              </a:rPr>
              <a:t>的像素</a:t>
            </a:r>
            <a:r>
              <a:rPr lang="zh-CN" altLang="en-US" sz="2800" smtClean="0">
                <a:latin typeface="Times New Roman" panose="02020603050405020304" pitchFamily="18" charset="0"/>
                <a:cs typeface="Times New Roman" panose="02020603050405020304" pitchFamily="18" charset="0"/>
              </a:rPr>
              <a:t>个数</a:t>
            </a:r>
            <a:r>
              <a:rPr lang="en-US" altLang="zh-CN" sz="2800" smtClean="0">
                <a:latin typeface="Times New Roman" panose="02020603050405020304" pitchFamily="18" charset="0"/>
                <a:cs typeface="Times New Roman" panose="02020603050405020304" pitchFamily="18" charset="0"/>
              </a:rPr>
              <a:t>m</a:t>
            </a:r>
            <a:r>
              <a:rPr lang="en-US" altLang="zh-CN" sz="2800" baseline="-25000" smtClean="0">
                <a:latin typeface="Times New Roman" panose="02020603050405020304" pitchFamily="18" charset="0"/>
                <a:cs typeface="Times New Roman" panose="02020603050405020304" pitchFamily="18" charset="0"/>
              </a:rPr>
              <a:t>4 </a:t>
            </a:r>
            <a:r>
              <a:rPr lang="en-US" altLang="zh-CN" sz="2800">
                <a:latin typeface="Times New Roman" panose="02020603050405020304" pitchFamily="18" charset="0"/>
                <a:cs typeface="Times New Roman" panose="02020603050405020304" pitchFamily="18" charset="0"/>
              </a:rPr>
              <a:t>= 0</a:t>
            </a:r>
            <a:r>
              <a:rPr lang="zh-CN" altLang="en-US" sz="2800">
                <a:latin typeface="Times New Roman" panose="02020603050405020304" pitchFamily="18" charset="0"/>
                <a:cs typeface="Times New Roman" panose="02020603050405020304" pitchFamily="18" charset="0"/>
              </a:rPr>
              <a:t>。 </a:t>
            </a:r>
          </a:p>
          <a:p>
            <a:pPr lvl="0" indent="0">
              <a:lnSpc>
                <a:spcPct val="125000"/>
              </a:lnSpc>
            </a:pPr>
            <a:endParaRPr lang="zh-CN" altLang="en-US" sz="2800" dirty="0">
              <a:latin typeface="Times New Roman" panose="02020603050405020304" pitchFamily="18" charset="0"/>
              <a:cs typeface="Times New Roman" panose="02020603050405020304" pitchFamily="18" charset="0"/>
            </a:endParaRPr>
          </a:p>
        </p:txBody>
      </p:sp>
      <p:graphicFrame>
        <p:nvGraphicFramePr>
          <p:cNvPr id="345131" name="表格 345130"/>
          <p:cNvGraphicFramePr/>
          <p:nvPr/>
        </p:nvGraphicFramePr>
        <p:xfrm>
          <a:off x="7300436" y="49018"/>
          <a:ext cx="3016250" cy="4605655"/>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570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ea typeface="楷体" panose="02010609060101010101" charset="-122"/>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err="1">
                          <a:latin typeface="Times New Roman" panose="02020603050405020304" charset="0"/>
                          <a:ea typeface="楷体" panose="02010609060101010101" charset="-122"/>
                        </a:rPr>
                        <a:t>n</a:t>
                      </a:r>
                      <a:r>
                        <a:rPr lang="en-US" altLang="zh-CN" sz="2645" baseline="-25000" err="1">
                          <a:latin typeface="Times New Roman" panose="02020603050405020304" charset="0"/>
                          <a:ea typeface="楷体" panose="02010609060101010101" charset="-122"/>
                        </a:rPr>
                        <a:t>k</a:t>
                      </a:r>
                      <a:endParaRPr lang="en-US" altLang="zh-CN" sz="2645" baseline="-25000">
                        <a:latin typeface="Times New Roman" panose="02020603050405020304" charset="0"/>
                        <a:ea typeface="楷体" panose="02010609060101010101"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0"/>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1"/>
                  </a:ext>
                </a:extLst>
              </a:tr>
              <a:tr h="50482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2"/>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3"/>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4"/>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5"/>
                  </a:ext>
                </a:extLst>
              </a:tr>
              <a:tr h="50482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6"/>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7"/>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楷体" panose="02010609060101010101"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8"/>
                  </a:ext>
                </a:extLst>
              </a:tr>
            </a:tbl>
          </a:graphicData>
        </a:graphic>
      </p:graphicFrame>
      <p:graphicFrame>
        <p:nvGraphicFramePr>
          <p:cNvPr id="345197" name="表格 345196"/>
          <p:cNvGraphicFramePr/>
          <p:nvPr/>
        </p:nvGraphicFramePr>
        <p:xfrm>
          <a:off x="4949301" y="4178825"/>
          <a:ext cx="2301875" cy="3326130"/>
        </p:xfrm>
        <a:graphic>
          <a:graphicData uri="http://schemas.openxmlformats.org/drawingml/2006/table">
            <a:tbl>
              <a:tblPr/>
              <a:tblGrid>
                <a:gridCol w="1056005">
                  <a:extLst>
                    <a:ext uri="{9D8B030D-6E8A-4147-A177-3AD203B41FA5}">
                      <a16:colId xmlns:a16="http://schemas.microsoft.com/office/drawing/2014/main" val="20000"/>
                    </a:ext>
                  </a:extLst>
                </a:gridCol>
                <a:gridCol w="1245870">
                  <a:extLst>
                    <a:ext uri="{9D8B030D-6E8A-4147-A177-3AD203B41FA5}">
                      <a16:colId xmlns:a16="http://schemas.microsoft.com/office/drawing/2014/main" val="20001"/>
                    </a:ext>
                  </a:extLst>
                </a:gridCol>
              </a:tblGrid>
              <a:tr h="6597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ea typeface="楷体" panose="02010609060101010101" charset="-122"/>
                        </a:rPr>
                        <a:t>S</a:t>
                      </a:r>
                      <a:r>
                        <a:rPr lang="en-US" altLang="zh-CN" sz="3090" baseline="-25000">
                          <a:latin typeface="Times New Roman" panose="02020603050405020304" charset="0"/>
                          <a:ea typeface="楷体" panose="02010609060101010101" charset="-122"/>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ea typeface="楷体" panose="02010609060101010101" charset="-122"/>
                        </a:rPr>
                        <a:t>M</a:t>
                      </a:r>
                      <a:r>
                        <a:rPr lang="en-US" altLang="zh-CN" sz="3090" baseline="-25000">
                          <a:latin typeface="Times New Roman" panose="02020603050405020304" charset="0"/>
                          <a:ea typeface="楷体" panose="02010609060101010101" charset="-122"/>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楷体" panose="02010609060101010101"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楷体" panose="02010609060101010101"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楷体" panose="02010609060101010101" charset="-122"/>
                        </a:rPr>
                        <a:t>1/7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楷体" panose="02010609060101010101"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楷体" panose="02010609060101010101" charset="-122"/>
                        </a:rPr>
                        <a:t>2/7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楷体" panose="02010609060101010101"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3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楷体" panose="02010609060101010101" charset="-122"/>
                        </a:rPr>
                        <a:t>3/7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楷体" panose="02010609060101010101"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楷体" panose="02010609060101010101" charset="-122"/>
                        </a:rPr>
                        <a:t>4/7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楷体" panose="02010609060101010101"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楷体" panose="02010609060101010101" charset="-122"/>
                        </a:rPr>
                        <a:t>5/7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endParaRPr lang="en-US" altLang="zh-CN" sz="2205" b="1">
                        <a:latin typeface="Times New Roman" panose="02020603050405020304" charset="0"/>
                        <a:ea typeface="楷体" panose="02010609060101010101" charset="-122"/>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框 215054"/>
          <p:cNvSpPr txBox="1"/>
          <p:nvPr/>
        </p:nvSpPr>
        <p:spPr>
          <a:xfrm>
            <a:off x="848995" y="1395730"/>
            <a:ext cx="6273165" cy="3080587"/>
          </a:xfrm>
          <a:prstGeom prst="rect">
            <a:avLst/>
          </a:prstGeom>
          <a:noFill/>
          <a:ln w="9525">
            <a:noFill/>
          </a:ln>
        </p:spPr>
        <p:txBody>
          <a:bodyPr wrap="square" anchor="t">
            <a:spAutoFit/>
          </a:bodyPr>
          <a:lstStyle/>
          <a:p>
            <a:pPr lvl="0" indent="0">
              <a:lnSpc>
                <a:spcPct val="180000"/>
              </a:lnSpc>
            </a:pPr>
            <a:r>
              <a:rPr lang="zh-CN" altLang="en-US" sz="2800">
                <a:solidFill>
                  <a:schemeClr val="tx1"/>
                </a:solidFill>
                <a:latin typeface="Times New Roman" panose="02020603050405020304" pitchFamily="18" charset="0"/>
                <a:cs typeface="Times New Roman" panose="02020603050405020304" pitchFamily="18" charset="0"/>
              </a:rPr>
              <a:t>解</a:t>
            </a:r>
            <a:r>
              <a:rPr lang="zh-CN" altLang="en-US" sz="2800" smtClean="0">
                <a:solidFill>
                  <a:schemeClr val="tx1"/>
                </a:solidFill>
                <a:latin typeface="Times New Roman" panose="02020603050405020304" pitchFamily="18" charset="0"/>
                <a:cs typeface="Times New Roman" panose="02020603050405020304" pitchFamily="18" charset="0"/>
              </a:rPr>
              <a:t>：</a:t>
            </a:r>
            <a:r>
              <a:rPr lang="en-US" altLang="zh-CN" sz="2800" smtClean="0">
                <a:solidFill>
                  <a:schemeClr val="tx1"/>
                </a:solidFill>
                <a:latin typeface="Times New Roman" panose="02020603050405020304" pitchFamily="18" charset="0"/>
                <a:cs typeface="Times New Roman" panose="02020603050405020304" pitchFamily="18" charset="0"/>
              </a:rPr>
              <a:t> </a:t>
            </a:r>
            <a:r>
              <a:rPr lang="zh-CN" altLang="en-US" sz="2800">
                <a:solidFill>
                  <a:schemeClr val="tx1"/>
                </a:solidFill>
                <a:latin typeface="Times New Roman" panose="02020603050405020304" pitchFamily="18" charset="0"/>
                <a:cs typeface="Times New Roman" panose="02020603050405020304" pitchFamily="18" charset="0"/>
              </a:rPr>
              <a:t>由                   </a:t>
            </a:r>
            <a:r>
              <a:rPr lang="zh-CN" altLang="en-US" sz="2800" smtClean="0">
                <a:solidFill>
                  <a:schemeClr val="tx1"/>
                </a:solidFill>
                <a:latin typeface="Times New Roman" panose="02020603050405020304" pitchFamily="18" charset="0"/>
                <a:cs typeface="Times New Roman" panose="02020603050405020304" pitchFamily="18" charset="0"/>
              </a:rPr>
              <a:t>和</a:t>
            </a:r>
            <a:r>
              <a:rPr lang="en-US" altLang="zh-CN" sz="2800" smtClean="0">
                <a:solidFill>
                  <a:schemeClr val="tx1"/>
                </a:solidFill>
                <a:latin typeface="Times New Roman" panose="02020603050405020304" pitchFamily="18" charset="0"/>
                <a:cs typeface="Times New Roman" panose="02020603050405020304" pitchFamily="18" charset="0"/>
              </a:rPr>
              <a:t>s</a:t>
            </a:r>
            <a:r>
              <a:rPr lang="en-US" altLang="zh-CN" sz="2800" baseline="-25000" smtClean="0">
                <a:solidFill>
                  <a:schemeClr val="tx1"/>
                </a:solidFill>
                <a:latin typeface="Times New Roman" panose="02020603050405020304" pitchFamily="18" charset="0"/>
                <a:cs typeface="Times New Roman" panose="02020603050405020304" pitchFamily="18" charset="0"/>
              </a:rPr>
              <a:t>2</a:t>
            </a:r>
            <a:r>
              <a:rPr lang="en-US" altLang="zh-CN" sz="2800" smtClean="0">
                <a:solidFill>
                  <a:schemeClr val="tx1"/>
                </a:solidFill>
                <a:latin typeface="Times New Roman" panose="02020603050405020304" pitchFamily="18" charset="0"/>
                <a:cs typeface="Times New Roman" panose="02020603050405020304" pitchFamily="18" charset="0"/>
              </a:rPr>
              <a:t>=T(r</a:t>
            </a:r>
            <a:r>
              <a:rPr lang="en-US" altLang="zh-CN" sz="2800" baseline="-25000" smtClean="0">
                <a:solidFill>
                  <a:schemeClr val="tx1"/>
                </a:solidFill>
                <a:latin typeface="Times New Roman" panose="02020603050405020304" pitchFamily="18" charset="0"/>
                <a:cs typeface="Times New Roman" panose="02020603050405020304" pitchFamily="18" charset="0"/>
              </a:rPr>
              <a:t>2</a:t>
            </a:r>
            <a:r>
              <a:rPr lang="en-US" altLang="zh-CN" sz="2800">
                <a:solidFill>
                  <a:schemeClr val="tx1"/>
                </a:solidFill>
                <a:latin typeface="Times New Roman" panose="02020603050405020304" pitchFamily="18" charset="0"/>
                <a:cs typeface="Times New Roman" panose="02020603050405020304" pitchFamily="18" charset="0"/>
              </a:rPr>
              <a:t>)</a:t>
            </a:r>
            <a:r>
              <a:rPr lang="zh-CN" altLang="en-US" sz="2800" smtClean="0">
                <a:solidFill>
                  <a:schemeClr val="tx1"/>
                </a:solidFill>
                <a:latin typeface="Times New Roman" panose="02020603050405020304" pitchFamily="18" charset="0"/>
                <a:cs typeface="Times New Roman" panose="02020603050405020304" pitchFamily="18" charset="0"/>
              </a:rPr>
              <a:t>可知</a:t>
            </a:r>
            <a:r>
              <a:rPr lang="zh-CN" altLang="en-US" sz="2800" dirty="0">
                <a:solidFill>
                  <a:schemeClr val="tx1"/>
                </a:solidFill>
                <a:latin typeface="Times New Roman" panose="02020603050405020304" pitchFamily="18" charset="0"/>
                <a:cs typeface="Times New Roman" panose="02020603050405020304" pitchFamily="18" charset="0"/>
              </a:rPr>
              <a:t>，新图像中灰度级别为</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5</a:t>
            </a:r>
            <a:r>
              <a:rPr lang="en-US" altLang="zh-CN" sz="2800">
                <a:solidFill>
                  <a:schemeClr val="tx1"/>
                </a:solidFill>
                <a:latin typeface="Times New Roman" panose="02020603050405020304" pitchFamily="18" charset="0"/>
                <a:cs typeface="Times New Roman" panose="02020603050405020304" pitchFamily="18" charset="0"/>
              </a:rPr>
              <a:t>’=5/7</a:t>
            </a:r>
            <a:r>
              <a:rPr lang="zh-CN" altLang="en-US" sz="2800">
                <a:solidFill>
                  <a:schemeClr val="tx1"/>
                </a:solidFill>
                <a:latin typeface="Times New Roman" panose="02020603050405020304" pitchFamily="18" charset="0"/>
                <a:cs typeface="Times New Roman" panose="02020603050405020304" pitchFamily="18" charset="0"/>
              </a:rPr>
              <a:t> </a:t>
            </a:r>
            <a:r>
              <a:rPr lang="zh-CN" altLang="en-US" sz="2800" smtClean="0">
                <a:solidFill>
                  <a:schemeClr val="tx1"/>
                </a:solidFill>
                <a:latin typeface="Times New Roman" panose="02020603050405020304" pitchFamily="18" charset="0"/>
                <a:cs typeface="Times New Roman" panose="02020603050405020304" pitchFamily="18" charset="0"/>
              </a:rPr>
              <a:t>的像素</a:t>
            </a:r>
            <a:r>
              <a:rPr lang="zh-CN" altLang="en-US" sz="2800" dirty="0">
                <a:solidFill>
                  <a:schemeClr val="tx1"/>
                </a:solidFill>
                <a:latin typeface="Times New Roman" panose="02020603050405020304" pitchFamily="18" charset="0"/>
                <a:cs typeface="Times New Roman" panose="02020603050405020304" pitchFamily="18" charset="0"/>
              </a:rPr>
              <a:t>对应于原图像中灰度级</a:t>
            </a:r>
            <a:r>
              <a:rPr lang="en-US" altLang="zh-CN" sz="2800">
                <a:solidFill>
                  <a:schemeClr val="tx1"/>
                </a:solidFill>
                <a:latin typeface="Times New Roman" panose="02020603050405020304" pitchFamily="18" charset="0"/>
                <a:cs typeface="Times New Roman" panose="02020603050405020304" pitchFamily="18" charset="0"/>
              </a:rPr>
              <a:t>(</a:t>
            </a:r>
            <a:r>
              <a:rPr lang="zh-CN" altLang="en-US" sz="2800" smtClean="0">
                <a:solidFill>
                  <a:schemeClr val="tx1"/>
                </a:solidFill>
                <a:latin typeface="Times New Roman" panose="02020603050405020304" pitchFamily="18" charset="0"/>
                <a:cs typeface="Times New Roman" panose="02020603050405020304" pitchFamily="18" charset="0"/>
              </a:rPr>
              <a:t>根据</a:t>
            </a:r>
            <a:r>
              <a:rPr lang="en-US" altLang="zh-CN" sz="2800" smtClean="0">
                <a:solidFill>
                  <a:schemeClr val="tx1"/>
                </a:solidFill>
                <a:latin typeface="Times New Roman" panose="02020603050405020304" pitchFamily="18" charset="0"/>
                <a:cs typeface="Times New Roman" panose="02020603050405020304" pitchFamily="18" charset="0"/>
              </a:rPr>
              <a:t>s</a:t>
            </a:r>
            <a:r>
              <a:rPr lang="en-US" altLang="zh-CN" sz="2800" baseline="-25000" smtClean="0">
                <a:solidFill>
                  <a:schemeClr val="tx1"/>
                </a:solidFill>
                <a:latin typeface="Times New Roman" panose="02020603050405020304" pitchFamily="18" charset="0"/>
                <a:cs typeface="Times New Roman" panose="02020603050405020304" pitchFamily="18" charset="0"/>
              </a:rPr>
              <a:t>2</a:t>
            </a:r>
            <a:r>
              <a:rPr lang="en-US" altLang="zh-CN" sz="2800" dirty="0">
                <a:solidFill>
                  <a:schemeClr val="tx1"/>
                </a:solidFill>
                <a:latin typeface="Times New Roman" panose="02020603050405020304" pitchFamily="18" charset="0"/>
                <a:cs typeface="Times New Roman" panose="02020603050405020304" pitchFamily="18" charset="0"/>
              </a:rPr>
              <a:t>)</a:t>
            </a:r>
            <a:r>
              <a:rPr lang="zh-CN" altLang="en-US" sz="2800" dirty="0">
                <a:solidFill>
                  <a:schemeClr val="tx1"/>
                </a:solidFill>
                <a:latin typeface="Times New Roman" panose="02020603050405020304" pitchFamily="18" charset="0"/>
                <a:cs typeface="Times New Roman" panose="02020603050405020304" pitchFamily="18" charset="0"/>
              </a:rPr>
              <a:t>为</a:t>
            </a:r>
            <a:r>
              <a:rPr lang="en-US" altLang="zh-CN" sz="2800">
                <a:solidFill>
                  <a:schemeClr val="tx1"/>
                </a:solidFill>
                <a:latin typeface="Times New Roman" panose="02020603050405020304" pitchFamily="18" charset="0"/>
                <a:cs typeface="Times New Roman" panose="02020603050405020304" pitchFamily="18" charset="0"/>
              </a:rPr>
              <a:t>k=2</a:t>
            </a:r>
            <a:r>
              <a:rPr lang="zh-CN" altLang="en-US" sz="2800" dirty="0">
                <a:solidFill>
                  <a:schemeClr val="tx1"/>
                </a:solidFill>
                <a:latin typeface="Times New Roman" panose="02020603050405020304" pitchFamily="18" charset="0"/>
                <a:cs typeface="Times New Roman" panose="02020603050405020304" pitchFamily="18" charset="0"/>
              </a:rPr>
              <a:t>的像素，其像素</a:t>
            </a:r>
            <a:r>
              <a:rPr lang="zh-CN" altLang="en-US" sz="2800">
                <a:solidFill>
                  <a:schemeClr val="tx1"/>
                </a:solidFill>
                <a:latin typeface="Times New Roman" panose="02020603050405020304" pitchFamily="18" charset="0"/>
                <a:cs typeface="Times New Roman" panose="02020603050405020304" pitchFamily="18" charset="0"/>
              </a:rPr>
              <a:t>个数</a:t>
            </a:r>
            <a:r>
              <a:rPr lang="zh-CN" altLang="en-US" sz="2800" smtClean="0">
                <a:solidFill>
                  <a:schemeClr val="tx1"/>
                </a:solidFill>
                <a:latin typeface="Times New Roman" panose="02020603050405020304" pitchFamily="18" charset="0"/>
                <a:cs typeface="Times New Roman" panose="02020603050405020304" pitchFamily="18" charset="0"/>
              </a:rPr>
              <a:t>为</a:t>
            </a:r>
            <a:r>
              <a:rPr lang="en-US" altLang="zh-CN" sz="2800" smtClean="0">
                <a:solidFill>
                  <a:schemeClr val="tx1"/>
                </a:solidFill>
                <a:latin typeface="Times New Roman" panose="02020603050405020304" pitchFamily="18" charset="0"/>
                <a:cs typeface="Times New Roman" panose="02020603050405020304" pitchFamily="18" charset="0"/>
              </a:rPr>
              <a:t>m</a:t>
            </a:r>
            <a:r>
              <a:rPr lang="en-US" altLang="zh-CN" sz="2800" baseline="-25000" smtClean="0">
                <a:solidFill>
                  <a:schemeClr val="tx1"/>
                </a:solidFill>
                <a:latin typeface="Times New Roman" panose="02020603050405020304" pitchFamily="18" charset="0"/>
                <a:cs typeface="Times New Roman" panose="02020603050405020304" pitchFamily="18" charset="0"/>
              </a:rPr>
              <a:t>5</a:t>
            </a:r>
            <a:r>
              <a:rPr lang="en-US" altLang="zh-CN" sz="2800" smtClean="0">
                <a:solidFill>
                  <a:schemeClr val="tx1"/>
                </a:solidFill>
                <a:latin typeface="Times New Roman" panose="02020603050405020304" pitchFamily="18" charset="0"/>
                <a:cs typeface="Times New Roman" panose="02020603050405020304" pitchFamily="18" charset="0"/>
              </a:rPr>
              <a:t>=n</a:t>
            </a:r>
            <a:r>
              <a:rPr lang="en-US" altLang="zh-CN" sz="2800" baseline="-25000" smtClean="0">
                <a:solidFill>
                  <a:schemeClr val="tx1"/>
                </a:solidFill>
                <a:latin typeface="Times New Roman" panose="02020603050405020304" pitchFamily="18" charset="0"/>
                <a:cs typeface="Times New Roman" panose="02020603050405020304" pitchFamily="18" charset="0"/>
              </a:rPr>
              <a:t>2</a:t>
            </a:r>
            <a:r>
              <a:rPr lang="en-US" altLang="zh-CN" sz="2800" smtClean="0">
                <a:solidFill>
                  <a:schemeClr val="tx1"/>
                </a:solidFill>
                <a:latin typeface="Times New Roman" panose="02020603050405020304" pitchFamily="18" charset="0"/>
                <a:cs typeface="Times New Roman" panose="02020603050405020304" pitchFamily="18" charset="0"/>
              </a:rPr>
              <a:t>=850</a:t>
            </a:r>
            <a:r>
              <a:rPr lang="zh-CN" altLang="en-US" sz="2800" smtClean="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a:t>
            </a:r>
          </a:p>
        </p:txBody>
      </p:sp>
      <p:graphicFrame>
        <p:nvGraphicFramePr>
          <p:cNvPr id="50179" name="对象 215058"/>
          <p:cNvGraphicFramePr/>
          <p:nvPr>
            <p:extLst>
              <p:ext uri="{D42A27DB-BD31-4B8C-83A1-F6EECF244321}">
                <p14:modId xmlns:p14="http://schemas.microsoft.com/office/powerpoint/2010/main" val="1485671903"/>
              </p:ext>
            </p:extLst>
          </p:nvPr>
        </p:nvGraphicFramePr>
        <p:xfrm>
          <a:off x="2222500" y="1403278"/>
          <a:ext cx="1464945" cy="1054100"/>
        </p:xfrm>
        <a:graphic>
          <a:graphicData uri="http://schemas.openxmlformats.org/presentationml/2006/ole">
            <mc:AlternateContent xmlns:mc="http://schemas.openxmlformats.org/markup-compatibility/2006">
              <mc:Choice xmlns:v="urn:schemas-microsoft-com:vml" Requires="v">
                <p:oleObj spid="_x0000_s14509" r:id="rId3" imgW="698500" imgH="393700" progId="Equation.3">
                  <p:embed/>
                </p:oleObj>
              </mc:Choice>
              <mc:Fallback>
                <p:oleObj r:id="rId3" imgW="698500" imgH="393700" progId="Equation.3">
                  <p:embed/>
                  <p:pic>
                    <p:nvPicPr>
                      <p:cNvPr id="0" name="图片 3126"/>
                      <p:cNvPicPr/>
                      <p:nvPr/>
                    </p:nvPicPr>
                    <p:blipFill>
                      <a:blip r:embed="rId4"/>
                      <a:stretch>
                        <a:fillRect/>
                      </a:stretch>
                    </p:blipFill>
                    <p:spPr>
                      <a:xfrm>
                        <a:off x="2222500" y="1403278"/>
                        <a:ext cx="1464945" cy="1054100"/>
                      </a:xfrm>
                      <a:prstGeom prst="rect">
                        <a:avLst/>
                      </a:prstGeom>
                      <a:noFill/>
                      <a:ln w="38100">
                        <a:noFill/>
                        <a:miter/>
                      </a:ln>
                    </p:spPr>
                  </p:pic>
                </p:oleObj>
              </mc:Fallback>
            </mc:AlternateContent>
          </a:graphicData>
        </a:graphic>
      </p:graphicFrame>
      <p:graphicFrame>
        <p:nvGraphicFramePr>
          <p:cNvPr id="215061" name="表格 215060"/>
          <p:cNvGraphicFramePr/>
          <p:nvPr/>
        </p:nvGraphicFramePr>
        <p:xfrm>
          <a:off x="7293434" y="63024"/>
          <a:ext cx="3016250" cy="4604385"/>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570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err="1">
                          <a:latin typeface="Times New Roman" panose="02020603050405020304" charset="0"/>
                        </a:rPr>
                        <a:t>n</a:t>
                      </a:r>
                      <a:r>
                        <a:rPr lang="en-US" altLang="zh-CN" sz="2645" baseline="-25000" err="1">
                          <a:latin typeface="Times New Roman" panose="02020603050405020304" charset="0"/>
                        </a:rPr>
                        <a:t>k</a:t>
                      </a:r>
                      <a:endParaRPr lang="en-US" altLang="zh-CN" sz="2645" baseline="-25000">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0"/>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1"/>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2"/>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3"/>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4"/>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5"/>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6"/>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7"/>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8"/>
                  </a:ext>
                </a:extLst>
              </a:tr>
            </a:tbl>
          </a:graphicData>
        </a:graphic>
      </p:graphicFrame>
      <p:graphicFrame>
        <p:nvGraphicFramePr>
          <p:cNvPr id="215093" name="表格 215092"/>
          <p:cNvGraphicFramePr/>
          <p:nvPr/>
        </p:nvGraphicFramePr>
        <p:xfrm>
          <a:off x="4949301" y="4189620"/>
          <a:ext cx="2301875" cy="3238117"/>
        </p:xfrm>
        <a:graphic>
          <a:graphicData uri="http://schemas.openxmlformats.org/drawingml/2006/table">
            <a:tbl>
              <a:tblPr/>
              <a:tblGrid>
                <a:gridCol w="1056005">
                  <a:extLst>
                    <a:ext uri="{9D8B030D-6E8A-4147-A177-3AD203B41FA5}">
                      <a16:colId xmlns:a16="http://schemas.microsoft.com/office/drawing/2014/main" val="20000"/>
                    </a:ext>
                  </a:extLst>
                </a:gridCol>
                <a:gridCol w="1245870">
                  <a:extLst>
                    <a:ext uri="{9D8B030D-6E8A-4147-A177-3AD203B41FA5}">
                      <a16:colId xmlns:a16="http://schemas.microsoft.com/office/drawing/2014/main" val="20001"/>
                    </a:ext>
                  </a:extLst>
                </a:gridCol>
              </a:tblGrid>
              <a:tr h="54419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S</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M</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2/7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3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3/7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4/7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450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5/7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文本框 330755"/>
          <p:cNvSpPr txBox="1"/>
          <p:nvPr/>
        </p:nvSpPr>
        <p:spPr>
          <a:xfrm>
            <a:off x="885190" y="1473200"/>
            <a:ext cx="5236845" cy="5116529"/>
          </a:xfrm>
          <a:prstGeom prst="rect">
            <a:avLst/>
          </a:prstGeom>
          <a:noFill/>
          <a:ln w="9525">
            <a:noFill/>
          </a:ln>
        </p:spPr>
        <p:txBody>
          <a:bodyPr wrap="square" anchor="t">
            <a:spAutoFit/>
          </a:bodyPr>
          <a:lstStyle/>
          <a:p>
            <a:pPr lvl="0" indent="0">
              <a:lnSpc>
                <a:spcPct val="170000"/>
              </a:lnSpc>
            </a:pPr>
            <a:r>
              <a:rPr lang="zh-CN" altLang="en-US" sz="2800" dirty="0">
                <a:solidFill>
                  <a:schemeClr val="tx1"/>
                </a:solidFill>
                <a:latin typeface="Times New Roman" panose="02020603050405020304" pitchFamily="18" charset="0"/>
                <a:cs typeface="Times New Roman" panose="02020603050405020304" pitchFamily="18" charset="0"/>
              </a:rPr>
              <a:t>解：由                      和</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3</a:t>
            </a:r>
            <a:r>
              <a:rPr lang="en-US" altLang="zh-CN" sz="2800">
                <a:solidFill>
                  <a:schemeClr val="tx1"/>
                </a:solidFill>
                <a:latin typeface="Times New Roman" panose="02020603050405020304" pitchFamily="18" charset="0"/>
                <a:cs typeface="Times New Roman" panose="02020603050405020304" pitchFamily="18" charset="0"/>
              </a:rPr>
              <a:t>=T(r</a:t>
            </a:r>
            <a:r>
              <a:rPr lang="en-US" altLang="zh-CN" sz="2800" baseline="-25000">
                <a:solidFill>
                  <a:schemeClr val="tx1"/>
                </a:solidFill>
                <a:latin typeface="Times New Roman" panose="02020603050405020304" pitchFamily="18" charset="0"/>
                <a:cs typeface="Times New Roman" panose="02020603050405020304" pitchFamily="18" charset="0"/>
              </a:rPr>
              <a:t>3</a:t>
            </a:r>
            <a:r>
              <a:rPr lang="en-US" altLang="zh-CN" sz="2800">
                <a:solidFill>
                  <a:schemeClr val="tx1"/>
                </a:solidFill>
                <a:latin typeface="Times New Roman" panose="02020603050405020304" pitchFamily="18" charset="0"/>
                <a:cs typeface="Times New Roman" panose="02020603050405020304" pitchFamily="18" charset="0"/>
              </a:rPr>
              <a:t>)</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4</a:t>
            </a:r>
            <a:r>
              <a:rPr lang="en-US" altLang="zh-CN" sz="2800">
                <a:solidFill>
                  <a:schemeClr val="tx1"/>
                </a:solidFill>
                <a:latin typeface="Times New Roman" panose="02020603050405020304" pitchFamily="18" charset="0"/>
                <a:cs typeface="Times New Roman" panose="02020603050405020304" pitchFamily="18" charset="0"/>
              </a:rPr>
              <a:t>=T(r</a:t>
            </a:r>
            <a:r>
              <a:rPr lang="en-US" altLang="zh-CN" sz="2800" baseline="-25000">
                <a:solidFill>
                  <a:schemeClr val="tx1"/>
                </a:solidFill>
                <a:latin typeface="Times New Roman" panose="02020603050405020304" pitchFamily="18" charset="0"/>
                <a:cs typeface="Times New Roman" panose="02020603050405020304" pitchFamily="18" charset="0"/>
              </a:rPr>
              <a:t>4</a:t>
            </a:r>
            <a:r>
              <a:rPr lang="en-US" altLang="zh-CN" sz="2800">
                <a:solidFill>
                  <a:schemeClr val="tx1"/>
                </a:solidFill>
                <a:latin typeface="Times New Roman" panose="02020603050405020304" pitchFamily="18" charset="0"/>
                <a:cs typeface="Times New Roman" panose="02020603050405020304" pitchFamily="18" charset="0"/>
              </a:rPr>
              <a:t>)</a:t>
            </a:r>
            <a:r>
              <a:rPr lang="zh-CN" altLang="en-US" sz="2800" dirty="0">
                <a:solidFill>
                  <a:schemeClr val="tx1"/>
                </a:solidFill>
                <a:latin typeface="Times New Roman" panose="02020603050405020304" pitchFamily="18" charset="0"/>
                <a:cs typeface="Times New Roman" panose="02020603050405020304" pitchFamily="18" charset="0"/>
              </a:rPr>
              <a:t>可知，新图像中灰度级别</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6</a:t>
            </a:r>
            <a:r>
              <a:rPr lang="en-US" altLang="zh-CN" sz="2800">
                <a:solidFill>
                  <a:schemeClr val="tx1"/>
                </a:solidFill>
                <a:latin typeface="Times New Roman" panose="02020603050405020304" pitchFamily="18" charset="0"/>
                <a:cs typeface="Times New Roman" panose="02020603050405020304" pitchFamily="18" charset="0"/>
              </a:rPr>
              <a:t>’</a:t>
            </a:r>
            <a:r>
              <a:rPr lang="zh-CN" altLang="en-US" sz="2800" dirty="0">
                <a:solidFill>
                  <a:schemeClr val="tx1"/>
                </a:solidFill>
                <a:latin typeface="Times New Roman" panose="02020603050405020304" pitchFamily="18" charset="0"/>
                <a:cs typeface="Times New Roman" panose="02020603050405020304" pitchFamily="18" charset="0"/>
              </a:rPr>
              <a:t>为</a:t>
            </a:r>
            <a:r>
              <a:rPr lang="en-US" altLang="zh-CN" sz="2800">
                <a:solidFill>
                  <a:schemeClr val="tx1"/>
                </a:solidFill>
                <a:latin typeface="Times New Roman" panose="02020603050405020304" pitchFamily="18" charset="0"/>
                <a:cs typeface="Times New Roman" panose="02020603050405020304" pitchFamily="18" charset="0"/>
              </a:rPr>
              <a:t>=6/7</a:t>
            </a:r>
            <a:r>
              <a:rPr lang="zh-CN" altLang="en-US" sz="2800" dirty="0">
                <a:solidFill>
                  <a:schemeClr val="tx1"/>
                </a:solidFill>
                <a:latin typeface="Times New Roman" panose="02020603050405020304" pitchFamily="18" charset="0"/>
                <a:cs typeface="Times New Roman" panose="02020603050405020304" pitchFamily="18" charset="0"/>
              </a:rPr>
              <a:t>的像素，对应于原图像中灰度级</a:t>
            </a:r>
            <a:r>
              <a:rPr lang="en-US" altLang="zh-CN" sz="2800" dirty="0">
                <a:solidFill>
                  <a:schemeClr val="tx1"/>
                </a:solidFill>
                <a:latin typeface="Times New Roman" panose="02020603050405020304" pitchFamily="18" charset="0"/>
                <a:cs typeface="Times New Roman" panose="02020603050405020304" pitchFamily="18" charset="0"/>
              </a:rPr>
              <a:t>(</a:t>
            </a:r>
            <a:r>
              <a:rPr lang="zh-CN" altLang="en-US" sz="2800" dirty="0">
                <a:solidFill>
                  <a:schemeClr val="tx1"/>
                </a:solidFill>
                <a:latin typeface="Times New Roman" panose="02020603050405020304" pitchFamily="18" charset="0"/>
                <a:cs typeface="Times New Roman" panose="02020603050405020304" pitchFamily="18" charset="0"/>
              </a:rPr>
              <a:t>根据</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2</a:t>
            </a:r>
            <a:r>
              <a:rPr lang="zh-CN" altLang="en-US" sz="2800" dirty="0">
                <a:solidFill>
                  <a:schemeClr val="tx1"/>
                </a:solidFill>
                <a:latin typeface="Times New Roman" panose="02020603050405020304" pitchFamily="18" charset="0"/>
                <a:cs typeface="Times New Roman" panose="02020603050405020304" pitchFamily="18" charset="0"/>
              </a:rPr>
              <a:t>和</a:t>
            </a:r>
            <a:r>
              <a:rPr lang="en-US" altLang="zh-CN" sz="2800">
                <a:solidFill>
                  <a:schemeClr val="tx1"/>
                </a:solidFill>
                <a:latin typeface="Times New Roman" panose="02020603050405020304" pitchFamily="18" charset="0"/>
                <a:cs typeface="Times New Roman" panose="02020603050405020304" pitchFamily="18" charset="0"/>
              </a:rPr>
              <a:t>s</a:t>
            </a:r>
            <a:r>
              <a:rPr lang="en-US" altLang="zh-CN" sz="2800" baseline="-25000">
                <a:solidFill>
                  <a:schemeClr val="tx1"/>
                </a:solidFill>
                <a:latin typeface="Times New Roman" panose="02020603050405020304" pitchFamily="18" charset="0"/>
                <a:cs typeface="Times New Roman" panose="02020603050405020304" pitchFamily="18" charset="0"/>
              </a:rPr>
              <a:t>4</a:t>
            </a:r>
            <a:r>
              <a:rPr lang="en-US" altLang="zh-CN" sz="2800">
                <a:solidFill>
                  <a:schemeClr val="tx1"/>
                </a:solidFill>
                <a:latin typeface="Times New Roman" panose="02020603050405020304" pitchFamily="18" charset="0"/>
                <a:cs typeface="Times New Roman" panose="02020603050405020304" pitchFamily="18" charset="0"/>
              </a:rPr>
              <a:t>)</a:t>
            </a:r>
          </a:p>
          <a:p>
            <a:pPr lvl="0" indent="0">
              <a:lnSpc>
                <a:spcPct val="170000"/>
              </a:lnSpc>
            </a:pPr>
            <a:r>
              <a:rPr lang="zh-CN" altLang="en-US" sz="2800" dirty="0">
                <a:solidFill>
                  <a:schemeClr val="tx1"/>
                </a:solidFill>
                <a:latin typeface="Times New Roman" panose="02020603050405020304" pitchFamily="18" charset="0"/>
                <a:cs typeface="Times New Roman" panose="02020603050405020304" pitchFamily="18" charset="0"/>
              </a:rPr>
              <a:t>为</a:t>
            </a:r>
            <a:r>
              <a:rPr lang="en-US" altLang="zh-CN" sz="2800">
                <a:solidFill>
                  <a:schemeClr val="tx1"/>
                </a:solidFill>
                <a:latin typeface="Times New Roman" panose="02020603050405020304" pitchFamily="18" charset="0"/>
                <a:cs typeface="Times New Roman" panose="02020603050405020304" pitchFamily="18" charset="0"/>
              </a:rPr>
              <a:t>k=3</a:t>
            </a:r>
            <a:r>
              <a:rPr lang="zh-CN" altLang="en-US" sz="2800" dirty="0">
                <a:solidFill>
                  <a:schemeClr val="tx1"/>
                </a:solidFill>
                <a:latin typeface="Times New Roman" panose="02020603050405020304" pitchFamily="18" charset="0"/>
                <a:cs typeface="Times New Roman" panose="02020603050405020304" pitchFamily="18" charset="0"/>
              </a:rPr>
              <a:t>和</a:t>
            </a:r>
            <a:r>
              <a:rPr lang="en-US" altLang="zh-CN" sz="2800">
                <a:solidFill>
                  <a:schemeClr val="tx1"/>
                </a:solidFill>
                <a:latin typeface="Times New Roman" panose="02020603050405020304" pitchFamily="18" charset="0"/>
                <a:cs typeface="Times New Roman" panose="02020603050405020304" pitchFamily="18" charset="0"/>
              </a:rPr>
              <a:t>k=4 </a:t>
            </a:r>
            <a:r>
              <a:rPr lang="zh-CN" altLang="en-US" sz="2800" dirty="0">
                <a:solidFill>
                  <a:schemeClr val="tx1"/>
                </a:solidFill>
                <a:latin typeface="Times New Roman" panose="02020603050405020304" pitchFamily="18" charset="0"/>
                <a:cs typeface="Times New Roman" panose="02020603050405020304" pitchFamily="18" charset="0"/>
              </a:rPr>
              <a:t>的像素，其</a:t>
            </a:r>
          </a:p>
          <a:p>
            <a:pPr lvl="0" indent="0">
              <a:lnSpc>
                <a:spcPct val="170000"/>
              </a:lnSpc>
            </a:pPr>
            <a:r>
              <a:rPr lang="zh-CN" altLang="en-US" sz="2800" dirty="0">
                <a:solidFill>
                  <a:schemeClr val="tx1"/>
                </a:solidFill>
                <a:latin typeface="Times New Roman" panose="02020603050405020304" pitchFamily="18" charset="0"/>
                <a:cs typeface="Times New Roman" panose="02020603050405020304" pitchFamily="18" charset="0"/>
              </a:rPr>
              <a:t>像素个数为</a:t>
            </a:r>
            <a:r>
              <a:rPr lang="en-US" altLang="zh-CN" sz="2800">
                <a:solidFill>
                  <a:schemeClr val="tx1"/>
                </a:solidFill>
                <a:latin typeface="Times New Roman" panose="02020603050405020304" pitchFamily="18" charset="0"/>
                <a:cs typeface="Times New Roman" panose="02020603050405020304" pitchFamily="18" charset="0"/>
              </a:rPr>
              <a:t>m</a:t>
            </a:r>
            <a:r>
              <a:rPr lang="en-US" altLang="zh-CN" sz="2800" baseline="-25000">
                <a:solidFill>
                  <a:schemeClr val="tx1"/>
                </a:solidFill>
                <a:latin typeface="Times New Roman" panose="02020603050405020304" pitchFamily="18" charset="0"/>
                <a:cs typeface="Times New Roman" panose="02020603050405020304" pitchFamily="18" charset="0"/>
              </a:rPr>
              <a:t>6</a:t>
            </a:r>
            <a:r>
              <a:rPr lang="en-US" altLang="zh-CN" sz="2800">
                <a:solidFill>
                  <a:schemeClr val="tx1"/>
                </a:solidFill>
                <a:latin typeface="Times New Roman" panose="02020603050405020304" pitchFamily="18" charset="0"/>
                <a:cs typeface="Times New Roman" panose="02020603050405020304" pitchFamily="18" charset="0"/>
              </a:rPr>
              <a:t>=n</a:t>
            </a:r>
            <a:r>
              <a:rPr lang="en-US" altLang="zh-CN" sz="2800" baseline="-25000">
                <a:solidFill>
                  <a:schemeClr val="tx1"/>
                </a:solidFill>
                <a:latin typeface="Times New Roman" panose="02020603050405020304" pitchFamily="18" charset="0"/>
                <a:cs typeface="Times New Roman" panose="02020603050405020304" pitchFamily="18" charset="0"/>
              </a:rPr>
              <a:t>3</a:t>
            </a:r>
            <a:r>
              <a:rPr lang="en-US" altLang="zh-CN" sz="2800">
                <a:solidFill>
                  <a:schemeClr val="tx1"/>
                </a:solidFill>
                <a:latin typeface="Times New Roman" panose="02020603050405020304" pitchFamily="18" charset="0"/>
                <a:cs typeface="Times New Roman" panose="02020603050405020304" pitchFamily="18" charset="0"/>
              </a:rPr>
              <a:t>+n</a:t>
            </a:r>
            <a:r>
              <a:rPr lang="en-US" altLang="zh-CN" sz="2800" baseline="-25000">
                <a:solidFill>
                  <a:schemeClr val="tx1"/>
                </a:solidFill>
                <a:latin typeface="Times New Roman" panose="02020603050405020304" pitchFamily="18" charset="0"/>
                <a:cs typeface="Times New Roman" panose="02020603050405020304" pitchFamily="18" charset="0"/>
              </a:rPr>
              <a:t>4</a:t>
            </a:r>
          </a:p>
          <a:p>
            <a:pPr lvl="0" indent="0">
              <a:lnSpc>
                <a:spcPct val="170000"/>
              </a:lnSpc>
            </a:pPr>
            <a:r>
              <a:rPr lang="en-US" altLang="zh-CN" sz="2800">
                <a:solidFill>
                  <a:schemeClr val="tx1"/>
                </a:solidFill>
                <a:latin typeface="Times New Roman" panose="02020603050405020304" pitchFamily="18" charset="0"/>
                <a:cs typeface="Times New Roman" panose="02020603050405020304" pitchFamily="18" charset="0"/>
              </a:rPr>
              <a:t>=656+329=985</a:t>
            </a:r>
            <a:r>
              <a:rPr lang="zh-CN" altLang="en-US" sz="2800" dirty="0">
                <a:solidFill>
                  <a:schemeClr val="tx1"/>
                </a:solidFill>
                <a:latin typeface="Times New Roman" panose="02020603050405020304" pitchFamily="18" charset="0"/>
                <a:cs typeface="Times New Roman" panose="02020603050405020304" pitchFamily="18" charset="0"/>
              </a:rPr>
              <a:t>。 </a:t>
            </a:r>
          </a:p>
        </p:txBody>
      </p:sp>
      <p:graphicFrame>
        <p:nvGraphicFramePr>
          <p:cNvPr id="51203" name="对象 330758"/>
          <p:cNvGraphicFramePr/>
          <p:nvPr>
            <p:extLst>
              <p:ext uri="{D42A27DB-BD31-4B8C-83A1-F6EECF244321}">
                <p14:modId xmlns:p14="http://schemas.microsoft.com/office/powerpoint/2010/main" val="3964855834"/>
              </p:ext>
            </p:extLst>
          </p:nvPr>
        </p:nvGraphicFramePr>
        <p:xfrm>
          <a:off x="1951990" y="1473200"/>
          <a:ext cx="1931035" cy="1089025"/>
        </p:xfrm>
        <a:graphic>
          <a:graphicData uri="http://schemas.openxmlformats.org/presentationml/2006/ole">
            <mc:AlternateContent xmlns:mc="http://schemas.openxmlformats.org/markup-compatibility/2006">
              <mc:Choice xmlns:v="urn:schemas-microsoft-com:vml" Requires="v">
                <p:oleObj spid="_x0000_s15533" r:id="rId3" imgW="1052195" imgH="402590" progId="Equation.3">
                  <p:embed/>
                </p:oleObj>
              </mc:Choice>
              <mc:Fallback>
                <p:oleObj r:id="rId3" imgW="1052195" imgH="402590" progId="Equation.3">
                  <p:embed/>
                  <p:pic>
                    <p:nvPicPr>
                      <p:cNvPr id="0" name="图片 3127"/>
                      <p:cNvPicPr/>
                      <p:nvPr/>
                    </p:nvPicPr>
                    <p:blipFill>
                      <a:blip r:embed="rId4"/>
                      <a:stretch>
                        <a:fillRect/>
                      </a:stretch>
                    </p:blipFill>
                    <p:spPr>
                      <a:xfrm>
                        <a:off x="1951990" y="1473200"/>
                        <a:ext cx="1931035" cy="1089025"/>
                      </a:xfrm>
                      <a:prstGeom prst="rect">
                        <a:avLst/>
                      </a:prstGeom>
                      <a:noFill/>
                      <a:ln w="38100">
                        <a:noFill/>
                        <a:miter/>
                      </a:ln>
                    </p:spPr>
                  </p:pic>
                </p:oleObj>
              </mc:Fallback>
            </mc:AlternateContent>
          </a:graphicData>
        </a:graphic>
      </p:graphicFrame>
      <p:graphicFrame>
        <p:nvGraphicFramePr>
          <p:cNvPr id="330793" name="表格 330792"/>
          <p:cNvGraphicFramePr/>
          <p:nvPr>
            <p:extLst>
              <p:ext uri="{D42A27DB-BD31-4B8C-83A1-F6EECF244321}">
                <p14:modId xmlns:p14="http://schemas.microsoft.com/office/powerpoint/2010/main" val="28568290"/>
              </p:ext>
            </p:extLst>
          </p:nvPr>
        </p:nvGraphicFramePr>
        <p:xfrm>
          <a:off x="7293434" y="688380"/>
          <a:ext cx="3016250" cy="4604385"/>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570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err="1">
                          <a:latin typeface="Times New Roman" panose="02020603050405020304" charset="0"/>
                        </a:rPr>
                        <a:t>n</a:t>
                      </a:r>
                      <a:r>
                        <a:rPr lang="en-US" altLang="zh-CN" sz="2645" baseline="-25000" err="1">
                          <a:latin typeface="Times New Roman" panose="02020603050405020304" charset="0"/>
                        </a:rPr>
                        <a:t>k</a:t>
                      </a:r>
                      <a:endParaRPr lang="en-US" altLang="zh-CN" sz="2645" baseline="-25000">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0"/>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1"/>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2"/>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3"/>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4"/>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5"/>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6"/>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7"/>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8"/>
                  </a:ext>
                </a:extLst>
              </a:tr>
            </a:tbl>
          </a:graphicData>
        </a:graphic>
      </p:graphicFrame>
      <p:graphicFrame>
        <p:nvGraphicFramePr>
          <p:cNvPr id="330835" name="表格 330834"/>
          <p:cNvGraphicFramePr/>
          <p:nvPr>
            <p:extLst>
              <p:ext uri="{D42A27DB-BD31-4B8C-83A1-F6EECF244321}">
                <p14:modId xmlns:p14="http://schemas.microsoft.com/office/powerpoint/2010/main" val="1203088222"/>
              </p:ext>
            </p:extLst>
          </p:nvPr>
        </p:nvGraphicFramePr>
        <p:xfrm>
          <a:off x="4951051" y="3655378"/>
          <a:ext cx="2301875" cy="3789680"/>
        </p:xfrm>
        <a:graphic>
          <a:graphicData uri="http://schemas.openxmlformats.org/drawingml/2006/table">
            <a:tbl>
              <a:tblPr/>
              <a:tblGrid>
                <a:gridCol w="1056005">
                  <a:extLst>
                    <a:ext uri="{9D8B030D-6E8A-4147-A177-3AD203B41FA5}">
                      <a16:colId xmlns:a16="http://schemas.microsoft.com/office/drawing/2014/main" val="20000"/>
                    </a:ext>
                  </a:extLst>
                </a:gridCol>
                <a:gridCol w="1245870">
                  <a:extLst>
                    <a:ext uri="{9D8B030D-6E8A-4147-A177-3AD203B41FA5}">
                      <a16:colId xmlns:a16="http://schemas.microsoft.com/office/drawing/2014/main" val="20001"/>
                    </a:ext>
                  </a:extLst>
                </a:gridCol>
              </a:tblGrid>
              <a:tr h="66357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S</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3090">
                          <a:latin typeface="Times New Roman" panose="02020603050405020304" charset="0"/>
                        </a:rPr>
                        <a:t>M</a:t>
                      </a:r>
                      <a:r>
                        <a:rPr lang="en-US" altLang="zh-CN" sz="3090"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40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40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70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2/7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640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3/7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640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4/7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70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5/7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640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6/7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985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文本框 216078"/>
          <p:cNvSpPr txBox="1"/>
          <p:nvPr/>
        </p:nvSpPr>
        <p:spPr>
          <a:xfrm>
            <a:off x="811530" y="1539875"/>
            <a:ext cx="6501765" cy="5637954"/>
          </a:xfrm>
          <a:prstGeom prst="rect">
            <a:avLst/>
          </a:prstGeom>
          <a:noFill/>
          <a:ln w="9525">
            <a:noFill/>
          </a:ln>
        </p:spPr>
        <p:txBody>
          <a:bodyPr wrap="square" anchor="t">
            <a:spAutoFit/>
          </a:bodyPr>
          <a:lstStyle/>
          <a:p>
            <a:pPr lvl="0" indent="0">
              <a:lnSpc>
                <a:spcPct val="130000"/>
              </a:lnSpc>
            </a:pPr>
            <a:r>
              <a:rPr lang="zh-CN" altLang="en-US" sz="2800" dirty="0">
                <a:solidFill>
                  <a:schemeClr val="tx1"/>
                </a:solidFill>
                <a:latin typeface="Times New Roman" panose="02020603050405020304" pitchFamily="18" charset="0"/>
                <a:cs typeface="Times New Roman" panose="02020603050405020304" pitchFamily="18" charset="0"/>
              </a:rPr>
              <a:t>解：</a:t>
            </a:r>
            <a:r>
              <a:rPr lang="zh-CN" altLang="en-US" sz="2800" dirty="0">
                <a:latin typeface="Times New Roman" panose="02020603050405020304" pitchFamily="18" charset="0"/>
                <a:cs typeface="Times New Roman" panose="02020603050405020304" pitchFamily="18" charset="0"/>
              </a:rPr>
              <a:t>由                               和</a:t>
            </a:r>
            <a:r>
              <a:rPr lang="en-US" altLang="zh-CN" sz="2800">
                <a:latin typeface="Times New Roman" panose="02020603050405020304" pitchFamily="18" charset="0"/>
                <a:cs typeface="Times New Roman" panose="02020603050405020304" pitchFamily="18" charset="0"/>
              </a:rPr>
              <a:t>s</a:t>
            </a:r>
            <a:r>
              <a:rPr lang="en-US" altLang="zh-CN" sz="2800" baseline="-25000">
                <a:latin typeface="Times New Roman" panose="02020603050405020304" pitchFamily="18" charset="0"/>
                <a:cs typeface="Times New Roman" panose="02020603050405020304" pitchFamily="18" charset="0"/>
              </a:rPr>
              <a:t>5</a:t>
            </a:r>
            <a:r>
              <a:rPr lang="en-US" altLang="zh-CN" sz="2800">
                <a:latin typeface="Times New Roman" panose="02020603050405020304" pitchFamily="18" charset="0"/>
                <a:cs typeface="Times New Roman" panose="02020603050405020304" pitchFamily="18" charset="0"/>
              </a:rPr>
              <a:t>=T(r</a:t>
            </a:r>
            <a:r>
              <a:rPr lang="en-US" altLang="zh-CN" sz="2800" baseline="-25000">
                <a:latin typeface="Times New Roman" panose="02020603050405020304" pitchFamily="18" charset="0"/>
                <a:cs typeface="Times New Roman" panose="02020603050405020304" pitchFamily="18" charset="0"/>
              </a:rPr>
              <a:t>5</a:t>
            </a:r>
            <a:r>
              <a:rPr lang="en-US" altLang="zh-CN" sz="280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s</a:t>
            </a:r>
            <a:r>
              <a:rPr lang="en-US" altLang="zh-CN" sz="2800" baseline="-25000">
                <a:latin typeface="Times New Roman" panose="02020603050405020304" pitchFamily="18" charset="0"/>
                <a:cs typeface="Times New Roman" panose="02020603050405020304" pitchFamily="18" charset="0"/>
              </a:rPr>
              <a:t>6</a:t>
            </a:r>
            <a:r>
              <a:rPr lang="en-US" altLang="zh-CN" sz="2800">
                <a:latin typeface="Times New Roman" panose="02020603050405020304" pitchFamily="18" charset="0"/>
                <a:cs typeface="Times New Roman" panose="02020603050405020304" pitchFamily="18" charset="0"/>
              </a:rPr>
              <a:t>=T(r</a:t>
            </a:r>
            <a:r>
              <a:rPr lang="en-US" altLang="zh-CN" sz="2800" baseline="-25000">
                <a:latin typeface="Times New Roman" panose="02020603050405020304" pitchFamily="18" charset="0"/>
                <a:cs typeface="Times New Roman" panose="02020603050405020304" pitchFamily="18" charset="0"/>
              </a:rPr>
              <a:t>6</a:t>
            </a:r>
            <a:r>
              <a:rPr lang="en-US" altLang="zh-CN" sz="280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s</a:t>
            </a:r>
            <a:r>
              <a:rPr lang="en-US" altLang="zh-CN" sz="2800" baseline="-25000">
                <a:latin typeface="Times New Roman" panose="02020603050405020304" pitchFamily="18" charset="0"/>
                <a:cs typeface="Times New Roman" panose="02020603050405020304" pitchFamily="18" charset="0"/>
              </a:rPr>
              <a:t>7</a:t>
            </a:r>
            <a:r>
              <a:rPr lang="en-US" altLang="zh-CN" sz="2800">
                <a:latin typeface="Times New Roman" panose="02020603050405020304" pitchFamily="18" charset="0"/>
                <a:cs typeface="Times New Roman" panose="02020603050405020304" pitchFamily="18" charset="0"/>
              </a:rPr>
              <a:t>=T(r</a:t>
            </a:r>
            <a:r>
              <a:rPr lang="en-US" altLang="zh-CN" sz="2800" baseline="-25000">
                <a:latin typeface="Times New Roman" panose="02020603050405020304" pitchFamily="18" charset="0"/>
                <a:cs typeface="Times New Roman" panose="02020603050405020304" pitchFamily="18" charset="0"/>
              </a:rPr>
              <a:t>7</a:t>
            </a:r>
            <a:r>
              <a:rPr lang="en-US" altLang="zh-CN" sz="280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可知，</a:t>
            </a:r>
          </a:p>
          <a:p>
            <a:pPr lvl="0" indent="0">
              <a:lnSpc>
                <a:spcPct val="130000"/>
              </a:lnSpc>
            </a:pPr>
            <a:r>
              <a:rPr lang="zh-CN" altLang="en-US" sz="2800" dirty="0">
                <a:latin typeface="Times New Roman" panose="02020603050405020304" pitchFamily="18" charset="0"/>
                <a:cs typeface="Times New Roman" panose="02020603050405020304" pitchFamily="18" charset="0"/>
              </a:rPr>
              <a:t>新图像中灰度级别</a:t>
            </a:r>
          </a:p>
          <a:p>
            <a:pPr lvl="0" indent="0">
              <a:lnSpc>
                <a:spcPct val="130000"/>
              </a:lnSpc>
            </a:pP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根据</a:t>
            </a:r>
            <a:r>
              <a:rPr lang="en-US" altLang="zh-CN" sz="2800">
                <a:latin typeface="Times New Roman" panose="02020603050405020304" pitchFamily="18" charset="0"/>
                <a:cs typeface="Times New Roman" panose="02020603050405020304" pitchFamily="18" charset="0"/>
              </a:rPr>
              <a:t>s</a:t>
            </a:r>
            <a:r>
              <a:rPr lang="en-US" altLang="zh-CN" sz="2800" baseline="-25000">
                <a:latin typeface="Times New Roman" panose="02020603050405020304" pitchFamily="18" charset="0"/>
                <a:cs typeface="Times New Roman" panose="02020603050405020304" pitchFamily="18" charset="0"/>
              </a:rPr>
              <a:t>5</a:t>
            </a:r>
            <a:r>
              <a:rPr lang="zh-CN" altLang="en-US" sz="2800" dirty="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s</a:t>
            </a:r>
            <a:r>
              <a:rPr lang="en-US" altLang="zh-CN" sz="2800" baseline="-25000">
                <a:latin typeface="Times New Roman" panose="02020603050405020304" pitchFamily="18" charset="0"/>
                <a:cs typeface="Times New Roman" panose="02020603050405020304" pitchFamily="18" charset="0"/>
              </a:rPr>
              <a:t>6 </a:t>
            </a:r>
            <a:r>
              <a:rPr lang="zh-CN" altLang="en-US" sz="2800" dirty="0">
                <a:latin typeface="Times New Roman" panose="02020603050405020304" pitchFamily="18" charset="0"/>
                <a:cs typeface="Times New Roman" panose="02020603050405020304" pitchFamily="18" charset="0"/>
              </a:rPr>
              <a:t>和</a:t>
            </a:r>
            <a:r>
              <a:rPr lang="en-US" altLang="zh-CN" sz="2800">
                <a:latin typeface="Times New Roman" panose="02020603050405020304" pitchFamily="18" charset="0"/>
                <a:cs typeface="Times New Roman" panose="02020603050405020304" pitchFamily="18" charset="0"/>
              </a:rPr>
              <a:t>s</a:t>
            </a:r>
            <a:r>
              <a:rPr lang="en-US" altLang="zh-CN" sz="2800" baseline="-25000">
                <a:latin typeface="Times New Roman" panose="02020603050405020304" pitchFamily="18" charset="0"/>
                <a:cs typeface="Times New Roman" panose="02020603050405020304" pitchFamily="18" charset="0"/>
              </a:rPr>
              <a:t>7 </a:t>
            </a:r>
            <a:r>
              <a:rPr lang="en-US" altLang="zh-CN" sz="280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为</a:t>
            </a:r>
          </a:p>
          <a:p>
            <a:pPr lvl="0" indent="0">
              <a:lnSpc>
                <a:spcPct val="130000"/>
              </a:lnSpc>
            </a:pPr>
            <a:r>
              <a:rPr lang="en-US" altLang="zh-CN" sz="2800">
                <a:latin typeface="Times New Roman" panose="02020603050405020304" pitchFamily="18" charset="0"/>
                <a:cs typeface="Times New Roman" panose="02020603050405020304" pitchFamily="18" charset="0"/>
              </a:rPr>
              <a:t>s</a:t>
            </a:r>
            <a:r>
              <a:rPr lang="en-US" altLang="zh-CN" sz="2800" baseline="-25000">
                <a:latin typeface="Times New Roman" panose="02020603050405020304" pitchFamily="18" charset="0"/>
                <a:cs typeface="Times New Roman" panose="02020603050405020304" pitchFamily="18" charset="0"/>
              </a:rPr>
              <a:t>7</a:t>
            </a:r>
            <a:r>
              <a:rPr lang="en-US" altLang="zh-CN" sz="280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的像素，对应于原</a:t>
            </a:r>
          </a:p>
          <a:p>
            <a:pPr lvl="0" indent="0">
              <a:lnSpc>
                <a:spcPct val="130000"/>
              </a:lnSpc>
            </a:pPr>
            <a:r>
              <a:rPr lang="zh-CN" altLang="en-US" sz="2800" dirty="0">
                <a:latin typeface="Times New Roman" panose="02020603050405020304" pitchFamily="18" charset="0"/>
                <a:cs typeface="Times New Roman" panose="02020603050405020304" pitchFamily="18" charset="0"/>
              </a:rPr>
              <a:t>图像中灰度级为</a:t>
            </a:r>
            <a:r>
              <a:rPr lang="en-US" altLang="zh-CN" sz="2800">
                <a:latin typeface="Times New Roman" panose="02020603050405020304" pitchFamily="18" charset="0"/>
                <a:cs typeface="Times New Roman" panose="02020603050405020304" pitchFamily="18" charset="0"/>
              </a:rPr>
              <a:t>k=5</a:t>
            </a:r>
            <a:r>
              <a:rPr lang="zh-CN" altLang="en-US" sz="2800" dirty="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k=6</a:t>
            </a:r>
          </a:p>
          <a:p>
            <a:pPr lvl="0" indent="0">
              <a:lnSpc>
                <a:spcPct val="130000"/>
              </a:lnSpc>
            </a:pPr>
            <a:r>
              <a:rPr lang="zh-CN" altLang="en-US" sz="2800" dirty="0">
                <a:latin typeface="Times New Roman" panose="02020603050405020304" pitchFamily="18" charset="0"/>
                <a:cs typeface="Times New Roman" panose="02020603050405020304" pitchFamily="18" charset="0"/>
              </a:rPr>
              <a:t>和</a:t>
            </a:r>
            <a:r>
              <a:rPr lang="en-US" altLang="zh-CN" sz="2800">
                <a:latin typeface="Times New Roman" panose="02020603050405020304" pitchFamily="18" charset="0"/>
                <a:cs typeface="Times New Roman" panose="02020603050405020304" pitchFamily="18" charset="0"/>
              </a:rPr>
              <a:t>k=7</a:t>
            </a:r>
            <a:r>
              <a:rPr lang="zh-CN" altLang="en-US" sz="2800" dirty="0">
                <a:latin typeface="Times New Roman" panose="02020603050405020304" pitchFamily="18" charset="0"/>
                <a:cs typeface="Times New Roman" panose="02020603050405020304" pitchFamily="18" charset="0"/>
              </a:rPr>
              <a:t>的像素，其像素</a:t>
            </a:r>
          </a:p>
          <a:p>
            <a:pPr lvl="0" indent="0">
              <a:lnSpc>
                <a:spcPct val="130000"/>
              </a:lnSpc>
            </a:pPr>
            <a:r>
              <a:rPr lang="zh-CN" altLang="en-US" sz="2800" dirty="0">
                <a:latin typeface="Times New Roman" panose="02020603050405020304" pitchFamily="18" charset="0"/>
                <a:cs typeface="Times New Roman" panose="02020603050405020304" pitchFamily="18" charset="0"/>
              </a:rPr>
              <a:t>个数为：</a:t>
            </a:r>
          </a:p>
          <a:p>
            <a:pPr lvl="0" indent="0">
              <a:lnSpc>
                <a:spcPct val="130000"/>
              </a:lnSpc>
            </a:pPr>
            <a:endParaRPr lang="zh-CN" altLang="en-US" sz="2800" dirty="0">
              <a:latin typeface="Times New Roman" panose="02020603050405020304" pitchFamily="18" charset="0"/>
              <a:cs typeface="Times New Roman" panose="02020603050405020304" pitchFamily="18" charset="0"/>
            </a:endParaRPr>
          </a:p>
          <a:p>
            <a:pPr lvl="0" indent="0">
              <a:lnSpc>
                <a:spcPct val="130000"/>
              </a:lnSpc>
            </a:pPr>
            <a:r>
              <a:rPr lang="en-US" altLang="zh-CN" sz="2800">
                <a:latin typeface="Times New Roman" panose="02020603050405020304" pitchFamily="18" charset="0"/>
                <a:cs typeface="Times New Roman" panose="02020603050405020304" pitchFamily="18" charset="0"/>
              </a:rPr>
              <a:t>m</a:t>
            </a:r>
            <a:r>
              <a:rPr lang="en-US" altLang="zh-CN" sz="2800" baseline="-25000">
                <a:latin typeface="Times New Roman" panose="02020603050405020304" pitchFamily="18" charset="0"/>
                <a:cs typeface="Times New Roman" panose="02020603050405020304" pitchFamily="18" charset="0"/>
              </a:rPr>
              <a:t>7 </a:t>
            </a:r>
            <a:r>
              <a:rPr lang="en-US" altLang="zh-CN" sz="2800">
                <a:latin typeface="Times New Roman" panose="02020603050405020304" pitchFamily="18" charset="0"/>
                <a:cs typeface="Times New Roman" panose="02020603050405020304" pitchFamily="18" charset="0"/>
              </a:rPr>
              <a:t>= n</a:t>
            </a:r>
            <a:r>
              <a:rPr lang="en-US" altLang="zh-CN" sz="2800" baseline="-25000">
                <a:latin typeface="Times New Roman" panose="02020603050405020304" pitchFamily="18" charset="0"/>
                <a:cs typeface="Times New Roman" panose="02020603050405020304" pitchFamily="18" charset="0"/>
              </a:rPr>
              <a:t>5 </a:t>
            </a:r>
            <a:r>
              <a:rPr lang="en-US" altLang="zh-CN" sz="2800">
                <a:latin typeface="Times New Roman" panose="02020603050405020304" pitchFamily="18" charset="0"/>
                <a:cs typeface="Times New Roman" panose="02020603050405020304" pitchFamily="18" charset="0"/>
              </a:rPr>
              <a:t>+ n</a:t>
            </a:r>
            <a:r>
              <a:rPr lang="en-US" altLang="zh-CN" sz="2800" baseline="-25000">
                <a:latin typeface="Times New Roman" panose="02020603050405020304" pitchFamily="18" charset="0"/>
                <a:cs typeface="Times New Roman" panose="02020603050405020304" pitchFamily="18" charset="0"/>
              </a:rPr>
              <a:t>6 </a:t>
            </a:r>
            <a:r>
              <a:rPr lang="en-US" altLang="zh-CN" sz="2800">
                <a:latin typeface="Times New Roman" panose="02020603050405020304" pitchFamily="18" charset="0"/>
                <a:cs typeface="Times New Roman" panose="02020603050405020304" pitchFamily="18" charset="0"/>
              </a:rPr>
              <a:t>+ n</a:t>
            </a:r>
            <a:r>
              <a:rPr lang="en-US" altLang="zh-CN" sz="2800" baseline="-25000">
                <a:latin typeface="Times New Roman" panose="02020603050405020304" pitchFamily="18" charset="0"/>
                <a:cs typeface="Times New Roman" panose="02020603050405020304" pitchFamily="18" charset="0"/>
              </a:rPr>
              <a:t>7 </a:t>
            </a:r>
            <a:r>
              <a:rPr lang="en-US" altLang="zh-CN" sz="2800">
                <a:latin typeface="Times New Roman" panose="02020603050405020304" pitchFamily="18" charset="0"/>
                <a:cs typeface="Times New Roman" panose="02020603050405020304" pitchFamily="18" charset="0"/>
              </a:rPr>
              <a:t>= </a:t>
            </a:r>
            <a:r>
              <a:rPr lang="en-US" altLang="zh-CN" sz="2800">
                <a:solidFill>
                  <a:srgbClr val="FF0000"/>
                </a:solidFill>
                <a:latin typeface="Times New Roman" panose="02020603050405020304" pitchFamily="18" charset="0"/>
                <a:cs typeface="Times New Roman" panose="02020603050405020304" pitchFamily="18" charset="0"/>
              </a:rPr>
              <a:t>245 + 122 + 81 = 448</a:t>
            </a:r>
            <a:endParaRPr lang="en-US" altLang="zh-CN" sz="2800" dirty="0">
              <a:solidFill>
                <a:srgbClr val="FF0000"/>
              </a:solidFill>
              <a:latin typeface="Times New Roman" panose="02020603050405020304" pitchFamily="18" charset="0"/>
              <a:cs typeface="Times New Roman" panose="02020603050405020304" pitchFamily="18" charset="0"/>
            </a:endParaRPr>
          </a:p>
        </p:txBody>
      </p:sp>
      <p:graphicFrame>
        <p:nvGraphicFramePr>
          <p:cNvPr id="52227" name="对象 216082"/>
          <p:cNvGraphicFramePr/>
          <p:nvPr>
            <p:extLst>
              <p:ext uri="{D42A27DB-BD31-4B8C-83A1-F6EECF244321}">
                <p14:modId xmlns:p14="http://schemas.microsoft.com/office/powerpoint/2010/main" val="2922696735"/>
              </p:ext>
            </p:extLst>
          </p:nvPr>
        </p:nvGraphicFramePr>
        <p:xfrm>
          <a:off x="1952974" y="1535201"/>
          <a:ext cx="2629491" cy="749282"/>
        </p:xfrm>
        <a:graphic>
          <a:graphicData uri="http://schemas.openxmlformats.org/presentationml/2006/ole">
            <mc:AlternateContent xmlns:mc="http://schemas.openxmlformats.org/markup-compatibility/2006">
              <mc:Choice xmlns:v="urn:schemas-microsoft-com:vml" Requires="v">
                <p:oleObj spid="_x0000_s16557" r:id="rId3" imgW="1312545" imgH="247015" progId="Equation.3">
                  <p:embed/>
                </p:oleObj>
              </mc:Choice>
              <mc:Fallback>
                <p:oleObj r:id="rId3" imgW="1312545" imgH="247015" progId="Equation.3">
                  <p:embed/>
                  <p:pic>
                    <p:nvPicPr>
                      <p:cNvPr id="0" name="图片 3128"/>
                      <p:cNvPicPr/>
                      <p:nvPr/>
                    </p:nvPicPr>
                    <p:blipFill>
                      <a:blip r:embed="rId4"/>
                      <a:stretch>
                        <a:fillRect/>
                      </a:stretch>
                    </p:blipFill>
                    <p:spPr>
                      <a:xfrm>
                        <a:off x="1952974" y="1535201"/>
                        <a:ext cx="2629491" cy="749282"/>
                      </a:xfrm>
                      <a:prstGeom prst="rect">
                        <a:avLst/>
                      </a:prstGeom>
                      <a:noFill/>
                      <a:ln w="38100">
                        <a:noFill/>
                        <a:miter/>
                      </a:ln>
                    </p:spPr>
                  </p:pic>
                </p:oleObj>
              </mc:Fallback>
            </mc:AlternateContent>
          </a:graphicData>
        </a:graphic>
      </p:graphicFrame>
      <p:graphicFrame>
        <p:nvGraphicFramePr>
          <p:cNvPr id="216084" name="表格 216083"/>
          <p:cNvGraphicFramePr/>
          <p:nvPr>
            <p:extLst>
              <p:ext uri="{D42A27DB-BD31-4B8C-83A1-F6EECF244321}">
                <p14:modId xmlns:p14="http://schemas.microsoft.com/office/powerpoint/2010/main" val="3052751420"/>
              </p:ext>
            </p:extLst>
          </p:nvPr>
        </p:nvGraphicFramePr>
        <p:xfrm>
          <a:off x="7282930" y="49018"/>
          <a:ext cx="3016250" cy="4604385"/>
        </p:xfrm>
        <a:graphic>
          <a:graphicData uri="http://schemas.openxmlformats.org/drawingml/2006/table">
            <a:tbl>
              <a:tblPr/>
              <a:tblGrid>
                <a:gridCol w="1508760">
                  <a:extLst>
                    <a:ext uri="{9D8B030D-6E8A-4147-A177-3AD203B41FA5}">
                      <a16:colId xmlns:a16="http://schemas.microsoft.com/office/drawing/2014/main" val="20000"/>
                    </a:ext>
                  </a:extLst>
                </a:gridCol>
                <a:gridCol w="1507490">
                  <a:extLst>
                    <a:ext uri="{9D8B030D-6E8A-4147-A177-3AD203B41FA5}">
                      <a16:colId xmlns:a16="http://schemas.microsoft.com/office/drawing/2014/main" val="20001"/>
                    </a:ext>
                  </a:extLst>
                </a:gridCol>
              </a:tblGrid>
              <a:tr h="57086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err="1">
                          <a:latin typeface="Times New Roman" panose="02020603050405020304" charset="0"/>
                        </a:rPr>
                        <a:t>n</a:t>
                      </a:r>
                      <a:r>
                        <a:rPr lang="en-US" altLang="zh-CN" sz="2645" baseline="-25000" err="1">
                          <a:latin typeface="Times New Roman" panose="02020603050405020304" charset="0"/>
                        </a:rPr>
                        <a:t>k</a:t>
                      </a:r>
                      <a:endParaRPr lang="en-US" altLang="zh-CN" sz="2645" baseline="-25000">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0"/>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1"/>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2"/>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3"/>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656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4"/>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329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5"/>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245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6"/>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122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7"/>
                  </a:ext>
                </a:extLst>
              </a:tr>
              <a:tr h="5041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latin typeface="Times New Roman" panose="02020603050405020304" charset="0"/>
                          <a:ea typeface="黑体" panose="02010609060101010101" pitchFamily="2" charset="-122"/>
                        </a:rPr>
                        <a:t>81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8"/>
                  </a:ext>
                </a:extLst>
              </a:tr>
            </a:tbl>
          </a:graphicData>
        </a:graphic>
      </p:graphicFrame>
      <p:graphicFrame>
        <p:nvGraphicFramePr>
          <p:cNvPr id="216163" name="表格 216162"/>
          <p:cNvGraphicFramePr/>
          <p:nvPr>
            <p:extLst>
              <p:ext uri="{D42A27DB-BD31-4B8C-83A1-F6EECF244321}">
                <p14:modId xmlns:p14="http://schemas.microsoft.com/office/powerpoint/2010/main" val="1847761329"/>
              </p:ext>
            </p:extLst>
          </p:nvPr>
        </p:nvGraphicFramePr>
        <p:xfrm>
          <a:off x="5267921" y="2590976"/>
          <a:ext cx="1958975" cy="4096385"/>
        </p:xfrm>
        <a:graphic>
          <a:graphicData uri="http://schemas.openxmlformats.org/drawingml/2006/table">
            <a:tbl>
              <a:tblPr/>
              <a:tblGrid>
                <a:gridCol w="1056005">
                  <a:extLst>
                    <a:ext uri="{9D8B030D-6E8A-4147-A177-3AD203B41FA5}">
                      <a16:colId xmlns:a16="http://schemas.microsoft.com/office/drawing/2014/main" val="20000"/>
                    </a:ext>
                  </a:extLst>
                </a:gridCol>
                <a:gridCol w="902970">
                  <a:extLst>
                    <a:ext uri="{9D8B030D-6E8A-4147-A177-3AD203B41FA5}">
                      <a16:colId xmlns:a16="http://schemas.microsoft.com/office/drawing/2014/main" val="20001"/>
                    </a:ext>
                  </a:extLst>
                </a:gridCol>
              </a:tblGrid>
              <a:tr h="57531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rPr>
                        <a:t>S</a:t>
                      </a:r>
                      <a:r>
                        <a:rPr lang="en-US" altLang="zh-CN" sz="2645"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buNone/>
                      </a:pPr>
                      <a:r>
                        <a:rPr lang="en-US" altLang="zh-CN" sz="2645">
                          <a:latin typeface="Times New Roman" panose="02020603050405020304" charset="0"/>
                        </a:rPr>
                        <a:t>M</a:t>
                      </a:r>
                      <a:r>
                        <a:rPr lang="en-US" altLang="zh-CN" sz="2645" baseline="-25000">
                          <a:latin typeface="Times New Roman" panose="02020603050405020304" charset="0"/>
                        </a:rPr>
                        <a:t>K</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005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0/7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005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1/7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005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2/7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005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3/7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069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4/7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005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5/7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005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6/7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985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005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latin typeface="Times New Roman" panose="02020603050405020304" charset="0"/>
                          <a:ea typeface="黑体" panose="02010609060101010101" pitchFamily="2" charset="-122"/>
                        </a:rPr>
                        <a:t>7/7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205" b="1">
                          <a:solidFill>
                            <a:srgbClr val="FF0000"/>
                          </a:solidFill>
                          <a:latin typeface="Times New Roman" panose="02020603050405020304" charset="0"/>
                          <a:ea typeface="黑体" panose="02010609060101010101" pitchFamily="2" charset="-122"/>
                        </a:rPr>
                        <a:t>448</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 name="object 5"/>
          <p:cNvSpPr txBox="1">
            <a:spLocks noGrp="1"/>
          </p:cNvSpPr>
          <p:nvPr/>
        </p:nvSpPr>
        <p:spPr>
          <a:xfrm>
            <a:off x="1030605" y="308338"/>
            <a:ext cx="8064500" cy="919390"/>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spc="-5" dirty="0">
                <a:latin typeface="Times New Roman" panose="02020603050405020304" pitchFamily="18" charset="0"/>
                <a:ea typeface="+mn-ea"/>
                <a:cs typeface="Times New Roman" panose="02020603050405020304" pitchFamily="18" charset="0"/>
              </a:rPr>
              <a:t>图像直方图的</a:t>
            </a:r>
            <a:r>
              <a:rPr lang="zh-CN" sz="4000" spc="-5" dirty="0">
                <a:latin typeface="Times New Roman" panose="02020603050405020304" pitchFamily="18" charset="0"/>
                <a:ea typeface="+mn-ea"/>
                <a:cs typeface="Times New Roman" panose="02020603050405020304" pitchFamily="18" charset="0"/>
              </a:rPr>
              <a:t>均衡化</a:t>
            </a:r>
            <a:r>
              <a:rPr lang="en-US" altLang="zh-CN" sz="3200" spc="-5" dirty="0">
                <a:solidFill>
                  <a:srgbClr val="FF0000"/>
                </a:solidFill>
                <a:latin typeface="Times New Roman" panose="02020603050405020304" pitchFamily="18" charset="0"/>
                <a:ea typeface="+mn-ea"/>
                <a:cs typeface="Times New Roman" panose="02020603050405020304" pitchFamily="18" charset="0"/>
              </a:rPr>
              <a:t>—</a:t>
            </a:r>
            <a:r>
              <a:rPr lang="zh-CN" altLang="en-US" sz="3200" spc="-5" dirty="0">
                <a:solidFill>
                  <a:srgbClr val="FF0000"/>
                </a:solidFill>
                <a:latin typeface="Times New Roman" panose="02020603050405020304" pitchFamily="18" charset="0"/>
                <a:ea typeface="+mn-ea"/>
                <a:cs typeface="Times New Roman" panose="02020603050405020304" pitchFamily="18" charset="0"/>
              </a:rPr>
              <a:t>实例</a:t>
            </a:r>
            <a:r>
              <a:rPr lang="en-US" altLang="zh-CN" sz="3200" spc="-5" dirty="0">
                <a:solidFill>
                  <a:srgbClr val="FF0000"/>
                </a:solidFill>
                <a:latin typeface="Times New Roman" panose="02020603050405020304" pitchFamily="18" charset="0"/>
                <a:ea typeface="+mn-ea"/>
                <a:cs typeface="Times New Roman" panose="02020603050405020304" pitchFamily="18" charset="0"/>
              </a:rPr>
              <a:t>1</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组合 1"/>
          <p:cNvGrpSpPr/>
          <p:nvPr/>
        </p:nvGrpSpPr>
        <p:grpSpPr>
          <a:xfrm>
            <a:off x="3135617" y="2669757"/>
            <a:ext cx="6195584" cy="801802"/>
            <a:chOff x="4043" y="3812"/>
            <a:chExt cx="8847" cy="1146"/>
          </a:xfrm>
        </p:grpSpPr>
        <p:graphicFrame>
          <p:nvGraphicFramePr>
            <p:cNvPr id="53251" name="对象 217115"/>
            <p:cNvGraphicFramePr/>
            <p:nvPr/>
          </p:nvGraphicFramePr>
          <p:xfrm>
            <a:off x="4043" y="4004"/>
            <a:ext cx="505" cy="773"/>
          </p:xfrm>
          <a:graphic>
            <a:graphicData uri="http://schemas.openxmlformats.org/presentationml/2006/ole">
              <mc:AlternateContent xmlns:mc="http://schemas.openxmlformats.org/markup-compatibility/2006">
                <mc:Choice xmlns:v="urn:schemas-microsoft-com:vml" Requires="v">
                  <p:oleObj spid="_x0000_s18097" r:id="rId3" imgW="139065" imgH="194310" progId="Equation.3">
                    <p:embed/>
                  </p:oleObj>
                </mc:Choice>
                <mc:Fallback>
                  <p:oleObj r:id="rId3" imgW="139065" imgH="194310" progId="Equation.3">
                    <p:embed/>
                    <p:pic>
                      <p:nvPicPr>
                        <p:cNvPr id="0" name="图片 3129"/>
                        <p:cNvPicPr/>
                        <p:nvPr/>
                      </p:nvPicPr>
                      <p:blipFill>
                        <a:blip r:embed="rId4"/>
                        <a:stretch>
                          <a:fillRect/>
                        </a:stretch>
                      </p:blipFill>
                      <p:spPr>
                        <a:xfrm>
                          <a:off x="4043" y="4004"/>
                          <a:ext cx="505" cy="773"/>
                        </a:xfrm>
                        <a:prstGeom prst="rect">
                          <a:avLst/>
                        </a:prstGeom>
                        <a:noFill/>
                        <a:ln w="38100">
                          <a:noFill/>
                          <a:miter/>
                        </a:ln>
                      </p:spPr>
                    </p:pic>
                  </p:oleObj>
                </mc:Fallback>
              </mc:AlternateContent>
            </a:graphicData>
          </a:graphic>
        </p:graphicFrame>
        <p:graphicFrame>
          <p:nvGraphicFramePr>
            <p:cNvPr id="53252" name="对象 217114"/>
            <p:cNvGraphicFramePr/>
            <p:nvPr/>
          </p:nvGraphicFramePr>
          <p:xfrm>
            <a:off x="5701" y="3812"/>
            <a:ext cx="1157" cy="1147"/>
          </p:xfrm>
          <a:graphic>
            <a:graphicData uri="http://schemas.openxmlformats.org/presentationml/2006/ole">
              <mc:AlternateContent xmlns:mc="http://schemas.openxmlformats.org/markup-compatibility/2006">
                <mc:Choice xmlns:v="urn:schemas-microsoft-com:vml" Requires="v">
                  <p:oleObj spid="_x0000_s18098" r:id="rId5" imgW="177165" imgH="245110" progId="Equation.3">
                    <p:embed/>
                  </p:oleObj>
                </mc:Choice>
                <mc:Fallback>
                  <p:oleObj r:id="rId5" imgW="177165" imgH="245110" progId="Equation.3">
                    <p:embed/>
                    <p:pic>
                      <p:nvPicPr>
                        <p:cNvPr id="0" name="图片 3130"/>
                        <p:cNvPicPr/>
                        <p:nvPr/>
                      </p:nvPicPr>
                      <p:blipFill>
                        <a:blip r:embed="rId6"/>
                        <a:stretch>
                          <a:fillRect/>
                        </a:stretch>
                      </p:blipFill>
                      <p:spPr>
                        <a:xfrm>
                          <a:off x="5701" y="3812"/>
                          <a:ext cx="1157" cy="1147"/>
                        </a:xfrm>
                        <a:prstGeom prst="rect">
                          <a:avLst/>
                        </a:prstGeom>
                        <a:noFill/>
                        <a:ln w="38100">
                          <a:noFill/>
                          <a:miter/>
                        </a:ln>
                      </p:spPr>
                    </p:pic>
                  </p:oleObj>
                </mc:Fallback>
              </mc:AlternateContent>
            </a:graphicData>
          </a:graphic>
        </p:graphicFrame>
        <p:graphicFrame>
          <p:nvGraphicFramePr>
            <p:cNvPr id="53253" name="对象 217113"/>
            <p:cNvGraphicFramePr/>
            <p:nvPr/>
          </p:nvGraphicFramePr>
          <p:xfrm>
            <a:off x="8221" y="3925"/>
            <a:ext cx="738" cy="932"/>
          </p:xfrm>
          <a:graphic>
            <a:graphicData uri="http://schemas.openxmlformats.org/presentationml/2006/ole">
              <mc:AlternateContent xmlns:mc="http://schemas.openxmlformats.org/markup-compatibility/2006">
                <mc:Choice xmlns:v="urn:schemas-microsoft-com:vml" Requires="v">
                  <p:oleObj spid="_x0000_s18099" r:id="rId7" imgW="231775" imgH="245110" progId="Equation.3">
                    <p:embed/>
                  </p:oleObj>
                </mc:Choice>
                <mc:Fallback>
                  <p:oleObj r:id="rId7" imgW="231775" imgH="245110" progId="Equation.3">
                    <p:embed/>
                    <p:pic>
                      <p:nvPicPr>
                        <p:cNvPr id="0" name="图片 3131"/>
                        <p:cNvPicPr/>
                        <p:nvPr/>
                      </p:nvPicPr>
                      <p:blipFill>
                        <a:blip r:embed="rId8"/>
                        <a:stretch>
                          <a:fillRect/>
                        </a:stretch>
                      </p:blipFill>
                      <p:spPr>
                        <a:xfrm>
                          <a:off x="8221" y="3925"/>
                          <a:ext cx="738" cy="932"/>
                        </a:xfrm>
                        <a:prstGeom prst="rect">
                          <a:avLst/>
                        </a:prstGeom>
                        <a:noFill/>
                        <a:ln w="38100">
                          <a:noFill/>
                          <a:miter/>
                        </a:ln>
                      </p:spPr>
                    </p:pic>
                  </p:oleObj>
                </mc:Fallback>
              </mc:AlternateContent>
            </a:graphicData>
          </a:graphic>
        </p:graphicFrame>
        <p:graphicFrame>
          <p:nvGraphicFramePr>
            <p:cNvPr id="53254" name="对象 217112"/>
            <p:cNvGraphicFramePr/>
            <p:nvPr/>
          </p:nvGraphicFramePr>
          <p:xfrm>
            <a:off x="9788" y="4040"/>
            <a:ext cx="3103" cy="817"/>
          </p:xfrm>
          <a:graphic>
            <a:graphicData uri="http://schemas.openxmlformats.org/presentationml/2006/ole">
              <mc:AlternateContent xmlns:mc="http://schemas.openxmlformats.org/markup-compatibility/2006">
                <mc:Choice xmlns:v="urn:schemas-microsoft-com:vml" Requires="v">
                  <p:oleObj spid="_x0000_s18100" r:id="rId9" imgW="935355" imgH="233680" progId="Equation.3">
                    <p:embed/>
                  </p:oleObj>
                </mc:Choice>
                <mc:Fallback>
                  <p:oleObj r:id="rId9" imgW="935355" imgH="233680" progId="Equation.3">
                    <p:embed/>
                    <p:pic>
                      <p:nvPicPr>
                        <p:cNvPr id="0" name="图片 3132"/>
                        <p:cNvPicPr/>
                        <p:nvPr/>
                      </p:nvPicPr>
                      <p:blipFill>
                        <a:blip r:embed="rId10"/>
                        <a:stretch>
                          <a:fillRect/>
                        </a:stretch>
                      </p:blipFill>
                      <p:spPr>
                        <a:xfrm>
                          <a:off x="9788" y="4040"/>
                          <a:ext cx="3103" cy="817"/>
                        </a:xfrm>
                        <a:prstGeom prst="rect">
                          <a:avLst/>
                        </a:prstGeom>
                        <a:noFill/>
                        <a:ln w="38100">
                          <a:noFill/>
                          <a:miter/>
                        </a:ln>
                      </p:spPr>
                    </p:pic>
                  </p:oleObj>
                </mc:Fallback>
              </mc:AlternateContent>
            </a:graphicData>
          </a:graphic>
        </p:graphicFrame>
      </p:grpSp>
      <p:graphicFrame>
        <p:nvGraphicFramePr>
          <p:cNvPr id="217357" name="表格 217356"/>
          <p:cNvGraphicFramePr/>
          <p:nvPr/>
        </p:nvGraphicFramePr>
        <p:xfrm>
          <a:off x="2722462" y="2794053"/>
          <a:ext cx="7163435" cy="4624705"/>
        </p:xfrm>
        <a:graphic>
          <a:graphicData uri="http://schemas.openxmlformats.org/drawingml/2006/table">
            <a:tbl>
              <a:tblPr/>
              <a:tblGrid>
                <a:gridCol w="1056005">
                  <a:extLst>
                    <a:ext uri="{9D8B030D-6E8A-4147-A177-3AD203B41FA5}">
                      <a16:colId xmlns:a16="http://schemas.microsoft.com/office/drawing/2014/main" val="20000"/>
                    </a:ext>
                  </a:extLst>
                </a:gridCol>
                <a:gridCol w="1659890">
                  <a:extLst>
                    <a:ext uri="{9D8B030D-6E8A-4147-A177-3AD203B41FA5}">
                      <a16:colId xmlns:a16="http://schemas.microsoft.com/office/drawing/2014/main" val="20001"/>
                    </a:ext>
                  </a:extLst>
                </a:gridCol>
                <a:gridCol w="1537335">
                  <a:extLst>
                    <a:ext uri="{9D8B030D-6E8A-4147-A177-3AD203B41FA5}">
                      <a16:colId xmlns:a16="http://schemas.microsoft.com/office/drawing/2014/main" val="20002"/>
                    </a:ext>
                  </a:extLst>
                </a:gridCol>
                <a:gridCol w="2910205">
                  <a:extLst>
                    <a:ext uri="{9D8B030D-6E8A-4147-A177-3AD203B41FA5}">
                      <a16:colId xmlns:a16="http://schemas.microsoft.com/office/drawing/2014/main" val="20003"/>
                    </a:ext>
                  </a:extLst>
                </a:gridCol>
              </a:tblGrid>
              <a:tr h="54292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dirty="0">
                        <a:solidFill>
                          <a:srgbClr val="FF0000"/>
                        </a:solidFill>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dirty="0">
                        <a:solidFill>
                          <a:srgbClr val="FF0000"/>
                        </a:solidFill>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dirty="0">
                        <a:solidFill>
                          <a:srgbClr val="FF0000"/>
                        </a:solidFill>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buNone/>
                      </a:pPr>
                      <a:endParaRPr lang="zh-CN" altLang="en-US" sz="2205" dirty="0">
                        <a:solidFill>
                          <a:srgbClr val="FF0000"/>
                        </a:solidFill>
                        <a:latin typeface="Times New Roman" panose="02020603050405020304" charset="0"/>
                      </a:endParaRP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05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990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1/7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790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0.19</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05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2</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2/7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90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3/7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1023</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0.25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05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4/7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90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5/7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850</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0.21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0540">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6</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6/7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985</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0.24</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9905">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7</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448</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Tahoma" panose="020B0604030504040204" pitchFamily="34" charset="0"/>
                          <a:ea typeface="宋体" panose="02010600030101010101" pitchFamily="2" charset="-122"/>
                        </a:defRPr>
                      </a:lvl1pPr>
                      <a:lvl2pPr marL="742950" lvl="1" indent="-285750">
                        <a:buClr>
                          <a:schemeClr val="hlink"/>
                        </a:buClr>
                        <a:defRPr sz="2400" kern="1200"/>
                      </a:lvl2pPr>
                      <a:lvl3pPr marL="1143000" lvl="2" indent="-228600">
                        <a:buClr>
                          <a:schemeClr val="folHlink"/>
                        </a:buClr>
                        <a:defRPr sz="2000" kern="1200"/>
                      </a:lvl3pPr>
                      <a:lvl4pPr marL="1600200" lvl="3" indent="-228600">
                        <a:buClr>
                          <a:schemeClr val="accent2"/>
                        </a:buClr>
                        <a:defRPr sz="1800" kern="1200"/>
                      </a:lvl4pPr>
                      <a:lvl5pPr marL="2057400" lvl="4" indent="-228600">
                        <a:buClr>
                          <a:schemeClr val="accent1"/>
                        </a:buClr>
                        <a:defRPr sz="1800" kern="1200"/>
                      </a:lvl5pPr>
                    </a:lstStyle>
                    <a:p>
                      <a:pPr marL="0" lvl="0" indent="0" algn="ctr">
                        <a:spcBef>
                          <a:spcPct val="0"/>
                        </a:spcBef>
                        <a:buClr>
                          <a:srgbClr val="000000"/>
                        </a:buClr>
                        <a:buNone/>
                      </a:pPr>
                      <a:r>
                        <a:rPr lang="en-US" altLang="zh-CN" sz="2645" b="1">
                          <a:solidFill>
                            <a:srgbClr val="FF0000"/>
                          </a:solidFill>
                          <a:latin typeface="Times New Roman" panose="02020603050405020304" charset="0"/>
                          <a:ea typeface="黑体" panose="02010609060101010101" pitchFamily="2" charset="-122"/>
                        </a:rPr>
                        <a:t>0.11</a:t>
                      </a:r>
                    </a:p>
                  </a:txBody>
                  <a:tcPr marL="100837" marR="100837" marT="50418" marB="50418">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3307" name="文本框 217357"/>
          <p:cNvSpPr txBox="1"/>
          <p:nvPr/>
        </p:nvSpPr>
        <p:spPr>
          <a:xfrm>
            <a:off x="881380" y="1445260"/>
            <a:ext cx="9530715" cy="1152367"/>
          </a:xfrm>
          <a:prstGeom prst="rect">
            <a:avLst/>
          </a:prstGeom>
          <a:noFill/>
          <a:ln w="9525">
            <a:noFill/>
          </a:ln>
        </p:spPr>
        <p:txBody>
          <a:bodyPr wrap="square" anchor="t">
            <a:spAutoFit/>
          </a:bodyPr>
          <a:lstStyle/>
          <a:p>
            <a:pPr lvl="0" indent="0">
              <a:lnSpc>
                <a:spcPct val="130000"/>
              </a:lnSpc>
            </a:pPr>
            <a:r>
              <a:rPr lang="zh-CN" altLang="en-US" sz="2800" dirty="0">
                <a:solidFill>
                  <a:schemeClr val="tx1"/>
                </a:solidFill>
                <a:latin typeface="Times New Roman" panose="02020603050405020304" pitchFamily="18" charset="0"/>
                <a:cs typeface="Times New Roman" panose="02020603050405020304" pitchFamily="18" charset="0"/>
              </a:rPr>
              <a:t>解：</a:t>
            </a:r>
            <a:r>
              <a:rPr lang="en-US" altLang="zh-CN" sz="2800">
                <a:solidFill>
                  <a:schemeClr val="tx1"/>
                </a:solidFill>
                <a:latin typeface="Times New Roman" panose="02020603050405020304" pitchFamily="18" charset="0"/>
                <a:cs typeface="Times New Roman" panose="02020603050405020304" pitchFamily="18" charset="0"/>
              </a:rPr>
              <a:t>④ </a:t>
            </a:r>
            <a:r>
              <a:rPr lang="zh-CN" altLang="en-US" sz="2800" dirty="0">
                <a:solidFill>
                  <a:schemeClr val="tx1"/>
                </a:solidFill>
                <a:latin typeface="Times New Roman" panose="02020603050405020304" pitchFamily="18" charset="0"/>
                <a:cs typeface="Times New Roman" panose="02020603050405020304" pitchFamily="18" charset="0"/>
              </a:rPr>
              <a:t>用</a:t>
            </a:r>
            <a:r>
              <a:rPr lang="en-US" altLang="zh-CN" sz="2800" err="1">
                <a:solidFill>
                  <a:schemeClr val="tx1"/>
                </a:solidFill>
                <a:latin typeface="Times New Roman" panose="02020603050405020304" pitchFamily="18" charset="0"/>
                <a:cs typeface="Times New Roman" panose="02020603050405020304" pitchFamily="18" charset="0"/>
              </a:rPr>
              <a:t>s</a:t>
            </a:r>
            <a:r>
              <a:rPr lang="en-US" altLang="zh-CN" sz="2800" baseline="-25000" err="1">
                <a:solidFill>
                  <a:schemeClr val="tx1"/>
                </a:solidFill>
                <a:latin typeface="Times New Roman" panose="02020603050405020304" pitchFamily="18" charset="0"/>
                <a:cs typeface="Times New Roman" panose="02020603050405020304" pitchFamily="18" charset="0"/>
              </a:rPr>
              <a:t>k</a:t>
            </a:r>
            <a:r>
              <a:rPr lang="zh-CN" altLang="en-US" sz="2800" dirty="0">
                <a:solidFill>
                  <a:schemeClr val="tx1"/>
                </a:solidFill>
                <a:latin typeface="Times New Roman" panose="02020603050405020304" pitchFamily="18" charset="0"/>
                <a:cs typeface="Times New Roman" panose="02020603050405020304" pitchFamily="18" charset="0"/>
              </a:rPr>
              <a:t>代替</a:t>
            </a:r>
            <a:r>
              <a:rPr lang="en-US" altLang="zh-CN" sz="2800" err="1">
                <a:solidFill>
                  <a:schemeClr val="tx1"/>
                </a:solidFill>
                <a:latin typeface="Times New Roman" panose="02020603050405020304" pitchFamily="18" charset="0"/>
                <a:cs typeface="Times New Roman" panose="02020603050405020304" pitchFamily="18" charset="0"/>
              </a:rPr>
              <a:t>s</a:t>
            </a:r>
            <a:r>
              <a:rPr lang="en-US" altLang="zh-CN" sz="2800" baseline="-25000" err="1">
                <a:solidFill>
                  <a:schemeClr val="tx1"/>
                </a:solidFill>
                <a:latin typeface="Times New Roman" panose="02020603050405020304" pitchFamily="18" charset="0"/>
                <a:cs typeface="Times New Roman" panose="02020603050405020304" pitchFamily="18" charset="0"/>
              </a:rPr>
              <a:t>l</a:t>
            </a:r>
            <a:r>
              <a:rPr lang="en-US" altLang="zh-CN" sz="2800">
                <a:solidFill>
                  <a:schemeClr val="tx1"/>
                </a:solidFill>
                <a:latin typeface="Times New Roman" panose="02020603050405020304" pitchFamily="18" charset="0"/>
                <a:cs typeface="Times New Roman" panose="02020603050405020304" pitchFamily="18" charset="0"/>
              </a:rPr>
              <a:t>’</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err="1">
                <a:solidFill>
                  <a:schemeClr val="tx1"/>
                </a:solidFill>
                <a:latin typeface="Times New Roman" panose="02020603050405020304" pitchFamily="18" charset="0"/>
                <a:cs typeface="Times New Roman" panose="02020603050405020304" pitchFamily="18" charset="0"/>
              </a:rPr>
              <a:t>k,l</a:t>
            </a:r>
            <a:r>
              <a:rPr lang="en-US" altLang="zh-CN" sz="2800">
                <a:solidFill>
                  <a:schemeClr val="tx1"/>
                </a:solidFill>
                <a:latin typeface="Times New Roman" panose="02020603050405020304" pitchFamily="18" charset="0"/>
                <a:cs typeface="Times New Roman" panose="02020603050405020304" pitchFamily="18" charset="0"/>
              </a:rPr>
              <a:t>=0,1,…,7</a:t>
            </a:r>
            <a:r>
              <a:rPr lang="zh-CN" altLang="en-US" sz="2800" dirty="0">
                <a:solidFill>
                  <a:schemeClr val="tx1"/>
                </a:solidFill>
                <a:latin typeface="Times New Roman" panose="02020603050405020304" pitchFamily="18" charset="0"/>
                <a:cs typeface="Times New Roman" panose="02020603050405020304" pitchFamily="18" charset="0"/>
              </a:rPr>
              <a:t>)，并求新图像中各灰度级别的概率</a:t>
            </a:r>
            <a:r>
              <a:rPr lang="en-US" altLang="zh-CN" sz="2800" err="1">
                <a:solidFill>
                  <a:schemeClr val="tx1"/>
                </a:solidFill>
                <a:latin typeface="Times New Roman" panose="02020603050405020304" pitchFamily="18" charset="0"/>
                <a:cs typeface="Times New Roman" panose="02020603050405020304" pitchFamily="18" charset="0"/>
              </a:rPr>
              <a:t>p</a:t>
            </a:r>
            <a:r>
              <a:rPr lang="en-US" altLang="zh-CN" sz="2800" baseline="-25000" err="1">
                <a:solidFill>
                  <a:schemeClr val="tx1"/>
                </a:solidFill>
                <a:latin typeface="Times New Roman" panose="02020603050405020304" pitchFamily="18" charset="0"/>
                <a:cs typeface="Times New Roman" panose="02020603050405020304" pitchFamily="18" charset="0"/>
              </a:rPr>
              <a:t>s</a:t>
            </a:r>
            <a:r>
              <a:rPr lang="en-US" altLang="zh-CN" sz="2800" err="1">
                <a:solidFill>
                  <a:schemeClr val="tx1"/>
                </a:solidFill>
                <a:latin typeface="Times New Roman" panose="02020603050405020304" pitchFamily="18" charset="0"/>
                <a:cs typeface="Times New Roman" panose="02020603050405020304" pitchFamily="18" charset="0"/>
              </a:rPr>
              <a:t>(s</a:t>
            </a:r>
            <a:r>
              <a:rPr lang="en-US" altLang="zh-CN" sz="2800" baseline="-25000" err="1">
                <a:solidFill>
                  <a:schemeClr val="tx1"/>
                </a:solidFill>
                <a:latin typeface="Times New Roman" panose="02020603050405020304" pitchFamily="18" charset="0"/>
                <a:cs typeface="Times New Roman" panose="02020603050405020304" pitchFamily="18" charset="0"/>
              </a:rPr>
              <a:t>k</a:t>
            </a:r>
            <a:r>
              <a:rPr lang="en-US" altLang="zh-CN" sz="2800">
                <a:solidFill>
                  <a:schemeClr val="tx1"/>
                </a:solidFill>
                <a:latin typeface="Times New Roman" panose="02020603050405020304" pitchFamily="18" charset="0"/>
                <a:cs typeface="Times New Roman" panose="02020603050405020304" pitchFamily="18" charset="0"/>
              </a:rPr>
              <a:t>)=</a:t>
            </a:r>
            <a:r>
              <a:rPr lang="en-US" altLang="zh-CN" sz="2800" err="1">
                <a:solidFill>
                  <a:schemeClr val="tx1"/>
                </a:solidFill>
                <a:latin typeface="Times New Roman" panose="02020603050405020304" pitchFamily="18" charset="0"/>
                <a:cs typeface="Times New Roman" panose="02020603050405020304" pitchFamily="18" charset="0"/>
              </a:rPr>
              <a:t>m</a:t>
            </a:r>
            <a:r>
              <a:rPr lang="en-US" altLang="zh-CN" sz="2800" baseline="-25000" err="1">
                <a:solidFill>
                  <a:schemeClr val="tx1"/>
                </a:solidFill>
                <a:latin typeface="Times New Roman" panose="02020603050405020304" pitchFamily="18" charset="0"/>
                <a:cs typeface="Times New Roman" panose="02020603050405020304" pitchFamily="18" charset="0"/>
              </a:rPr>
              <a:t>k</a:t>
            </a:r>
            <a:r>
              <a:rPr lang="en-US" altLang="zh-CN" sz="2800" err="1">
                <a:solidFill>
                  <a:schemeClr val="tx1"/>
                </a:solidFill>
                <a:latin typeface="Times New Roman" panose="02020603050405020304" pitchFamily="18" charset="0"/>
                <a:cs typeface="Times New Roman" panose="02020603050405020304" pitchFamily="18" charset="0"/>
              </a:rPr>
              <a:t>/n</a:t>
            </a:r>
            <a:r>
              <a:rPr lang="en-US" altLang="zh-CN" sz="2800">
                <a:solidFill>
                  <a:schemeClr val="tx1"/>
                </a:solidFill>
                <a:latin typeface="Times New Roman" panose="02020603050405020304" pitchFamily="18" charset="0"/>
                <a:cs typeface="Times New Roman" panose="02020603050405020304" pitchFamily="18" charset="0"/>
              </a:rPr>
              <a:t>=m</a:t>
            </a:r>
            <a:r>
              <a:rPr lang="en-US" altLang="zh-CN" sz="2800" baseline="-25000">
                <a:solidFill>
                  <a:schemeClr val="tx1"/>
                </a:solidFill>
                <a:latin typeface="Times New Roman" panose="02020603050405020304" pitchFamily="18" charset="0"/>
                <a:cs typeface="Times New Roman" panose="02020603050405020304" pitchFamily="18" charset="0"/>
              </a:rPr>
              <a:t>k</a:t>
            </a:r>
            <a:r>
              <a:rPr lang="en-US" altLang="zh-CN" sz="2800">
                <a:solidFill>
                  <a:schemeClr val="tx1"/>
                </a:solidFill>
                <a:latin typeface="Times New Roman" panose="02020603050405020304" pitchFamily="18" charset="0"/>
                <a:cs typeface="Times New Roman" panose="02020603050405020304" pitchFamily="18" charset="0"/>
              </a:rPr>
              <a:t>/4096</a:t>
            </a:r>
            <a:r>
              <a:rPr lang="zh-CN" altLang="en-US" sz="2800" dirty="0">
                <a:solidFill>
                  <a:schemeClr val="tx1"/>
                </a:solidFill>
                <a:latin typeface="Times New Roman" panose="02020603050405020304" pitchFamily="18" charset="0"/>
                <a:cs typeface="Times New Roman" panose="02020603050405020304" pitchFamily="18" charset="0"/>
              </a:rPr>
              <a:t>，结果如表所示。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框 218131"/>
          <p:cNvSpPr txBox="1"/>
          <p:nvPr/>
        </p:nvSpPr>
        <p:spPr>
          <a:xfrm>
            <a:off x="897890" y="1576070"/>
            <a:ext cx="9561830" cy="710516"/>
          </a:xfrm>
          <a:prstGeom prst="rect">
            <a:avLst/>
          </a:prstGeom>
          <a:noFill/>
          <a:ln w="9525">
            <a:noFill/>
          </a:ln>
        </p:spPr>
        <p:txBody>
          <a:bodyPr wrap="square" anchor="t">
            <a:spAutoFit/>
          </a:bodyPr>
          <a:lstStyle/>
          <a:p>
            <a:pPr lvl="0" indent="0">
              <a:lnSpc>
                <a:spcPct val="130000"/>
              </a:lnSpc>
            </a:pPr>
            <a:r>
              <a:rPr lang="zh-CN" altLang="en-US" sz="3090" dirty="0">
                <a:solidFill>
                  <a:schemeClr val="tx1"/>
                </a:solidFill>
                <a:latin typeface="Times New Roman" panose="02020603050405020304" pitchFamily="18" charset="0"/>
                <a:cs typeface="Times New Roman" panose="02020603050405020304" pitchFamily="18" charset="0"/>
              </a:rPr>
              <a:t>解：</a:t>
            </a:r>
            <a:r>
              <a:rPr lang="en-US" altLang="zh-CN" sz="3090">
                <a:solidFill>
                  <a:schemeClr val="tx1"/>
                </a:solidFill>
                <a:latin typeface="Times New Roman" panose="02020603050405020304" pitchFamily="18" charset="0"/>
                <a:cs typeface="Times New Roman" panose="02020603050405020304" pitchFamily="18" charset="0"/>
              </a:rPr>
              <a:t>⑤ </a:t>
            </a:r>
            <a:r>
              <a:rPr lang="zh-CN" altLang="en-US" sz="3090" dirty="0">
                <a:solidFill>
                  <a:schemeClr val="tx1"/>
                </a:solidFill>
                <a:latin typeface="Times New Roman" panose="02020603050405020304" pitchFamily="18" charset="0"/>
                <a:cs typeface="Times New Roman" panose="02020603050405020304" pitchFamily="18" charset="0"/>
              </a:rPr>
              <a:t>画出经均衡化后的新图像的直方图，如图所示。</a:t>
            </a:r>
            <a:r>
              <a:rPr lang="zh-CN" altLang="en-US" sz="1985" dirty="0">
                <a:solidFill>
                  <a:schemeClr val="tx1"/>
                </a:solidFill>
                <a:latin typeface="Times New Roman" panose="02020603050405020304" pitchFamily="18" charset="0"/>
                <a:cs typeface="Times New Roman" panose="02020603050405020304" pitchFamily="18" charset="0"/>
              </a:rPr>
              <a:t> </a:t>
            </a:r>
          </a:p>
        </p:txBody>
      </p:sp>
      <p:sp>
        <p:nvSpPr>
          <p:cNvPr id="54275" name="矩形 218160"/>
          <p:cNvSpPr/>
          <p:nvPr/>
        </p:nvSpPr>
        <p:spPr>
          <a:xfrm>
            <a:off x="304800" y="3655378"/>
            <a:ext cx="10083800" cy="0"/>
          </a:xfrm>
          <a:prstGeom prst="rect">
            <a:avLst/>
          </a:prstGeom>
          <a:noFill/>
          <a:ln w="9525">
            <a:noFill/>
          </a:ln>
        </p:spPr>
        <p:txBody>
          <a:bodyPr anchor="t"/>
          <a:lstStyle/>
          <a:p>
            <a:pPr lvl="0" indent="0"/>
            <a:endParaRPr lang="zh-CN" altLang="en-US" sz="1985">
              <a:latin typeface="Times New Roman" panose="02020603050405020304" charset="0"/>
              <a:ea typeface="宋体" panose="02010600030101010101" pitchFamily="2" charset="-122"/>
            </a:endParaRPr>
          </a:p>
        </p:txBody>
      </p:sp>
      <p:sp>
        <p:nvSpPr>
          <p:cNvPr id="54276" name="矩形 218162"/>
          <p:cNvSpPr/>
          <p:nvPr/>
        </p:nvSpPr>
        <p:spPr>
          <a:xfrm>
            <a:off x="304800" y="3665881"/>
            <a:ext cx="10083800" cy="0"/>
          </a:xfrm>
          <a:prstGeom prst="rect">
            <a:avLst/>
          </a:prstGeom>
          <a:noFill/>
          <a:ln w="9525">
            <a:noFill/>
          </a:ln>
        </p:spPr>
        <p:txBody>
          <a:bodyPr anchor="t"/>
          <a:lstStyle/>
          <a:p>
            <a:pPr lvl="0" indent="0"/>
            <a:endParaRPr lang="zh-CN" altLang="en-US" sz="1985">
              <a:latin typeface="Times New Roman" panose="02020603050405020304" charset="0"/>
              <a:ea typeface="宋体" panose="02010600030101010101" pitchFamily="2" charset="-122"/>
            </a:endParaRPr>
          </a:p>
        </p:txBody>
      </p:sp>
      <p:grpSp>
        <p:nvGrpSpPr>
          <p:cNvPr id="54277" name="组合 218165"/>
          <p:cNvGrpSpPr/>
          <p:nvPr/>
        </p:nvGrpSpPr>
        <p:grpSpPr>
          <a:xfrm>
            <a:off x="3361452" y="2336487"/>
            <a:ext cx="4448427" cy="3494317"/>
            <a:chOff x="1746" y="1117"/>
            <a:chExt cx="2541" cy="1996"/>
          </a:xfrm>
        </p:grpSpPr>
        <p:sp>
          <p:nvSpPr>
            <p:cNvPr id="54278" name="文本框 218134"/>
            <p:cNvSpPr txBox="1"/>
            <p:nvPr/>
          </p:nvSpPr>
          <p:spPr>
            <a:xfrm>
              <a:off x="1746" y="1571"/>
              <a:ext cx="454" cy="1225"/>
            </a:xfrm>
            <a:prstGeom prst="rect">
              <a:avLst/>
            </a:prstGeom>
            <a:solidFill>
              <a:srgbClr val="FFFFFF"/>
            </a:solidFill>
            <a:ln w="28575" cap="flat" cmpd="sng">
              <a:solidFill>
                <a:srgbClr val="FFFFFF"/>
              </a:solidFill>
              <a:prstDash val="solid"/>
              <a:miter/>
              <a:headEnd type="none" w="med" len="med"/>
              <a:tailEnd type="none" w="med" len="med"/>
            </a:ln>
          </p:spPr>
          <p:txBody>
            <a:bodyPr anchor="t"/>
            <a:lstStyle/>
            <a:p>
              <a:pPr lvl="0" indent="0" algn="just">
                <a:lnSpc>
                  <a:spcPct val="110000"/>
                </a:lnSpc>
              </a:pPr>
              <a:r>
                <a:rPr lang="zh-CN" altLang="en-US" sz="1105" dirty="0">
                  <a:latin typeface="Times New Roman" panose="02020603050405020304" charset="0"/>
                  <a:ea typeface="宋体" panose="02010600030101010101" pitchFamily="2" charset="-122"/>
                </a:rPr>
                <a:t> </a:t>
              </a:r>
              <a:r>
                <a:rPr lang="en-US" altLang="zh-CN" sz="1985" b="1">
                  <a:latin typeface="Times New Roman" panose="02020603050405020304" charset="0"/>
                  <a:ea typeface="黑体" panose="02010609060101010101" pitchFamily="2" charset="-122"/>
                </a:rPr>
                <a:t>0.25</a:t>
              </a:r>
            </a:p>
            <a:p>
              <a:pPr lvl="0" indent="0" algn="just">
                <a:lnSpc>
                  <a:spcPct val="110000"/>
                </a:lnSpc>
              </a:pPr>
              <a:r>
                <a:rPr lang="en-US" altLang="zh-CN" sz="1985" b="1">
                  <a:latin typeface="Times New Roman" panose="02020603050405020304" charset="0"/>
                  <a:ea typeface="黑体" panose="02010609060101010101" pitchFamily="2" charset="-122"/>
                </a:rPr>
                <a:t>0.20</a:t>
              </a:r>
            </a:p>
            <a:p>
              <a:pPr lvl="0" indent="0" algn="just">
                <a:lnSpc>
                  <a:spcPct val="110000"/>
                </a:lnSpc>
              </a:pPr>
              <a:r>
                <a:rPr lang="en-US" altLang="zh-CN" sz="1985" b="1">
                  <a:latin typeface="Times New Roman" panose="02020603050405020304" charset="0"/>
                  <a:ea typeface="黑体" panose="02010609060101010101" pitchFamily="2" charset="-122"/>
                </a:rPr>
                <a:t>0.15</a:t>
              </a:r>
            </a:p>
            <a:p>
              <a:pPr lvl="0" indent="0" algn="just">
                <a:lnSpc>
                  <a:spcPct val="110000"/>
                </a:lnSpc>
              </a:pPr>
              <a:r>
                <a:rPr lang="en-US" altLang="zh-CN" sz="1985" b="1">
                  <a:latin typeface="Times New Roman" panose="02020603050405020304" charset="0"/>
                  <a:ea typeface="黑体" panose="02010609060101010101" pitchFamily="2" charset="-122"/>
                </a:rPr>
                <a:t>0.10</a:t>
              </a:r>
            </a:p>
            <a:p>
              <a:pPr lvl="0" indent="0" algn="just">
                <a:lnSpc>
                  <a:spcPct val="110000"/>
                </a:lnSpc>
              </a:pPr>
              <a:r>
                <a:rPr lang="en-US" altLang="zh-CN" sz="1985" b="1">
                  <a:latin typeface="Times New Roman" panose="02020603050405020304" charset="0"/>
                  <a:ea typeface="黑体" panose="02010609060101010101" pitchFamily="2" charset="-122"/>
                </a:rPr>
                <a:t>0.05</a:t>
              </a:r>
            </a:p>
            <a:p>
              <a:pPr lvl="0" indent="0" algn="just">
                <a:lnSpc>
                  <a:spcPct val="110000"/>
                </a:lnSpc>
              </a:pPr>
              <a:r>
                <a:rPr lang="en-US" altLang="zh-CN" sz="1985" b="1">
                  <a:latin typeface="Times New Roman" panose="02020603050405020304" charset="0"/>
                  <a:ea typeface="黑体" panose="02010609060101010101" pitchFamily="2" charset="-122"/>
                </a:rPr>
                <a:t>   0</a:t>
              </a:r>
            </a:p>
          </p:txBody>
        </p:sp>
        <p:sp>
          <p:nvSpPr>
            <p:cNvPr id="54279" name="直接连接符 218135"/>
            <p:cNvSpPr/>
            <p:nvPr/>
          </p:nvSpPr>
          <p:spPr>
            <a:xfrm>
              <a:off x="2346" y="1435"/>
              <a:ext cx="0" cy="1269"/>
            </a:xfrm>
            <a:prstGeom prst="line">
              <a:avLst/>
            </a:prstGeom>
            <a:ln w="28575" cap="flat" cmpd="sng">
              <a:solidFill>
                <a:srgbClr val="000000"/>
              </a:solidFill>
              <a:prstDash val="solid"/>
              <a:round/>
              <a:headEnd type="arrow" w="med" len="med"/>
              <a:tailEnd type="none" w="med" len="med"/>
            </a:ln>
          </p:spPr>
        </p:sp>
        <p:sp>
          <p:nvSpPr>
            <p:cNvPr id="54280" name="直接连接符 218136"/>
            <p:cNvSpPr/>
            <p:nvPr/>
          </p:nvSpPr>
          <p:spPr>
            <a:xfrm>
              <a:off x="2525" y="1957"/>
              <a:ext cx="0" cy="745"/>
            </a:xfrm>
            <a:prstGeom prst="line">
              <a:avLst/>
            </a:prstGeom>
            <a:ln w="28575" cap="flat" cmpd="sng">
              <a:solidFill>
                <a:srgbClr val="003399"/>
              </a:solidFill>
              <a:prstDash val="solid"/>
              <a:round/>
              <a:headEnd type="none" w="med" len="med"/>
              <a:tailEnd type="none" w="med" len="med"/>
            </a:ln>
          </p:spPr>
        </p:sp>
        <p:sp>
          <p:nvSpPr>
            <p:cNvPr id="54281" name="直接连接符 218137"/>
            <p:cNvSpPr/>
            <p:nvPr/>
          </p:nvSpPr>
          <p:spPr>
            <a:xfrm>
              <a:off x="2890" y="1728"/>
              <a:ext cx="0" cy="976"/>
            </a:xfrm>
            <a:prstGeom prst="line">
              <a:avLst/>
            </a:prstGeom>
            <a:ln w="28575" cap="flat" cmpd="sng">
              <a:solidFill>
                <a:srgbClr val="003399"/>
              </a:solidFill>
              <a:prstDash val="solid"/>
              <a:round/>
              <a:headEnd type="none" w="med" len="med"/>
              <a:tailEnd type="none" w="med" len="med"/>
            </a:ln>
          </p:spPr>
        </p:sp>
        <p:sp>
          <p:nvSpPr>
            <p:cNvPr id="54282" name="直接连接符 218138"/>
            <p:cNvSpPr/>
            <p:nvPr/>
          </p:nvSpPr>
          <p:spPr>
            <a:xfrm>
              <a:off x="3249" y="1883"/>
              <a:ext cx="0" cy="819"/>
            </a:xfrm>
            <a:prstGeom prst="line">
              <a:avLst/>
            </a:prstGeom>
            <a:ln w="28575" cap="flat" cmpd="sng">
              <a:solidFill>
                <a:srgbClr val="003399"/>
              </a:solidFill>
              <a:prstDash val="solid"/>
              <a:round/>
              <a:headEnd type="none" w="med" len="med"/>
              <a:tailEnd type="none" w="med" len="med"/>
            </a:ln>
          </p:spPr>
        </p:sp>
        <p:sp>
          <p:nvSpPr>
            <p:cNvPr id="54283" name="直接连接符 218139"/>
            <p:cNvSpPr/>
            <p:nvPr/>
          </p:nvSpPr>
          <p:spPr>
            <a:xfrm>
              <a:off x="3431" y="1765"/>
              <a:ext cx="0" cy="937"/>
            </a:xfrm>
            <a:prstGeom prst="line">
              <a:avLst/>
            </a:prstGeom>
            <a:ln w="28575" cap="flat" cmpd="sng">
              <a:solidFill>
                <a:srgbClr val="003399"/>
              </a:solidFill>
              <a:prstDash val="solid"/>
              <a:round/>
              <a:headEnd type="none" w="med" len="med"/>
              <a:tailEnd type="none" w="med" len="med"/>
            </a:ln>
          </p:spPr>
        </p:sp>
        <p:sp>
          <p:nvSpPr>
            <p:cNvPr id="54284" name="直接连接符 218140"/>
            <p:cNvSpPr/>
            <p:nvPr/>
          </p:nvSpPr>
          <p:spPr>
            <a:xfrm>
              <a:off x="3613" y="2272"/>
              <a:ext cx="0" cy="430"/>
            </a:xfrm>
            <a:prstGeom prst="line">
              <a:avLst/>
            </a:prstGeom>
            <a:ln w="28575" cap="flat" cmpd="sng">
              <a:solidFill>
                <a:srgbClr val="003399"/>
              </a:solidFill>
              <a:prstDash val="solid"/>
              <a:round/>
              <a:headEnd type="none" w="med" len="med"/>
              <a:tailEnd type="none" w="med" len="med"/>
            </a:ln>
          </p:spPr>
        </p:sp>
        <p:sp>
          <p:nvSpPr>
            <p:cNvPr id="54285" name="直接连接符 218142"/>
            <p:cNvSpPr/>
            <p:nvPr/>
          </p:nvSpPr>
          <p:spPr>
            <a:xfrm>
              <a:off x="2346" y="2704"/>
              <a:ext cx="1578" cy="0"/>
            </a:xfrm>
            <a:prstGeom prst="line">
              <a:avLst/>
            </a:prstGeom>
            <a:ln w="28575" cap="flat" cmpd="sng">
              <a:solidFill>
                <a:srgbClr val="000000"/>
              </a:solidFill>
              <a:prstDash val="solid"/>
              <a:round/>
              <a:headEnd type="none" w="med" len="med"/>
              <a:tailEnd type="arrow" w="med" len="med"/>
            </a:ln>
          </p:spPr>
        </p:sp>
        <p:sp>
          <p:nvSpPr>
            <p:cNvPr id="54286" name="直接连接符 218143"/>
            <p:cNvSpPr/>
            <p:nvPr/>
          </p:nvSpPr>
          <p:spPr>
            <a:xfrm flipH="1">
              <a:off x="2171" y="2509"/>
              <a:ext cx="175" cy="0"/>
            </a:xfrm>
            <a:prstGeom prst="line">
              <a:avLst/>
            </a:prstGeom>
            <a:ln w="28575" cap="flat" cmpd="sng">
              <a:solidFill>
                <a:srgbClr val="000000"/>
              </a:solidFill>
              <a:prstDash val="solid"/>
              <a:round/>
              <a:headEnd type="none" w="med" len="med"/>
              <a:tailEnd type="none" w="med" len="med"/>
            </a:ln>
          </p:spPr>
        </p:sp>
        <p:sp>
          <p:nvSpPr>
            <p:cNvPr id="54287" name="直接连接符 218144"/>
            <p:cNvSpPr/>
            <p:nvPr/>
          </p:nvSpPr>
          <p:spPr>
            <a:xfrm flipH="1">
              <a:off x="2171" y="1728"/>
              <a:ext cx="175" cy="0"/>
            </a:xfrm>
            <a:prstGeom prst="line">
              <a:avLst/>
            </a:prstGeom>
            <a:ln w="28575" cap="flat" cmpd="sng">
              <a:solidFill>
                <a:srgbClr val="000000"/>
              </a:solidFill>
              <a:prstDash val="solid"/>
              <a:round/>
              <a:headEnd type="none" w="med" len="med"/>
              <a:tailEnd type="none" w="med" len="med"/>
            </a:ln>
          </p:spPr>
        </p:sp>
        <p:sp>
          <p:nvSpPr>
            <p:cNvPr id="54288" name="直接连接符 218145"/>
            <p:cNvSpPr/>
            <p:nvPr/>
          </p:nvSpPr>
          <p:spPr>
            <a:xfrm flipH="1">
              <a:off x="2171" y="1923"/>
              <a:ext cx="175" cy="0"/>
            </a:xfrm>
            <a:prstGeom prst="line">
              <a:avLst/>
            </a:prstGeom>
            <a:ln w="28575" cap="flat" cmpd="sng">
              <a:solidFill>
                <a:srgbClr val="000000"/>
              </a:solidFill>
              <a:prstDash val="solid"/>
              <a:round/>
              <a:headEnd type="none" w="med" len="med"/>
              <a:tailEnd type="none" w="med" len="med"/>
            </a:ln>
          </p:spPr>
        </p:sp>
        <p:sp>
          <p:nvSpPr>
            <p:cNvPr id="54289" name="直接连接符 218146"/>
            <p:cNvSpPr/>
            <p:nvPr/>
          </p:nvSpPr>
          <p:spPr>
            <a:xfrm flipH="1">
              <a:off x="2171" y="2118"/>
              <a:ext cx="175" cy="0"/>
            </a:xfrm>
            <a:prstGeom prst="line">
              <a:avLst/>
            </a:prstGeom>
            <a:ln w="28575" cap="flat" cmpd="sng">
              <a:solidFill>
                <a:srgbClr val="000000"/>
              </a:solidFill>
              <a:prstDash val="solid"/>
              <a:round/>
              <a:headEnd type="none" w="med" len="med"/>
              <a:tailEnd type="none" w="med" len="med"/>
            </a:ln>
          </p:spPr>
        </p:sp>
        <p:sp>
          <p:nvSpPr>
            <p:cNvPr id="54290" name="直接连接符 218147"/>
            <p:cNvSpPr/>
            <p:nvPr/>
          </p:nvSpPr>
          <p:spPr>
            <a:xfrm flipH="1">
              <a:off x="2171" y="2313"/>
              <a:ext cx="175" cy="0"/>
            </a:xfrm>
            <a:prstGeom prst="line">
              <a:avLst/>
            </a:prstGeom>
            <a:ln w="28575" cap="flat" cmpd="sng">
              <a:solidFill>
                <a:srgbClr val="000000"/>
              </a:solidFill>
              <a:prstDash val="solid"/>
              <a:round/>
              <a:headEnd type="none" w="med" len="med"/>
              <a:tailEnd type="none" w="med" len="med"/>
            </a:ln>
          </p:spPr>
        </p:sp>
        <p:sp>
          <p:nvSpPr>
            <p:cNvPr id="54291" name="直接连接符 218148"/>
            <p:cNvSpPr/>
            <p:nvPr/>
          </p:nvSpPr>
          <p:spPr>
            <a:xfrm>
              <a:off x="2374" y="1730"/>
              <a:ext cx="1226" cy="0"/>
            </a:xfrm>
            <a:prstGeom prst="line">
              <a:avLst/>
            </a:prstGeom>
            <a:ln w="28575" cap="flat" cmpd="sng">
              <a:solidFill>
                <a:srgbClr val="000000"/>
              </a:solidFill>
              <a:prstDash val="dash"/>
              <a:round/>
              <a:headEnd type="none" w="med" len="med"/>
              <a:tailEnd type="none" w="med" len="med"/>
            </a:ln>
          </p:spPr>
        </p:sp>
        <p:sp>
          <p:nvSpPr>
            <p:cNvPr id="54292" name="直接连接符 218149"/>
            <p:cNvSpPr/>
            <p:nvPr/>
          </p:nvSpPr>
          <p:spPr>
            <a:xfrm>
              <a:off x="3626" y="1730"/>
              <a:ext cx="0" cy="540"/>
            </a:xfrm>
            <a:prstGeom prst="line">
              <a:avLst/>
            </a:prstGeom>
            <a:ln w="28575" cap="flat" cmpd="sng">
              <a:solidFill>
                <a:srgbClr val="000000"/>
              </a:solidFill>
              <a:prstDash val="dash"/>
              <a:round/>
              <a:headEnd type="none" w="med" len="med"/>
              <a:tailEnd type="none" w="med" len="med"/>
            </a:ln>
          </p:spPr>
        </p:sp>
        <p:grpSp>
          <p:nvGrpSpPr>
            <p:cNvPr id="54293" name="组合 218150"/>
            <p:cNvGrpSpPr/>
            <p:nvPr/>
          </p:nvGrpSpPr>
          <p:grpSpPr>
            <a:xfrm>
              <a:off x="2376" y="2750"/>
              <a:ext cx="1275" cy="363"/>
              <a:chOff x="2331" y="2931"/>
              <a:chExt cx="1275" cy="363"/>
            </a:xfrm>
          </p:grpSpPr>
          <p:graphicFrame>
            <p:nvGraphicFramePr>
              <p:cNvPr id="54294" name="对象 218151"/>
              <p:cNvGraphicFramePr/>
              <p:nvPr/>
            </p:nvGraphicFramePr>
            <p:xfrm>
              <a:off x="2331" y="2931"/>
              <a:ext cx="290" cy="363"/>
            </p:xfrm>
            <a:graphic>
              <a:graphicData uri="http://schemas.openxmlformats.org/presentationml/2006/ole">
                <mc:AlternateContent xmlns:mc="http://schemas.openxmlformats.org/markup-compatibility/2006">
                  <mc:Choice xmlns:v="urn:schemas-microsoft-com:vml" Requires="v">
                    <p:oleObj spid="_x0000_s55821" r:id="rId3" imgW="135890" imgH="245110" progId="Equation.3">
                      <p:embed/>
                    </p:oleObj>
                  </mc:Choice>
                  <mc:Fallback>
                    <p:oleObj r:id="rId3" imgW="135890" imgH="245110" progId="Equation.3">
                      <p:embed/>
                      <p:pic>
                        <p:nvPicPr>
                          <p:cNvPr id="0" name="图片 3133"/>
                          <p:cNvPicPr/>
                          <p:nvPr/>
                        </p:nvPicPr>
                        <p:blipFill>
                          <a:blip r:embed="rId4"/>
                          <a:stretch>
                            <a:fillRect/>
                          </a:stretch>
                        </p:blipFill>
                        <p:spPr>
                          <a:xfrm>
                            <a:off x="2331" y="2931"/>
                            <a:ext cx="290" cy="363"/>
                          </a:xfrm>
                          <a:prstGeom prst="rect">
                            <a:avLst/>
                          </a:prstGeom>
                          <a:noFill/>
                          <a:ln w="38100">
                            <a:noFill/>
                            <a:miter/>
                          </a:ln>
                        </p:spPr>
                      </p:pic>
                    </p:oleObj>
                  </mc:Fallback>
                </mc:AlternateContent>
              </a:graphicData>
            </a:graphic>
          </p:graphicFrame>
          <p:graphicFrame>
            <p:nvGraphicFramePr>
              <p:cNvPr id="54295" name="对象 218152"/>
              <p:cNvGraphicFramePr/>
              <p:nvPr/>
            </p:nvGraphicFramePr>
            <p:xfrm>
              <a:off x="2558" y="2931"/>
              <a:ext cx="196" cy="363"/>
            </p:xfrm>
            <a:graphic>
              <a:graphicData uri="http://schemas.openxmlformats.org/presentationml/2006/ole">
                <mc:AlternateContent xmlns:mc="http://schemas.openxmlformats.org/markup-compatibility/2006">
                  <mc:Choice xmlns:v="urn:schemas-microsoft-com:vml" Requires="v">
                    <p:oleObj spid="_x0000_s55822" r:id="rId5" imgW="135890" imgH="245110" progId="Equation.3">
                      <p:embed/>
                    </p:oleObj>
                  </mc:Choice>
                  <mc:Fallback>
                    <p:oleObj r:id="rId5" imgW="135890" imgH="245110" progId="Equation.3">
                      <p:embed/>
                      <p:pic>
                        <p:nvPicPr>
                          <p:cNvPr id="0" name="图片 3134"/>
                          <p:cNvPicPr/>
                          <p:nvPr/>
                        </p:nvPicPr>
                        <p:blipFill>
                          <a:blip r:embed="rId6"/>
                          <a:stretch>
                            <a:fillRect/>
                          </a:stretch>
                        </p:blipFill>
                        <p:spPr>
                          <a:xfrm>
                            <a:off x="2558" y="2931"/>
                            <a:ext cx="196" cy="363"/>
                          </a:xfrm>
                          <a:prstGeom prst="rect">
                            <a:avLst/>
                          </a:prstGeom>
                          <a:noFill/>
                          <a:ln w="38100">
                            <a:noFill/>
                            <a:miter/>
                          </a:ln>
                        </p:spPr>
                      </p:pic>
                    </p:oleObj>
                  </mc:Fallback>
                </mc:AlternateContent>
              </a:graphicData>
            </a:graphic>
          </p:graphicFrame>
          <p:graphicFrame>
            <p:nvGraphicFramePr>
              <p:cNvPr id="54296" name="对象 218153"/>
              <p:cNvGraphicFramePr/>
              <p:nvPr/>
            </p:nvGraphicFramePr>
            <p:xfrm>
              <a:off x="2739" y="2931"/>
              <a:ext cx="197" cy="363"/>
            </p:xfrm>
            <a:graphic>
              <a:graphicData uri="http://schemas.openxmlformats.org/presentationml/2006/ole">
                <mc:AlternateContent xmlns:mc="http://schemas.openxmlformats.org/markup-compatibility/2006">
                  <mc:Choice xmlns:v="urn:schemas-microsoft-com:vml" Requires="v">
                    <p:oleObj spid="_x0000_s55823" r:id="rId7" imgW="135890" imgH="245110" progId="Equation.3">
                      <p:embed/>
                    </p:oleObj>
                  </mc:Choice>
                  <mc:Fallback>
                    <p:oleObj r:id="rId7" imgW="135890" imgH="245110" progId="Equation.3">
                      <p:embed/>
                      <p:pic>
                        <p:nvPicPr>
                          <p:cNvPr id="0" name="图片 3135"/>
                          <p:cNvPicPr/>
                          <p:nvPr/>
                        </p:nvPicPr>
                        <p:blipFill>
                          <a:blip r:embed="rId8"/>
                          <a:stretch>
                            <a:fillRect/>
                          </a:stretch>
                        </p:blipFill>
                        <p:spPr>
                          <a:xfrm>
                            <a:off x="2739" y="2931"/>
                            <a:ext cx="197" cy="363"/>
                          </a:xfrm>
                          <a:prstGeom prst="rect">
                            <a:avLst/>
                          </a:prstGeom>
                          <a:noFill/>
                          <a:ln w="38100">
                            <a:noFill/>
                            <a:miter/>
                          </a:ln>
                        </p:spPr>
                      </p:pic>
                    </p:oleObj>
                  </mc:Fallback>
                </mc:AlternateContent>
              </a:graphicData>
            </a:graphic>
          </p:graphicFrame>
          <p:graphicFrame>
            <p:nvGraphicFramePr>
              <p:cNvPr id="54297" name="对象 218154"/>
              <p:cNvGraphicFramePr/>
              <p:nvPr/>
            </p:nvGraphicFramePr>
            <p:xfrm>
              <a:off x="2921" y="2931"/>
              <a:ext cx="172" cy="318"/>
            </p:xfrm>
            <a:graphic>
              <a:graphicData uri="http://schemas.openxmlformats.org/presentationml/2006/ole">
                <mc:AlternateContent xmlns:mc="http://schemas.openxmlformats.org/markup-compatibility/2006">
                  <mc:Choice xmlns:v="urn:schemas-microsoft-com:vml" Requires="v">
                    <p:oleObj spid="_x0000_s55824" r:id="rId9" imgW="135890" imgH="245110" progId="Equation.3">
                      <p:embed/>
                    </p:oleObj>
                  </mc:Choice>
                  <mc:Fallback>
                    <p:oleObj r:id="rId9" imgW="135890" imgH="245110" progId="Equation.3">
                      <p:embed/>
                      <p:pic>
                        <p:nvPicPr>
                          <p:cNvPr id="0" name="图片 3136"/>
                          <p:cNvPicPr/>
                          <p:nvPr/>
                        </p:nvPicPr>
                        <p:blipFill>
                          <a:blip r:embed="rId10"/>
                          <a:stretch>
                            <a:fillRect/>
                          </a:stretch>
                        </p:blipFill>
                        <p:spPr>
                          <a:xfrm>
                            <a:off x="2921" y="2931"/>
                            <a:ext cx="172" cy="318"/>
                          </a:xfrm>
                          <a:prstGeom prst="rect">
                            <a:avLst/>
                          </a:prstGeom>
                          <a:noFill/>
                          <a:ln w="38100">
                            <a:noFill/>
                            <a:miter/>
                          </a:ln>
                        </p:spPr>
                      </p:pic>
                    </p:oleObj>
                  </mc:Fallback>
                </mc:AlternateContent>
              </a:graphicData>
            </a:graphic>
          </p:graphicFrame>
          <p:graphicFrame>
            <p:nvGraphicFramePr>
              <p:cNvPr id="54298" name="对象 218155"/>
              <p:cNvGraphicFramePr/>
              <p:nvPr/>
            </p:nvGraphicFramePr>
            <p:xfrm>
              <a:off x="3086" y="2931"/>
              <a:ext cx="197" cy="363"/>
            </p:xfrm>
            <a:graphic>
              <a:graphicData uri="http://schemas.openxmlformats.org/presentationml/2006/ole">
                <mc:AlternateContent xmlns:mc="http://schemas.openxmlformats.org/markup-compatibility/2006">
                  <mc:Choice xmlns:v="urn:schemas-microsoft-com:vml" Requires="v">
                    <p:oleObj spid="_x0000_s55825" r:id="rId11" imgW="135890" imgH="245110" progId="Equation.3">
                      <p:embed/>
                    </p:oleObj>
                  </mc:Choice>
                  <mc:Fallback>
                    <p:oleObj r:id="rId11" imgW="135890" imgH="245110" progId="Equation.3">
                      <p:embed/>
                      <p:pic>
                        <p:nvPicPr>
                          <p:cNvPr id="0" name="图片 3137"/>
                          <p:cNvPicPr/>
                          <p:nvPr/>
                        </p:nvPicPr>
                        <p:blipFill>
                          <a:blip r:embed="rId12"/>
                          <a:stretch>
                            <a:fillRect/>
                          </a:stretch>
                        </p:blipFill>
                        <p:spPr>
                          <a:xfrm>
                            <a:off x="3086" y="2931"/>
                            <a:ext cx="197" cy="363"/>
                          </a:xfrm>
                          <a:prstGeom prst="rect">
                            <a:avLst/>
                          </a:prstGeom>
                          <a:noFill/>
                          <a:ln w="38100">
                            <a:noFill/>
                            <a:miter/>
                          </a:ln>
                        </p:spPr>
                      </p:pic>
                    </p:oleObj>
                  </mc:Fallback>
                </mc:AlternateContent>
              </a:graphicData>
            </a:graphic>
          </p:graphicFrame>
          <p:graphicFrame>
            <p:nvGraphicFramePr>
              <p:cNvPr id="54299" name="对象 218156"/>
              <p:cNvGraphicFramePr/>
              <p:nvPr/>
            </p:nvGraphicFramePr>
            <p:xfrm>
              <a:off x="3283" y="2931"/>
              <a:ext cx="196" cy="362"/>
            </p:xfrm>
            <a:graphic>
              <a:graphicData uri="http://schemas.openxmlformats.org/presentationml/2006/ole">
                <mc:AlternateContent xmlns:mc="http://schemas.openxmlformats.org/markup-compatibility/2006">
                  <mc:Choice xmlns:v="urn:schemas-microsoft-com:vml" Requires="v">
                    <p:oleObj spid="_x0000_s55826" r:id="rId13" imgW="135890" imgH="245110" progId="Equation.3">
                      <p:embed/>
                    </p:oleObj>
                  </mc:Choice>
                  <mc:Fallback>
                    <p:oleObj r:id="rId13" imgW="135890" imgH="245110" progId="Equation.3">
                      <p:embed/>
                      <p:pic>
                        <p:nvPicPr>
                          <p:cNvPr id="0" name="图片 3138"/>
                          <p:cNvPicPr/>
                          <p:nvPr/>
                        </p:nvPicPr>
                        <p:blipFill>
                          <a:blip r:embed="rId14"/>
                          <a:stretch>
                            <a:fillRect/>
                          </a:stretch>
                        </p:blipFill>
                        <p:spPr>
                          <a:xfrm>
                            <a:off x="3283" y="2931"/>
                            <a:ext cx="196" cy="362"/>
                          </a:xfrm>
                          <a:prstGeom prst="rect">
                            <a:avLst/>
                          </a:prstGeom>
                          <a:noFill/>
                          <a:ln w="38100">
                            <a:noFill/>
                            <a:miter/>
                          </a:ln>
                        </p:spPr>
                      </p:pic>
                    </p:oleObj>
                  </mc:Fallback>
                </mc:AlternateContent>
              </a:graphicData>
            </a:graphic>
          </p:graphicFrame>
          <p:graphicFrame>
            <p:nvGraphicFramePr>
              <p:cNvPr id="54300" name="对象 218157"/>
              <p:cNvGraphicFramePr/>
              <p:nvPr/>
            </p:nvGraphicFramePr>
            <p:xfrm>
              <a:off x="3510" y="2977"/>
              <a:ext cx="96" cy="181"/>
            </p:xfrm>
            <a:graphic>
              <a:graphicData uri="http://schemas.openxmlformats.org/presentationml/2006/ole">
                <mc:AlternateContent xmlns:mc="http://schemas.openxmlformats.org/markup-compatibility/2006">
                  <mc:Choice xmlns:v="urn:schemas-microsoft-com:vml" Requires="v">
                    <p:oleObj spid="_x0000_s55827" r:id="rId15" imgW="97790" imgH="180975" progId="Equation.3">
                      <p:embed/>
                    </p:oleObj>
                  </mc:Choice>
                  <mc:Fallback>
                    <p:oleObj r:id="rId15" imgW="97790" imgH="180975" progId="Equation.3">
                      <p:embed/>
                      <p:pic>
                        <p:nvPicPr>
                          <p:cNvPr id="0" name="图片 3139"/>
                          <p:cNvPicPr/>
                          <p:nvPr/>
                        </p:nvPicPr>
                        <p:blipFill>
                          <a:blip r:embed="rId16"/>
                          <a:stretch>
                            <a:fillRect/>
                          </a:stretch>
                        </p:blipFill>
                        <p:spPr>
                          <a:xfrm>
                            <a:off x="3510" y="2977"/>
                            <a:ext cx="96" cy="181"/>
                          </a:xfrm>
                          <a:prstGeom prst="rect">
                            <a:avLst/>
                          </a:prstGeom>
                          <a:noFill/>
                          <a:ln w="38100">
                            <a:noFill/>
                            <a:miter/>
                          </a:ln>
                        </p:spPr>
                      </p:pic>
                    </p:oleObj>
                  </mc:Fallback>
                </mc:AlternateContent>
              </a:graphicData>
            </a:graphic>
          </p:graphicFrame>
        </p:grpSp>
        <p:graphicFrame>
          <p:nvGraphicFramePr>
            <p:cNvPr id="54301" name="对象 218159"/>
            <p:cNvGraphicFramePr/>
            <p:nvPr/>
          </p:nvGraphicFramePr>
          <p:xfrm>
            <a:off x="2154" y="1117"/>
            <a:ext cx="590" cy="317"/>
          </p:xfrm>
          <a:graphic>
            <a:graphicData uri="http://schemas.openxmlformats.org/presentationml/2006/ole">
              <mc:AlternateContent xmlns:mc="http://schemas.openxmlformats.org/markup-compatibility/2006">
                <mc:Choice xmlns:v="urn:schemas-microsoft-com:vml" Requires="v">
                  <p:oleObj spid="_x0000_s55828" r:id="rId17" imgW="475615" imgH="237490" progId="Equation.3">
                    <p:embed/>
                  </p:oleObj>
                </mc:Choice>
                <mc:Fallback>
                  <p:oleObj r:id="rId17" imgW="475615" imgH="237490" progId="Equation.3">
                    <p:embed/>
                    <p:pic>
                      <p:nvPicPr>
                        <p:cNvPr id="0" name="图片 3140"/>
                        <p:cNvPicPr/>
                        <p:nvPr/>
                      </p:nvPicPr>
                      <p:blipFill>
                        <a:blip r:embed="rId18"/>
                        <a:stretch>
                          <a:fillRect/>
                        </a:stretch>
                      </p:blipFill>
                      <p:spPr>
                        <a:xfrm>
                          <a:off x="2154" y="1117"/>
                          <a:ext cx="590" cy="317"/>
                        </a:xfrm>
                        <a:prstGeom prst="rect">
                          <a:avLst/>
                        </a:prstGeom>
                        <a:noFill/>
                        <a:ln w="38100">
                          <a:noFill/>
                          <a:miter/>
                        </a:ln>
                      </p:spPr>
                    </p:pic>
                  </p:oleObj>
                </mc:Fallback>
              </mc:AlternateContent>
            </a:graphicData>
          </a:graphic>
        </p:graphicFrame>
        <p:graphicFrame>
          <p:nvGraphicFramePr>
            <p:cNvPr id="54302" name="对象 218161"/>
            <p:cNvGraphicFramePr/>
            <p:nvPr/>
          </p:nvGraphicFramePr>
          <p:xfrm>
            <a:off x="3970" y="2479"/>
            <a:ext cx="317" cy="453"/>
          </p:xfrm>
          <a:graphic>
            <a:graphicData uri="http://schemas.openxmlformats.org/presentationml/2006/ole">
              <mc:AlternateContent xmlns:mc="http://schemas.openxmlformats.org/markup-compatibility/2006">
                <mc:Choice xmlns:v="urn:schemas-microsoft-com:vml" Requires="v">
                  <p:oleObj spid="_x0000_s55829" r:id="rId19" imgW="177165" imgH="245110" progId="Equation.3">
                    <p:embed/>
                  </p:oleObj>
                </mc:Choice>
                <mc:Fallback>
                  <p:oleObj r:id="rId19" imgW="177165" imgH="245110" progId="Equation.3">
                    <p:embed/>
                    <p:pic>
                      <p:nvPicPr>
                        <p:cNvPr id="0" name="图片 3141"/>
                        <p:cNvPicPr/>
                        <p:nvPr/>
                      </p:nvPicPr>
                      <p:blipFill>
                        <a:blip r:embed="rId20"/>
                        <a:stretch>
                          <a:fillRect/>
                        </a:stretch>
                      </p:blipFill>
                      <p:spPr>
                        <a:xfrm>
                          <a:off x="3970" y="2479"/>
                          <a:ext cx="317" cy="453"/>
                        </a:xfrm>
                        <a:prstGeom prst="rect">
                          <a:avLst/>
                        </a:prstGeom>
                        <a:noFill/>
                        <a:ln w="38100">
                          <a:noFill/>
                          <a:miter/>
                        </a:ln>
                      </p:spPr>
                    </p:pic>
                  </p:oleObj>
                </mc:Fallback>
              </mc:AlternateContent>
            </a:graphicData>
          </a:graphic>
        </p:graphicFrame>
      </p:grpSp>
      <p:sp>
        <p:nvSpPr>
          <p:cNvPr id="54303" name="矩形 218164"/>
          <p:cNvSpPr/>
          <p:nvPr/>
        </p:nvSpPr>
        <p:spPr>
          <a:xfrm>
            <a:off x="3440232" y="5791840"/>
            <a:ext cx="4208586" cy="394335"/>
          </a:xfrm>
          <a:prstGeom prst="rect">
            <a:avLst/>
          </a:prstGeom>
          <a:noFill/>
          <a:ln w="9525">
            <a:noFill/>
          </a:ln>
        </p:spPr>
        <p:txBody>
          <a:bodyPr anchor="ctr">
            <a:spAutoFit/>
          </a:bodyPr>
          <a:lstStyle/>
          <a:p>
            <a:pPr lvl="0" indent="0" algn="ctr"/>
            <a:r>
              <a:rPr lang="en-US" altLang="zh-CN" sz="1985" b="1">
                <a:solidFill>
                  <a:srgbClr val="FF0000"/>
                </a:solidFill>
                <a:latin typeface="Times New Roman" panose="02020603050405020304" charset="0"/>
                <a:ea typeface="黑体" panose="02010609060101010101" pitchFamily="2" charset="-122"/>
              </a:rPr>
              <a:t> </a:t>
            </a:r>
            <a:r>
              <a:rPr lang="zh-CN" altLang="en-US" sz="1985" b="1" dirty="0">
                <a:solidFill>
                  <a:srgbClr val="FF0000"/>
                </a:solidFill>
                <a:latin typeface="Times New Roman" panose="02020603050405020304" charset="0"/>
                <a:ea typeface="黑体" panose="02010609060101010101" pitchFamily="2" charset="-122"/>
              </a:rPr>
              <a:t>新图像的直方图</a:t>
            </a:r>
            <a:r>
              <a:rPr lang="zh-CN" altLang="en-US" sz="1985" dirty="0">
                <a:solidFill>
                  <a:srgbClr val="FF0000"/>
                </a:solidFill>
                <a:latin typeface="Times New Roman" panose="02020603050405020304" charset="0"/>
                <a:ea typeface="宋体" panose="02010600030101010101" pitchFamily="2" charset="-122"/>
              </a:rPr>
              <a:t>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4044315" y="3324225"/>
            <a:ext cx="4872990" cy="411479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41300" y="1952625"/>
            <a:ext cx="9333250" cy="920765"/>
          </a:xfrm>
          <a:prstGeom prst="rect">
            <a:avLst/>
          </a:prstGeom>
        </p:spPr>
        <p:txBody>
          <a:bodyPr vert="horz" wrap="square" lIns="0" tIns="0" rIns="0" bIns="0" rtlCol="0">
            <a:spAutoFit/>
          </a:bodyPr>
          <a:lstStyle/>
          <a:p>
            <a:pPr marL="12700" defTabSz="0">
              <a:lnSpc>
                <a:spcPct val="100000"/>
              </a:lnSpc>
              <a:tabLst>
                <a:tab pos="327025" algn="l"/>
              </a:tabLst>
            </a:pPr>
            <a:r>
              <a:rPr sz="1700" spc="575" dirty="0">
                <a:solidFill>
                  <a:srgbClr val="EE2B0A"/>
                </a:solidFill>
                <a:latin typeface="Segoe UI Symbol" panose="020B0502040204020203"/>
                <a:cs typeface="Segoe UI Symbol" panose="020B0502040204020203"/>
              </a:rPr>
              <a:t>•	</a:t>
            </a:r>
            <a:r>
              <a:rPr sz="2400" b="1" spc="-10" dirty="0">
                <a:latin typeface="新宋体" panose="02010609030101010101" charset="-122"/>
                <a:cs typeface="新宋体" panose="02010609030101010101" charset="-122"/>
              </a:rPr>
              <a:t>例：人体胸上部脊椎骨折的核磁共振图像</a:t>
            </a:r>
            <a:endParaRPr sz="2400">
              <a:latin typeface="新宋体" panose="02010609030101010101" charset="-122"/>
              <a:cs typeface="新宋体" panose="02010609030101010101" charset="-122"/>
            </a:endParaRPr>
          </a:p>
          <a:p>
            <a:pPr marL="12700" defTabSz="0">
              <a:lnSpc>
                <a:spcPts val="2985"/>
              </a:lnSpc>
              <a:spcBef>
                <a:spcPts val="1285"/>
              </a:spcBef>
              <a:tabLst>
                <a:tab pos="314960" algn="l"/>
              </a:tabLst>
            </a:pPr>
            <a:r>
              <a:rPr sz="1700" spc="575" dirty="0">
                <a:solidFill>
                  <a:srgbClr val="EE2B0A"/>
                </a:solidFill>
                <a:latin typeface="Segoe UI Symbol" panose="020B0502040204020203"/>
                <a:cs typeface="Segoe UI Symbol" panose="020B0502040204020203"/>
              </a:rPr>
              <a:t>•	</a:t>
            </a:r>
            <a:r>
              <a:rPr sz="3300" i="1" spc="-52" baseline="6000" dirty="0">
                <a:latin typeface="Symbol" panose="05050102010706020507"/>
                <a:cs typeface="Symbol" panose="05050102010706020507"/>
              </a:rPr>
              <a:t></a:t>
            </a:r>
            <a:r>
              <a:rPr sz="3300" i="1" spc="284" baseline="6000" dirty="0">
                <a:latin typeface="Times New Roman" panose="02020603050405020304"/>
                <a:cs typeface="Times New Roman" panose="02020603050405020304"/>
              </a:rPr>
              <a:t> </a:t>
            </a:r>
            <a:r>
              <a:rPr sz="3150" spc="7" baseline="7000" dirty="0">
                <a:latin typeface="Symbol" panose="05050102010706020507"/>
                <a:cs typeface="Symbol" panose="05050102010706020507"/>
              </a:rPr>
              <a:t></a:t>
            </a:r>
            <a:r>
              <a:rPr sz="3150" spc="-480" baseline="7000" dirty="0">
                <a:latin typeface="Times New Roman" panose="02020603050405020304"/>
                <a:cs typeface="Times New Roman" panose="02020603050405020304"/>
              </a:rPr>
              <a:t> </a:t>
            </a:r>
            <a:r>
              <a:rPr sz="3150" spc="7" baseline="7000" dirty="0">
                <a:latin typeface="Times New Roman" panose="02020603050405020304"/>
                <a:cs typeface="Times New Roman" panose="02020603050405020304"/>
              </a:rPr>
              <a:t>1</a:t>
            </a:r>
            <a:r>
              <a:rPr sz="3150" baseline="7000" dirty="0">
                <a:latin typeface="Times New Roman" panose="02020603050405020304"/>
                <a:cs typeface="Times New Roman" panose="02020603050405020304"/>
              </a:rPr>
              <a:t> </a:t>
            </a:r>
            <a:r>
              <a:rPr sz="3150" spc="-292" baseline="7000" dirty="0">
                <a:latin typeface="Times New Roman" panose="02020603050405020304"/>
                <a:cs typeface="Times New Roman" panose="02020603050405020304"/>
              </a:rPr>
              <a:t> </a:t>
            </a:r>
            <a:r>
              <a:rPr sz="2400" b="1" spc="-10" dirty="0">
                <a:latin typeface="新宋体" panose="02010609030101010101" charset="-122"/>
                <a:cs typeface="新宋体" panose="02010609030101010101" charset="-122"/>
              </a:rPr>
              <a:t>提高灰度级，使图像变亮。</a:t>
            </a:r>
            <a:r>
              <a:rPr sz="2400" b="1" spc="-10" dirty="0">
                <a:latin typeface="Times New Roman" panose="02020603050405020304" charset="0"/>
                <a:cs typeface="新宋体" panose="02010609030101010101" charset="-122"/>
              </a:rPr>
              <a:t>c=1</a:t>
            </a:r>
            <a:r>
              <a:rPr sz="2400" b="1" spc="75" dirty="0">
                <a:latin typeface="Times New Roman" panose="02020603050405020304" charset="0"/>
                <a:cs typeface="新宋体" panose="02010609030101010101" charset="-122"/>
              </a:rPr>
              <a:t>,</a:t>
            </a:r>
            <a:r>
              <a:rPr sz="3300" i="1" spc="-52" baseline="6000" dirty="0">
                <a:latin typeface="Symbol" panose="05050102010706020507"/>
                <a:cs typeface="Symbol" panose="05050102010706020507"/>
                <a:sym typeface="+mn-ea"/>
              </a:rPr>
              <a:t>  </a:t>
            </a:r>
            <a:r>
              <a:rPr lang="en-US" sz="3300" spc="-52" baseline="6000" dirty="0">
                <a:latin typeface="Symbol" panose="05050102010706020507"/>
                <a:cs typeface="Symbol" panose="05050102010706020507"/>
                <a:sym typeface="+mn-ea"/>
              </a:rPr>
              <a:t>=</a:t>
            </a:r>
            <a:r>
              <a:rPr sz="3600" spc="-382" baseline="10000" dirty="0">
                <a:latin typeface="Times New Roman" panose="02020603050405020304" charset="0"/>
                <a:cs typeface="Times New Roman" panose="02020603050405020304"/>
              </a:rPr>
              <a:t> </a:t>
            </a:r>
            <a:r>
              <a:rPr sz="3600" spc="-202" baseline="10000" dirty="0">
                <a:latin typeface="Times New Roman" panose="02020603050405020304" charset="0"/>
                <a:cs typeface="Times New Roman" panose="02020603050405020304"/>
              </a:rPr>
              <a:t>0</a:t>
            </a:r>
            <a:r>
              <a:rPr sz="3600" spc="-104" baseline="10000" dirty="0">
                <a:latin typeface="Times New Roman" panose="02020603050405020304" charset="0"/>
                <a:cs typeface="Times New Roman" panose="02020603050405020304"/>
              </a:rPr>
              <a:t>.</a:t>
            </a:r>
            <a:r>
              <a:rPr sz="3600" spc="-254" baseline="10000" dirty="0">
                <a:latin typeface="Times New Roman" panose="02020603050405020304" charset="0"/>
                <a:cs typeface="Times New Roman" panose="02020603050405020304"/>
              </a:rPr>
              <a:t>6</a:t>
            </a:r>
            <a:r>
              <a:rPr sz="3600" spc="-104" baseline="10000" dirty="0">
                <a:latin typeface="Times New Roman" panose="02020603050405020304" charset="0"/>
                <a:cs typeface="Times New Roman" panose="02020603050405020304"/>
              </a:rPr>
              <a:t>,</a:t>
            </a:r>
            <a:r>
              <a:rPr sz="3600" spc="-202" baseline="10000" dirty="0">
                <a:latin typeface="Times New Roman" panose="02020603050405020304" charset="0"/>
                <a:cs typeface="Times New Roman" panose="02020603050405020304"/>
              </a:rPr>
              <a:t>0</a:t>
            </a:r>
            <a:r>
              <a:rPr sz="3600" spc="-104" baseline="10000" dirty="0">
                <a:latin typeface="Times New Roman" panose="02020603050405020304" charset="0"/>
                <a:cs typeface="Times New Roman" panose="02020603050405020304"/>
              </a:rPr>
              <a:t>.</a:t>
            </a:r>
            <a:r>
              <a:rPr sz="3600" spc="-247" baseline="10000" dirty="0">
                <a:latin typeface="Times New Roman" panose="02020603050405020304" charset="0"/>
                <a:cs typeface="Times New Roman" panose="02020603050405020304"/>
              </a:rPr>
              <a:t>4</a:t>
            </a:r>
            <a:r>
              <a:rPr sz="3600" spc="-104" baseline="10000" dirty="0">
                <a:latin typeface="Times New Roman" panose="02020603050405020304" charset="0"/>
                <a:cs typeface="Times New Roman" panose="02020603050405020304"/>
              </a:rPr>
              <a:t>,</a:t>
            </a:r>
            <a:r>
              <a:rPr sz="3600" spc="-202" baseline="10000" dirty="0">
                <a:latin typeface="Times New Roman" panose="02020603050405020304" charset="0"/>
                <a:cs typeface="Times New Roman" panose="02020603050405020304"/>
              </a:rPr>
              <a:t>0</a:t>
            </a:r>
            <a:r>
              <a:rPr sz="3600" spc="-104" baseline="10000" dirty="0">
                <a:latin typeface="Times New Roman" panose="02020603050405020304" charset="0"/>
                <a:cs typeface="Times New Roman" panose="02020603050405020304"/>
              </a:rPr>
              <a:t>.</a:t>
            </a:r>
            <a:r>
              <a:rPr sz="3600" spc="22" baseline="10000" dirty="0">
                <a:latin typeface="Times New Roman" panose="02020603050405020304" charset="0"/>
                <a:cs typeface="Times New Roman" panose="02020603050405020304"/>
              </a:rPr>
              <a:t>3</a:t>
            </a:r>
            <a:endParaRPr sz="3600" baseline="10000">
              <a:latin typeface="Times New Roman" panose="02020603050405020304" charset="0"/>
              <a:cs typeface="Times New Roman" panose="02020603050405020304"/>
            </a:endParaRPr>
          </a:p>
        </p:txBody>
      </p:sp>
      <p:sp>
        <p:nvSpPr>
          <p:cNvPr id="7" name="object 7"/>
          <p:cNvSpPr txBox="1"/>
          <p:nvPr/>
        </p:nvSpPr>
        <p:spPr>
          <a:xfrm>
            <a:off x="2168525" y="5181980"/>
            <a:ext cx="1549400" cy="1029969"/>
          </a:xfrm>
          <a:prstGeom prst="rect">
            <a:avLst/>
          </a:prstGeom>
        </p:spPr>
        <p:txBody>
          <a:bodyPr vert="horz" wrap="square" lIns="0" tIns="0" rIns="0" bIns="0" rtlCol="0">
            <a:spAutoFit/>
          </a:bodyPr>
          <a:lstStyle/>
          <a:p>
            <a:pPr marL="474980">
              <a:lnSpc>
                <a:spcPct val="100000"/>
              </a:lnSpc>
            </a:pPr>
            <a:r>
              <a:rPr sz="2550" i="1" spc="-50" dirty="0">
                <a:latin typeface="Symbol" panose="05050102010706020507"/>
                <a:cs typeface="Symbol" panose="05050102010706020507"/>
              </a:rPr>
              <a:t></a:t>
            </a:r>
            <a:r>
              <a:rPr sz="2550" i="1" spc="135" dirty="0">
                <a:latin typeface="Times New Roman" panose="02020603050405020304"/>
                <a:cs typeface="Times New Roman" panose="02020603050405020304"/>
              </a:rPr>
              <a:t> </a:t>
            </a:r>
            <a:r>
              <a:rPr sz="2400" spc="10" dirty="0">
                <a:latin typeface="Symbol" panose="05050102010706020507"/>
                <a:cs typeface="Symbol" panose="05050102010706020507"/>
              </a:rPr>
              <a:t></a:t>
            </a:r>
            <a:r>
              <a:rPr sz="2400" spc="-254" dirty="0">
                <a:latin typeface="Times New Roman" panose="02020603050405020304"/>
                <a:cs typeface="Times New Roman" panose="02020603050405020304"/>
              </a:rPr>
              <a:t> </a:t>
            </a:r>
            <a:r>
              <a:rPr sz="2400" spc="-135" dirty="0">
                <a:latin typeface="Times New Roman" panose="02020603050405020304"/>
                <a:cs typeface="Times New Roman" panose="02020603050405020304"/>
              </a:rPr>
              <a:t>0</a:t>
            </a:r>
            <a:r>
              <a:rPr sz="2400" spc="-70" dirty="0">
                <a:latin typeface="Times New Roman" panose="02020603050405020304"/>
                <a:cs typeface="Times New Roman" panose="02020603050405020304"/>
              </a:rPr>
              <a:t>.</a:t>
            </a:r>
            <a:r>
              <a:rPr sz="2400" spc="15" dirty="0">
                <a:latin typeface="Times New Roman" panose="02020603050405020304"/>
                <a:cs typeface="Times New Roman" panose="02020603050405020304"/>
              </a:rPr>
              <a:t>4</a:t>
            </a:r>
            <a:endParaRPr sz="2400">
              <a:latin typeface="Times New Roman" panose="02020603050405020304"/>
              <a:cs typeface="Times New Roman" panose="02020603050405020304"/>
            </a:endParaRPr>
          </a:p>
          <a:p>
            <a:pPr>
              <a:lnSpc>
                <a:spcPct val="100000"/>
              </a:lnSpc>
              <a:spcBef>
                <a:spcPts val="25"/>
              </a:spcBef>
            </a:pPr>
            <a:endParaRPr sz="2300">
              <a:latin typeface="Times New Roman" panose="02020603050405020304"/>
              <a:cs typeface="Times New Roman" panose="02020603050405020304"/>
            </a:endParaRPr>
          </a:p>
          <a:p>
            <a:pPr marL="12700">
              <a:lnSpc>
                <a:spcPts val="2380"/>
              </a:lnSpc>
            </a:pPr>
            <a:r>
              <a:rPr sz="2000" b="1" spc="-10" dirty="0">
                <a:latin typeface="新宋体" panose="02010609030101010101" charset="-122"/>
                <a:cs typeface="新宋体" panose="02010609030101010101" charset="-122"/>
              </a:rPr>
              <a:t>增强效果最好</a:t>
            </a:r>
            <a:endParaRPr sz="2000">
              <a:latin typeface="新宋体" panose="02010609030101010101" charset="-122"/>
              <a:cs typeface="新宋体" panose="02010609030101010101" charset="-122"/>
            </a:endParaRPr>
          </a:p>
        </p:txBody>
      </p:sp>
      <p:sp>
        <p:nvSpPr>
          <p:cNvPr id="12" name="object 4"/>
          <p:cNvSpPr txBox="1"/>
          <p:nvPr/>
        </p:nvSpPr>
        <p:spPr>
          <a:xfrm>
            <a:off x="317500" y="1320545"/>
            <a:ext cx="8599805" cy="487680"/>
          </a:xfrm>
          <a:prstGeom prst="rect">
            <a:avLst/>
          </a:prstGeom>
        </p:spPr>
        <p:txBody>
          <a:bodyPr vert="horz" wrap="square" lIns="0" tIns="0" rIns="0" bIns="0" rtlCol="0">
            <a:spAutoFit/>
          </a:bodyPr>
          <a:lstStyle/>
          <a:p>
            <a:pPr marL="12700">
              <a:lnSpc>
                <a:spcPct val="100000"/>
              </a:lnSpc>
            </a:pPr>
            <a:r>
              <a:rPr sz="3200" b="1" spc="-15">
                <a:latin typeface="Times New Roman" panose="02020603050405020304" charset="0"/>
                <a:cs typeface="新宋体" panose="02010609030101010101" charset="-122"/>
              </a:rPr>
              <a:t>点运算</a:t>
            </a:r>
            <a:r>
              <a:rPr sz="3200" b="1" spc="-5" smtClean="0">
                <a:latin typeface="Times New Roman" panose="02020603050405020304" charset="0"/>
                <a:cs typeface="Times New Roman" panose="02020603050405020304"/>
              </a:rPr>
              <a:t>——</a:t>
            </a:r>
            <a:r>
              <a:rPr lang="en-US" altLang="zh-CN" sz="3200" b="1" spc="-15">
                <a:latin typeface="Times New Roman" panose="02020603050405020304" charset="0"/>
                <a:cs typeface="新宋体" panose="02010609030101010101" charset="-122"/>
                <a:sym typeface="+mn-ea"/>
              </a:rPr>
              <a:t>3.</a:t>
            </a:r>
            <a:r>
              <a:rPr lang="zh-CN" altLang="en-US" sz="3200" b="1" spc="-15">
                <a:latin typeface="Times New Roman" panose="02020603050405020304" charset="0"/>
                <a:cs typeface="新宋体" panose="02010609030101010101" charset="-122"/>
                <a:sym typeface="+mn-ea"/>
              </a:rPr>
              <a:t>幂次变换</a:t>
            </a:r>
            <a:endParaRPr sz="3200">
              <a:latin typeface="Times New Roman" panose="02020603050405020304" charset="0"/>
              <a:cs typeface="新宋体" panose="02010609030101010101" charset="-122"/>
            </a:endParaRPr>
          </a:p>
        </p:txBody>
      </p:sp>
      <p:sp>
        <p:nvSpPr>
          <p:cNvPr id="13"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924560" y="1591310"/>
            <a:ext cx="7665720" cy="4745915"/>
          </a:xfrm>
          <a:prstGeom prst="rect">
            <a:avLst/>
          </a:prstGeom>
          <a:noFill/>
          <a:ln w="9525">
            <a:noFill/>
          </a:ln>
        </p:spPr>
        <p:txBody>
          <a:bodyPr wrap="square">
            <a:spAutoFit/>
          </a:bodyPr>
          <a:lstStyle/>
          <a:p>
            <a:pPr marL="0" indent="0" algn="l">
              <a:lnSpc>
                <a:spcPct val="120000"/>
              </a:lnSpc>
            </a:pPr>
            <a:r>
              <a:rPr lang="zh-CN" altLang="en-US" sz="2800">
                <a:latin typeface="Times New Roman" panose="02020603050405020304" charset="0"/>
                <a:ea typeface="华光楷体_CNKI" panose="02000500000000000000" charset="-122"/>
                <a:cs typeface="宋体" panose="02010600030101010101" pitchFamily="2" charset="-122"/>
              </a:rPr>
              <a:t>例如</a:t>
            </a:r>
            <a:r>
              <a:rPr lang="zh-CN" altLang="en-US" sz="2800" b="0" u="none" smtClean="0">
                <a:latin typeface="Times New Roman" panose="02020603050405020304" charset="0"/>
                <a:ea typeface="华光楷体_CNKI" panose="02000500000000000000" charset="-122"/>
                <a:cs typeface="宋体" panose="02010600030101010101" pitchFamily="2" charset="-122"/>
              </a:rPr>
              <a:t>某</a:t>
            </a:r>
            <a:r>
              <a:rPr lang="zh-CN" altLang="en-US" sz="2800" b="0" u="none">
                <a:latin typeface="Times New Roman" panose="02020603050405020304" charset="0"/>
                <a:ea typeface="华光楷体_CNKI" panose="02000500000000000000" charset="-122"/>
                <a:cs typeface="宋体" panose="02010600030101010101" pitchFamily="2" charset="-122"/>
              </a:rPr>
              <a:t>一个</a:t>
            </a:r>
            <a:r>
              <a:rPr lang="en-US" altLang="zh-CN" sz="2800" b="0" u="none">
                <a:latin typeface="Times New Roman" panose="02020603050405020304" charset="0"/>
                <a:ea typeface="华光楷体_CNKI" panose="02000500000000000000" charset="-122"/>
                <a:cs typeface="宋体" panose="02010600030101010101" pitchFamily="2" charset="-122"/>
              </a:rPr>
              <a:t>8</a:t>
            </a:r>
            <a:r>
              <a:rPr lang="en-US" altLang="zh-CN" sz="2800" b="0" u="none">
                <a:latin typeface="Times New Roman" panose="02020603050405020304" charset="0"/>
                <a:ea typeface="华光楷体_CNKI" panose="02000500000000000000" charset="-122"/>
                <a:cs typeface="Arial" panose="020B0604020202020204" pitchFamily="34" charset="0"/>
              </a:rPr>
              <a:t>×8</a:t>
            </a:r>
            <a:r>
              <a:rPr lang="zh-CN" altLang="en-US" sz="2800" b="0" u="none">
                <a:latin typeface="Times New Roman" panose="02020603050405020304" charset="0"/>
                <a:ea typeface="华光楷体_CNKI" panose="02000500000000000000" charset="-122"/>
                <a:cs typeface="宋体" panose="02010600030101010101" pitchFamily="2" charset="-122"/>
              </a:rPr>
              <a:t>原始图像矩阵示意图</a:t>
            </a:r>
          </a:p>
          <a:p>
            <a:pPr marL="0" indent="0" algn="l">
              <a:lnSpc>
                <a:spcPct val="120000"/>
              </a:lnSpc>
            </a:pPr>
            <a:r>
              <a:rPr sz="2800" b="0" u="none">
                <a:latin typeface="Times New Roman" panose="02020603050405020304" charset="0"/>
                <a:ea typeface="华光楷体_CNKI" panose="02000500000000000000" charset="-122"/>
                <a:cs typeface="Times New Roman" panose="02020603050405020304" charset="0"/>
              </a:rPr>
              <a:t> [</a:t>
            </a:r>
            <a:r>
              <a:rPr lang="en-US" sz="2800" b="0" u="none">
                <a:latin typeface="Times New Roman" panose="02020603050405020304" charset="0"/>
                <a:ea typeface="华光楷体_CNKI" panose="02000500000000000000" charset="-122"/>
                <a:cs typeface="Times New Roman" panose="02020603050405020304" charset="0"/>
              </a:rPr>
              <a:t>6</a:t>
            </a:r>
            <a:r>
              <a:rPr sz="2800" b="0" u="none">
                <a:latin typeface="Times New Roman" panose="02020603050405020304" charset="0"/>
                <a:ea typeface="华光楷体_CNKI" panose="02000500000000000000" charset="-122"/>
                <a:cs typeface="Times New Roman" panose="02020603050405020304" charset="0"/>
              </a:rPr>
              <a:t> 3 7 0 3 0 2 0]</a:t>
            </a:r>
          </a:p>
          <a:p>
            <a:pPr marL="0" indent="0" algn="l">
              <a:lnSpc>
                <a:spcPct val="120000"/>
              </a:lnSpc>
            </a:pPr>
            <a:r>
              <a:rPr sz="2800" b="0" u="none">
                <a:latin typeface="Times New Roman" panose="02020603050405020304" charset="0"/>
                <a:ea typeface="华光楷体_CNKI" panose="02000500000000000000" charset="-122"/>
                <a:cs typeface="Times New Roman" panose="02020603050405020304" charset="0"/>
              </a:rPr>
              <a:t> [2 2 1 7 3 6 4 5]</a:t>
            </a:r>
          </a:p>
          <a:p>
            <a:pPr marL="0" indent="0" algn="l">
              <a:lnSpc>
                <a:spcPct val="120000"/>
              </a:lnSpc>
            </a:pPr>
            <a:r>
              <a:rPr sz="2800" b="0" u="none">
                <a:latin typeface="Times New Roman" panose="02020603050405020304" charset="0"/>
                <a:ea typeface="华光楷体_CNKI" panose="02000500000000000000" charset="-122"/>
                <a:cs typeface="Times New Roman" panose="02020603050405020304" charset="0"/>
              </a:rPr>
              <a:t> [3 1 2 0 4 0 7 0]</a:t>
            </a:r>
          </a:p>
          <a:p>
            <a:pPr marL="0" indent="0" algn="l">
              <a:lnSpc>
                <a:spcPct val="120000"/>
              </a:lnSpc>
            </a:pPr>
            <a:r>
              <a:rPr sz="2800" b="0" u="none">
                <a:latin typeface="Times New Roman" panose="02020603050405020304" charset="0"/>
                <a:ea typeface="华光楷体_CNKI" panose="02000500000000000000" charset="-122"/>
                <a:cs typeface="Times New Roman" panose="02020603050405020304" charset="0"/>
              </a:rPr>
              <a:t> [7 7 4 5 4 0 3 6]</a:t>
            </a:r>
          </a:p>
          <a:p>
            <a:pPr marL="0" indent="0" algn="l">
              <a:lnSpc>
                <a:spcPct val="120000"/>
              </a:lnSpc>
            </a:pPr>
            <a:r>
              <a:rPr sz="2800" b="0" u="none">
                <a:latin typeface="Times New Roman" panose="02020603050405020304" charset="0"/>
                <a:ea typeface="华光楷体_CNKI" panose="02000500000000000000" charset="-122"/>
                <a:cs typeface="Times New Roman" panose="02020603050405020304" charset="0"/>
              </a:rPr>
              <a:t> [0 5 3 3 6 7 4 4]</a:t>
            </a:r>
          </a:p>
          <a:p>
            <a:pPr marL="0" indent="0" algn="l">
              <a:lnSpc>
                <a:spcPct val="120000"/>
              </a:lnSpc>
            </a:pPr>
            <a:r>
              <a:rPr sz="2800" b="0" u="none">
                <a:latin typeface="Times New Roman" panose="02020603050405020304" charset="0"/>
                <a:ea typeface="华光楷体_CNKI" panose="02000500000000000000" charset="-122"/>
                <a:cs typeface="Times New Roman" panose="02020603050405020304" charset="0"/>
              </a:rPr>
              <a:t> [7 5 5 3 5 0 5 3]</a:t>
            </a:r>
          </a:p>
          <a:p>
            <a:pPr marL="0" indent="0" algn="l">
              <a:lnSpc>
                <a:spcPct val="120000"/>
              </a:lnSpc>
            </a:pPr>
            <a:r>
              <a:rPr sz="2800" b="0" u="none">
                <a:latin typeface="Times New Roman" panose="02020603050405020304" charset="0"/>
                <a:ea typeface="华光楷体_CNKI" panose="02000500000000000000" charset="-122"/>
                <a:cs typeface="Times New Roman" panose="02020603050405020304" charset="0"/>
              </a:rPr>
              <a:t> [4 0 7 5 5 3 3 1]</a:t>
            </a:r>
          </a:p>
          <a:p>
            <a:pPr marL="0" indent="0" algn="l">
              <a:lnSpc>
                <a:spcPct val="120000"/>
              </a:lnSpc>
            </a:pPr>
            <a:r>
              <a:rPr sz="2800" b="0" u="none">
                <a:latin typeface="Times New Roman" panose="02020603050405020304" charset="0"/>
                <a:ea typeface="华光楷体_CNKI" panose="02000500000000000000" charset="-122"/>
                <a:cs typeface="Times New Roman" panose="02020603050405020304" charset="0"/>
              </a:rPr>
              <a:t> [5 7 5 1 4 4 3 0]</a:t>
            </a:r>
          </a:p>
        </p:txBody>
      </p:sp>
      <p:graphicFrame>
        <p:nvGraphicFramePr>
          <p:cNvPr id="2" name="表格 -1"/>
          <p:cNvGraphicFramePr/>
          <p:nvPr>
            <p:extLst>
              <p:ext uri="{D42A27DB-BD31-4B8C-83A1-F6EECF244321}">
                <p14:modId xmlns:p14="http://schemas.microsoft.com/office/powerpoint/2010/main" val="4051365075"/>
              </p:ext>
            </p:extLst>
          </p:nvPr>
        </p:nvGraphicFramePr>
        <p:xfrm>
          <a:off x="5667375" y="3375017"/>
          <a:ext cx="3246755" cy="3911608"/>
        </p:xfrm>
        <a:graphic>
          <a:graphicData uri="http://schemas.openxmlformats.org/drawingml/2006/table">
            <a:tbl>
              <a:tblPr firstRow="1" bandRow="1">
                <a:tableStyleId>{5940675A-B579-460E-94D1-54222C63F5DA}</a:tableStyleId>
              </a:tblPr>
              <a:tblGrid>
                <a:gridCol w="1064895">
                  <a:extLst>
                    <a:ext uri="{9D8B030D-6E8A-4147-A177-3AD203B41FA5}">
                      <a16:colId xmlns:a16="http://schemas.microsoft.com/office/drawing/2014/main" val="20000"/>
                    </a:ext>
                  </a:extLst>
                </a:gridCol>
                <a:gridCol w="1230630">
                  <a:extLst>
                    <a:ext uri="{9D8B030D-6E8A-4147-A177-3AD203B41FA5}">
                      <a16:colId xmlns:a16="http://schemas.microsoft.com/office/drawing/2014/main" val="20001"/>
                    </a:ext>
                  </a:extLst>
                </a:gridCol>
                <a:gridCol w="951230">
                  <a:extLst>
                    <a:ext uri="{9D8B030D-6E8A-4147-A177-3AD203B41FA5}">
                      <a16:colId xmlns:a16="http://schemas.microsoft.com/office/drawing/2014/main" val="20002"/>
                    </a:ext>
                  </a:extLst>
                </a:gridCol>
              </a:tblGrid>
              <a:tr h="49784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k</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n</a:t>
                      </a:r>
                      <a:r>
                        <a:rPr lang="en-US" altLang="zh-CN" sz="2800" b="0" u="none" baseline="-25000">
                          <a:solidFill>
                            <a:srgbClr val="FF0000"/>
                          </a:solidFill>
                          <a:latin typeface="Times New Roman" panose="02020603050405020304" charset="0"/>
                          <a:ea typeface="Times New Roman" panose="02020603050405020304" charset="0"/>
                          <a:cs typeface="Times New Roman" panose="02020603050405020304" charset="0"/>
                        </a:rPr>
                        <a:t>k</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n</a:t>
                      </a:r>
                      <a:r>
                        <a:rPr lang="en-US" altLang="zh-CN" sz="2800" b="0" u="none" baseline="-25000">
                          <a:solidFill>
                            <a:srgbClr val="FF0000"/>
                          </a:solidFill>
                          <a:latin typeface="Times New Roman" panose="02020603050405020304" charset="0"/>
                          <a:ea typeface="Times New Roman" panose="02020603050405020304" charset="0"/>
                          <a:cs typeface="Times New Roman" panose="02020603050405020304" charset="0"/>
                        </a:rPr>
                        <a:t>k</a:t>
                      </a: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/n</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780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11</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0822AA"/>
                          </a:solidFill>
                          <a:latin typeface="Times New Roman" panose="02020603050405020304" charset="0"/>
                          <a:ea typeface="Times New Roman" panose="02020603050405020304" charset="0"/>
                          <a:cs typeface="Times New Roman" panose="02020603050405020304" charset="0"/>
                        </a:rPr>
                        <a:t>0.17 </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780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1</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4</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0822AA"/>
                          </a:solidFill>
                          <a:latin typeface="Times New Roman" panose="02020603050405020304" charset="0"/>
                          <a:ea typeface="Times New Roman" panose="02020603050405020304" charset="0"/>
                          <a:cs typeface="Times New Roman" panose="02020603050405020304" charset="0"/>
                        </a:rPr>
                        <a:t>0.06 </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780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2</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4</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0822AA"/>
                          </a:solidFill>
                          <a:latin typeface="Times New Roman" panose="02020603050405020304" charset="0"/>
                          <a:ea typeface="Times New Roman" panose="02020603050405020304" charset="0"/>
                          <a:cs typeface="Times New Roman" panose="02020603050405020304" charset="0"/>
                        </a:rPr>
                        <a:t>0.06 </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780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3</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12</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0822AA"/>
                          </a:solidFill>
                          <a:latin typeface="Times New Roman" panose="02020603050405020304" charset="0"/>
                          <a:ea typeface="Times New Roman" panose="02020603050405020304" charset="0"/>
                          <a:cs typeface="Times New Roman" panose="02020603050405020304" charset="0"/>
                        </a:rPr>
                        <a:t>0.19 </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780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4</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9</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0822AA"/>
                          </a:solidFill>
                          <a:latin typeface="Times New Roman" panose="02020603050405020304" charset="0"/>
                          <a:ea typeface="Times New Roman" panose="02020603050405020304" charset="0"/>
                          <a:cs typeface="Times New Roman" panose="02020603050405020304" charset="0"/>
                        </a:rPr>
                        <a:t>0.14 </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7780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5</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11</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0822AA"/>
                          </a:solidFill>
                          <a:latin typeface="Times New Roman" panose="02020603050405020304" charset="0"/>
                          <a:ea typeface="Times New Roman" panose="02020603050405020304" charset="0"/>
                          <a:cs typeface="Times New Roman" panose="02020603050405020304" charset="0"/>
                        </a:rPr>
                        <a:t>0.17 </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780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6</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4</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0822AA"/>
                          </a:solidFill>
                          <a:latin typeface="Times New Roman" panose="02020603050405020304" charset="0"/>
                          <a:ea typeface="Times New Roman" panose="02020603050405020304" charset="0"/>
                          <a:cs typeface="Times New Roman" panose="02020603050405020304" charset="0"/>
                        </a:rPr>
                        <a:t>0.06 </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241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7</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9</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0822AA"/>
                          </a:solidFill>
                          <a:latin typeface="Times New Roman" panose="02020603050405020304" charset="0"/>
                          <a:ea typeface="Times New Roman" panose="02020603050405020304" charset="0"/>
                          <a:cs typeface="Times New Roman" panose="02020603050405020304" charset="0"/>
                        </a:rPr>
                        <a:t>0.14 </a:t>
                      </a:r>
                    </a:p>
                  </a:txBody>
                  <a:tcPr marL="0" marR="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文本框 5"/>
          <p:cNvSpPr txBox="1"/>
          <p:nvPr/>
        </p:nvSpPr>
        <p:spPr>
          <a:xfrm>
            <a:off x="5346700" y="2778117"/>
            <a:ext cx="4206240" cy="457200"/>
          </a:xfrm>
          <a:prstGeom prst="rect">
            <a:avLst/>
          </a:prstGeom>
          <a:noFill/>
        </p:spPr>
        <p:txBody>
          <a:bodyPr wrap="square" rtlCol="0">
            <a:spAutoFit/>
          </a:bodyPr>
          <a:lstStyle/>
          <a:p>
            <a:r>
              <a:rPr lang="zh-CN" altLang="en-US" sz="2400" b="1"/>
              <a:t>其对应的直方图统计表如下：</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54405" y="1553210"/>
            <a:ext cx="6884670" cy="518160"/>
          </a:xfrm>
          <a:prstGeom prst="rect">
            <a:avLst/>
          </a:prstGeom>
          <a:noFill/>
        </p:spPr>
        <p:txBody>
          <a:bodyPr wrap="square" rtlCol="0">
            <a:spAutoFit/>
          </a:bodyPr>
          <a:lstStyle/>
          <a:p>
            <a:r>
              <a:rPr lang="zh-CN" altLang="en-US" sz="2800" b="1"/>
              <a:t>均衡化之后的直方图统计表如下：</a:t>
            </a:r>
          </a:p>
        </p:txBody>
      </p:sp>
      <p:sp>
        <p:nvSpPr>
          <p:cNvPr id="3" name="文本框 2"/>
          <p:cNvSpPr txBox="1"/>
          <p:nvPr/>
        </p:nvSpPr>
        <p:spPr>
          <a:xfrm>
            <a:off x="7233920" y="2343785"/>
            <a:ext cx="2530475" cy="3505200"/>
          </a:xfrm>
          <a:prstGeom prst="rect">
            <a:avLst/>
          </a:prstGeom>
          <a:noFill/>
          <a:ln w="9525">
            <a:noFill/>
          </a:ln>
        </p:spPr>
        <p:txBody>
          <a:bodyPr wrap="square">
            <a:spAutoFit/>
          </a:bodyPr>
          <a:lstStyle/>
          <a:p>
            <a:pPr marL="0" indent="0" algn="l"/>
            <a:r>
              <a:rPr lang="en-US" altLang="zh-CN" sz="2800" b="1" u="none">
                <a:solidFill>
                  <a:schemeClr val="tx1"/>
                </a:solidFill>
                <a:latin typeface="Times New Roman" panose="02020603050405020304" charset="0"/>
                <a:ea typeface="Times New Roman" panose="02020603050405020304" charset="0"/>
                <a:cs typeface="Times New Roman" panose="02020603050405020304" charset="0"/>
              </a:rPr>
              <a:t> [6 3 7 1 3 1 2 1]</a:t>
            </a:r>
          </a:p>
          <a:p>
            <a:pPr marL="0" indent="0" algn="l"/>
            <a:r>
              <a:rPr lang="en-US" altLang="zh-CN" sz="2800" b="1" u="none">
                <a:solidFill>
                  <a:schemeClr val="tx1"/>
                </a:solidFill>
                <a:latin typeface="Times New Roman" panose="02020603050405020304" charset="0"/>
                <a:ea typeface="Times New Roman" panose="02020603050405020304" charset="0"/>
                <a:cs typeface="Times New Roman" panose="02020603050405020304" charset="0"/>
              </a:rPr>
              <a:t> [2 2 1 7 3 6 4 5]</a:t>
            </a:r>
          </a:p>
          <a:p>
            <a:pPr marL="0" indent="0" algn="l"/>
            <a:r>
              <a:rPr lang="en-US" altLang="zh-CN" sz="2800" b="1" u="none">
                <a:solidFill>
                  <a:schemeClr val="tx1"/>
                </a:solidFill>
                <a:latin typeface="Times New Roman" panose="02020603050405020304" charset="0"/>
                <a:ea typeface="Times New Roman" panose="02020603050405020304" charset="0"/>
                <a:cs typeface="Times New Roman" panose="02020603050405020304" charset="0"/>
              </a:rPr>
              <a:t> [3 1 2 1 4 1 7 1]</a:t>
            </a:r>
          </a:p>
          <a:p>
            <a:pPr marL="0" indent="0" algn="l"/>
            <a:r>
              <a:rPr lang="en-US" altLang="zh-CN" sz="2800" b="1" u="none">
                <a:solidFill>
                  <a:schemeClr val="tx1"/>
                </a:solidFill>
                <a:latin typeface="Times New Roman" panose="02020603050405020304" charset="0"/>
                <a:ea typeface="Times New Roman" panose="02020603050405020304" charset="0"/>
                <a:cs typeface="Times New Roman" panose="02020603050405020304" charset="0"/>
              </a:rPr>
              <a:t> [7 7 4 5 4 1 3 6]</a:t>
            </a:r>
          </a:p>
          <a:p>
            <a:pPr marL="0" indent="0" algn="l"/>
            <a:r>
              <a:rPr lang="en-US" altLang="zh-CN" sz="2800" b="1" u="none">
                <a:solidFill>
                  <a:schemeClr val="tx1"/>
                </a:solidFill>
                <a:latin typeface="Times New Roman" panose="02020603050405020304" charset="0"/>
                <a:ea typeface="Times New Roman" panose="02020603050405020304" charset="0"/>
                <a:cs typeface="Times New Roman" panose="02020603050405020304" charset="0"/>
              </a:rPr>
              <a:t> [1 5 3 3 6 7 4 4]</a:t>
            </a:r>
          </a:p>
          <a:p>
            <a:pPr marL="0" indent="0" algn="l"/>
            <a:r>
              <a:rPr lang="en-US" altLang="zh-CN" sz="2800" b="1" u="none">
                <a:solidFill>
                  <a:schemeClr val="tx1"/>
                </a:solidFill>
                <a:latin typeface="Times New Roman" panose="02020603050405020304" charset="0"/>
                <a:ea typeface="Times New Roman" panose="02020603050405020304" charset="0"/>
                <a:cs typeface="Times New Roman" panose="02020603050405020304" charset="0"/>
              </a:rPr>
              <a:t> [7 5 5 3 5 1 5 3]</a:t>
            </a:r>
          </a:p>
          <a:p>
            <a:pPr marL="0" indent="0" algn="l"/>
            <a:r>
              <a:rPr lang="en-US" altLang="zh-CN" sz="2800" b="1" u="none">
                <a:solidFill>
                  <a:schemeClr val="tx1"/>
                </a:solidFill>
                <a:latin typeface="Times New Roman" panose="02020603050405020304" charset="0"/>
                <a:ea typeface="Times New Roman" panose="02020603050405020304" charset="0"/>
                <a:cs typeface="Times New Roman" panose="02020603050405020304" charset="0"/>
              </a:rPr>
              <a:t> [4 1 7 5 5 3 3 1]</a:t>
            </a:r>
          </a:p>
          <a:p>
            <a:pPr marL="0" indent="0" algn="l"/>
            <a:r>
              <a:rPr lang="en-US" altLang="zh-CN" sz="2800" b="1" u="none">
                <a:solidFill>
                  <a:schemeClr val="tx1"/>
                </a:solidFill>
                <a:latin typeface="Times New Roman" panose="02020603050405020304" charset="0"/>
                <a:ea typeface="Times New Roman" panose="02020603050405020304" charset="0"/>
                <a:cs typeface="Times New Roman" panose="02020603050405020304" charset="0"/>
              </a:rPr>
              <a:t> [5 7 5 1 4 4 3 1]</a:t>
            </a:r>
          </a:p>
        </p:txBody>
      </p:sp>
      <p:sp>
        <p:nvSpPr>
          <p:cNvPr id="4" name="文本框 3"/>
          <p:cNvSpPr txBox="1"/>
          <p:nvPr/>
        </p:nvSpPr>
        <p:spPr>
          <a:xfrm>
            <a:off x="6564630" y="1649095"/>
            <a:ext cx="3621405" cy="518160"/>
          </a:xfrm>
          <a:prstGeom prst="rect">
            <a:avLst/>
          </a:prstGeom>
          <a:noFill/>
        </p:spPr>
        <p:txBody>
          <a:bodyPr wrap="square" rtlCol="0">
            <a:spAutoFit/>
          </a:bodyPr>
          <a:lstStyle/>
          <a:p>
            <a:r>
              <a:rPr lang="zh-CN" altLang="en-US" sz="2800">
                <a:latin typeface="华光楷体_CNKI" panose="02000500000000000000" charset="-122"/>
                <a:ea typeface="华光楷体_CNKI" panose="02000500000000000000" charset="-122"/>
              </a:rPr>
              <a:t>均衡化后的图矩阵</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altLang="en-US"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2</a:t>
            </a:r>
          </a:p>
        </p:txBody>
      </p:sp>
      <p:graphicFrame>
        <p:nvGraphicFramePr>
          <p:cNvPr id="10" name="表格 9"/>
          <p:cNvGraphicFramePr/>
          <p:nvPr/>
        </p:nvGraphicFramePr>
        <p:xfrm>
          <a:off x="1030605" y="2343785"/>
          <a:ext cx="3333750" cy="3840480"/>
        </p:xfrm>
        <a:graphic>
          <a:graphicData uri="http://schemas.openxmlformats.org/drawingml/2006/table">
            <a:tbl>
              <a:tblPr firstRow="1" bandRow="1">
                <a:tableStyleId>{5C22544A-7EE6-4342-B048-85BDC9FD1C3A}</a:tableStyleId>
              </a:tblPr>
              <a:tblGrid>
                <a:gridCol w="4191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gridCol w="371475">
                  <a:extLst>
                    <a:ext uri="{9D8B030D-6E8A-4147-A177-3AD203B41FA5}">
                      <a16:colId xmlns:a16="http://schemas.microsoft.com/office/drawing/2014/main" val="20004"/>
                    </a:ext>
                  </a:extLst>
                </a:gridCol>
              </a:tblGrid>
              <a:tr h="368300">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k</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nk</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nk/n</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chemeClr val="tx1"/>
                          </a:solidFill>
                          <a:latin typeface="Times New Roman" panose="02020603050405020304" charset="0"/>
                          <a:ea typeface="Times New Roman" panose="02020603050405020304" charset="0"/>
                          <a:cs typeface="Times New Roman" panose="02020603050405020304" charset="0"/>
                        </a:rPr>
                        <a:t>sk</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s'</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11</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0.17</a:t>
                      </a:r>
                      <a:r>
                        <a:rPr lang="en-US" altLang="zh-CN" sz="2800" b="0" u="none">
                          <a:solidFill>
                            <a:srgbClr val="0000FF"/>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chemeClr val="tx1"/>
                          </a:solidFill>
                          <a:latin typeface="Times New Roman" panose="02020603050405020304" charset="0"/>
                          <a:ea typeface="Times New Roman" panose="02020603050405020304" charset="0"/>
                          <a:cs typeface="Times New Roman" panose="02020603050405020304" charset="0"/>
                        </a:rPr>
                        <a:t>0.17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1318EB"/>
                          </a:solidFill>
                          <a:latin typeface="Times New Roman" panose="02020603050405020304" charset="0"/>
                          <a:ea typeface="Times New Roman" panose="02020603050405020304" charset="0"/>
                          <a:cs typeface="Times New Roman" panose="02020603050405020304" charset="0"/>
                        </a:rPr>
                        <a:t>1</a:t>
                      </a:r>
                      <a:r>
                        <a:rPr lang="en-US" altLang="zh-CN" sz="2800" b="0" u="none">
                          <a:solidFill>
                            <a:srgbClr val="EB1813"/>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00">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1</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4</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0.06</a:t>
                      </a:r>
                      <a:r>
                        <a:rPr lang="en-US" altLang="zh-CN" sz="2800" b="0" u="none">
                          <a:solidFill>
                            <a:srgbClr val="0000FF"/>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chemeClr val="tx1"/>
                          </a:solidFill>
                          <a:latin typeface="Times New Roman" panose="02020603050405020304" charset="0"/>
                          <a:ea typeface="Times New Roman" panose="02020603050405020304" charset="0"/>
                          <a:cs typeface="Times New Roman" panose="02020603050405020304" charset="0"/>
                        </a:rPr>
                        <a:t>0.23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1318EB"/>
                          </a:solidFill>
                          <a:latin typeface="Times New Roman" panose="02020603050405020304" charset="0"/>
                          <a:ea typeface="Times New Roman" panose="02020603050405020304" charset="0"/>
                          <a:cs typeface="Times New Roman" panose="02020603050405020304" charset="0"/>
                        </a:rPr>
                        <a:t>2</a:t>
                      </a:r>
                      <a:r>
                        <a:rPr lang="en-US" altLang="zh-CN" sz="2800" b="0" u="none">
                          <a:solidFill>
                            <a:srgbClr val="EB1813"/>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8300">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2</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4</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0.06</a:t>
                      </a:r>
                      <a:r>
                        <a:rPr lang="en-US" altLang="zh-CN" sz="2800" b="0" u="none">
                          <a:solidFill>
                            <a:srgbClr val="0000FF"/>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chemeClr val="tx1"/>
                          </a:solidFill>
                          <a:latin typeface="Times New Roman" panose="02020603050405020304" charset="0"/>
                          <a:ea typeface="Times New Roman" panose="02020603050405020304" charset="0"/>
                          <a:cs typeface="Times New Roman" panose="02020603050405020304" charset="0"/>
                        </a:rPr>
                        <a:t>0.30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1318EB"/>
                          </a:solidFill>
                          <a:latin typeface="Times New Roman" panose="02020603050405020304" charset="0"/>
                          <a:ea typeface="Times New Roman" panose="02020603050405020304" charset="0"/>
                          <a:cs typeface="Times New Roman" panose="02020603050405020304" charset="0"/>
                        </a:rPr>
                        <a:t>2</a:t>
                      </a:r>
                      <a:r>
                        <a:rPr lang="en-US" altLang="zh-CN" sz="2800" b="0" u="none">
                          <a:solidFill>
                            <a:srgbClr val="EB1813"/>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8300">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3</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12</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0.19</a:t>
                      </a:r>
                      <a:r>
                        <a:rPr lang="en-US" altLang="zh-CN" sz="2800" b="0" u="none">
                          <a:solidFill>
                            <a:srgbClr val="0000FF"/>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chemeClr val="tx1"/>
                          </a:solidFill>
                          <a:latin typeface="Times New Roman" panose="02020603050405020304" charset="0"/>
                          <a:ea typeface="Times New Roman" panose="02020603050405020304" charset="0"/>
                          <a:cs typeface="Times New Roman" panose="02020603050405020304" charset="0"/>
                        </a:rPr>
                        <a:t>0.48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1318EB"/>
                          </a:solidFill>
                          <a:latin typeface="Times New Roman" panose="02020603050405020304" charset="0"/>
                          <a:ea typeface="Times New Roman" panose="02020603050405020304" charset="0"/>
                          <a:cs typeface="Times New Roman" panose="02020603050405020304" charset="0"/>
                        </a:rPr>
                        <a:t>3</a:t>
                      </a:r>
                      <a:r>
                        <a:rPr lang="en-US" altLang="zh-CN" sz="2800" b="0" u="none">
                          <a:solidFill>
                            <a:srgbClr val="EB1813"/>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4</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9</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0.14</a:t>
                      </a:r>
                      <a:r>
                        <a:rPr lang="en-US" altLang="zh-CN" sz="2800" b="0" u="none">
                          <a:solidFill>
                            <a:srgbClr val="0000FF"/>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chemeClr val="tx1"/>
                          </a:solidFill>
                          <a:latin typeface="Times New Roman" panose="02020603050405020304" charset="0"/>
                          <a:ea typeface="Times New Roman" panose="02020603050405020304" charset="0"/>
                          <a:cs typeface="Times New Roman" panose="02020603050405020304" charset="0"/>
                        </a:rPr>
                        <a:t>0.62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1318EB"/>
                          </a:solidFill>
                          <a:latin typeface="Times New Roman" panose="02020603050405020304" charset="0"/>
                          <a:ea typeface="Times New Roman" panose="02020603050405020304" charset="0"/>
                          <a:cs typeface="Times New Roman" panose="02020603050405020304" charset="0"/>
                        </a:rPr>
                        <a:t>4</a:t>
                      </a:r>
                      <a:r>
                        <a:rPr lang="en-US" altLang="zh-CN" sz="2800" b="0" u="none">
                          <a:solidFill>
                            <a:srgbClr val="EB1813"/>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8300">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5</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11</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0.17</a:t>
                      </a:r>
                      <a:r>
                        <a:rPr lang="en-US" altLang="zh-CN" sz="2800" b="0" u="none">
                          <a:solidFill>
                            <a:srgbClr val="0000FF"/>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chemeClr val="tx1"/>
                          </a:solidFill>
                          <a:latin typeface="Times New Roman" panose="02020603050405020304" charset="0"/>
                          <a:ea typeface="Times New Roman" panose="02020603050405020304" charset="0"/>
                          <a:cs typeface="Times New Roman" panose="02020603050405020304" charset="0"/>
                        </a:rPr>
                        <a:t>0.80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1318EB"/>
                          </a:solidFill>
                          <a:latin typeface="Times New Roman" panose="02020603050405020304" charset="0"/>
                          <a:ea typeface="Times New Roman" panose="02020603050405020304" charset="0"/>
                          <a:cs typeface="Times New Roman" panose="02020603050405020304" charset="0"/>
                        </a:rPr>
                        <a:t>6</a:t>
                      </a:r>
                      <a:r>
                        <a:rPr lang="en-US" altLang="zh-CN" sz="2800" b="0" u="none">
                          <a:solidFill>
                            <a:srgbClr val="EB1813"/>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8300">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6</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4</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0.06</a:t>
                      </a:r>
                      <a:r>
                        <a:rPr lang="en-US" altLang="zh-CN" sz="2800" b="0" u="none">
                          <a:solidFill>
                            <a:srgbClr val="0000FF"/>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chemeClr val="tx1"/>
                          </a:solidFill>
                          <a:latin typeface="Times New Roman" panose="02020603050405020304" charset="0"/>
                          <a:ea typeface="Times New Roman" panose="02020603050405020304" charset="0"/>
                          <a:cs typeface="Times New Roman" panose="02020603050405020304" charset="0"/>
                        </a:rPr>
                        <a:t>0.86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1318EB"/>
                          </a:solidFill>
                          <a:latin typeface="Times New Roman" panose="02020603050405020304" charset="0"/>
                          <a:ea typeface="Times New Roman" panose="02020603050405020304" charset="0"/>
                          <a:cs typeface="Times New Roman" panose="02020603050405020304" charset="0"/>
                        </a:rPr>
                        <a:t>6</a:t>
                      </a:r>
                      <a:r>
                        <a:rPr lang="en-US" altLang="zh-CN" sz="2800" b="0" u="none">
                          <a:solidFill>
                            <a:srgbClr val="EB1813"/>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8300">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7</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9</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rgbClr val="FF0000"/>
                          </a:solidFill>
                          <a:latin typeface="Times New Roman" panose="02020603050405020304" charset="0"/>
                          <a:ea typeface="Times New Roman" panose="02020603050405020304" charset="0"/>
                          <a:cs typeface="Times New Roman" panose="02020603050405020304" charset="0"/>
                        </a:rPr>
                        <a:t>0.14</a:t>
                      </a:r>
                      <a:r>
                        <a:rPr lang="en-US" altLang="zh-CN" sz="2800" b="0" u="none">
                          <a:solidFill>
                            <a:srgbClr val="0000FF"/>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2800" b="0" u="none">
                          <a:solidFill>
                            <a:schemeClr val="tx1"/>
                          </a:solidFill>
                          <a:latin typeface="Times New Roman" panose="02020603050405020304" charset="0"/>
                          <a:ea typeface="Times New Roman" panose="02020603050405020304" charset="0"/>
                          <a:cs typeface="Times New Roman" panose="02020603050405020304" charset="0"/>
                        </a:rPr>
                        <a:t>1.00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2800" b="0" u="none">
                          <a:solidFill>
                            <a:srgbClr val="1318EB"/>
                          </a:solidFill>
                          <a:latin typeface="Times New Roman" panose="02020603050405020304" charset="0"/>
                          <a:ea typeface="Times New Roman" panose="02020603050405020304" charset="0"/>
                          <a:cs typeface="Times New Roman" panose="02020603050405020304" charset="0"/>
                        </a:rPr>
                        <a:t>7</a:t>
                      </a:r>
                      <a:r>
                        <a:rPr lang="en-US" altLang="zh-CN" sz="2800" b="0" u="none">
                          <a:solidFill>
                            <a:srgbClr val="EB1813"/>
                          </a:solidFill>
                          <a:latin typeface="Times New Roman" panose="02020603050405020304" charset="0"/>
                          <a:ea typeface="Times New Roman" panose="02020603050405020304" charset="0"/>
                          <a:cs typeface="Times New Roman" panose="02020603050405020304" charset="0"/>
                        </a:rPr>
                        <a:t> </a:t>
                      </a:r>
                    </a:p>
                  </a:txBody>
                  <a:tcPr marL="0" marR="0" marT="0" marB="0" anchor="ctr">
                    <a:lnL w="15240" cap="flat" cmpd="sng">
                      <a:solidFill>
                        <a:srgbClr val="080000"/>
                      </a:solidFill>
                      <a:prstDash val="solid"/>
                      <a:headEnd type="none" w="med" len="med"/>
                      <a:tailEnd type="none" w="med" len="med"/>
                    </a:lnL>
                    <a:lnR w="15240" cap="flat" cmpd="sng">
                      <a:solidFill>
                        <a:srgbClr val="080000"/>
                      </a:solidFill>
                      <a:prstDash val="solid"/>
                      <a:headEnd type="none" w="med" len="med"/>
                      <a:tailEnd type="none" w="med" len="med"/>
                    </a:lnR>
                    <a:lnT w="15240" cap="flat" cmpd="sng">
                      <a:solidFill>
                        <a:srgbClr val="080000"/>
                      </a:solidFill>
                      <a:prstDash val="solid"/>
                      <a:headEnd type="none" w="med" len="med"/>
                      <a:tailEnd type="none" w="med" len="med"/>
                    </a:lnT>
                    <a:lnB w="1524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1" name="文本框 10"/>
          <p:cNvSpPr txBox="1"/>
          <p:nvPr/>
        </p:nvSpPr>
        <p:spPr>
          <a:xfrm>
            <a:off x="4851400" y="2685415"/>
            <a:ext cx="989965" cy="3505200"/>
          </a:xfrm>
          <a:prstGeom prst="rect">
            <a:avLst/>
          </a:prstGeom>
          <a:noFill/>
        </p:spPr>
        <p:txBody>
          <a:bodyPr wrap="square" rtlCol="0">
            <a:spAutoFit/>
          </a:bodyPr>
          <a:lstStyle/>
          <a:p>
            <a:r>
              <a:rPr lang="en-US" altLang="zh-CN" sz="2800"/>
              <a:t>0</a:t>
            </a:r>
          </a:p>
          <a:p>
            <a:r>
              <a:rPr lang="en-US" altLang="zh-CN" sz="2800"/>
              <a:t>1</a:t>
            </a:r>
          </a:p>
          <a:p>
            <a:r>
              <a:rPr lang="en-US" altLang="zh-CN" sz="2800"/>
              <a:t>2</a:t>
            </a:r>
          </a:p>
          <a:p>
            <a:r>
              <a:rPr lang="en-US" altLang="zh-CN" sz="2800"/>
              <a:t>3</a:t>
            </a:r>
          </a:p>
          <a:p>
            <a:r>
              <a:rPr lang="en-US" altLang="zh-CN" sz="2800"/>
              <a:t>4</a:t>
            </a:r>
          </a:p>
          <a:p>
            <a:r>
              <a:rPr lang="en-US" altLang="zh-CN" sz="2800"/>
              <a:t>5</a:t>
            </a:r>
          </a:p>
          <a:p>
            <a:r>
              <a:rPr lang="en-US" altLang="zh-CN" sz="2800"/>
              <a:t>6</a:t>
            </a:r>
          </a:p>
          <a:p>
            <a:r>
              <a:rPr lang="en-US" altLang="zh-CN" sz="2800"/>
              <a:t>7</a:t>
            </a:r>
          </a:p>
        </p:txBody>
      </p:sp>
      <p:sp>
        <p:nvSpPr>
          <p:cNvPr id="12" name="文本框 11"/>
          <p:cNvSpPr txBox="1"/>
          <p:nvPr/>
        </p:nvSpPr>
        <p:spPr>
          <a:xfrm>
            <a:off x="5936615" y="2679065"/>
            <a:ext cx="989965" cy="3505200"/>
          </a:xfrm>
          <a:prstGeom prst="rect">
            <a:avLst/>
          </a:prstGeom>
          <a:noFill/>
        </p:spPr>
        <p:txBody>
          <a:bodyPr wrap="square" rtlCol="0">
            <a:spAutoFit/>
          </a:bodyPr>
          <a:lstStyle/>
          <a:p>
            <a:r>
              <a:rPr lang="en-US" altLang="zh-CN" sz="2800"/>
              <a:t>1</a:t>
            </a:r>
          </a:p>
          <a:p>
            <a:r>
              <a:rPr lang="en-US" altLang="zh-CN" sz="2800"/>
              <a:t>2</a:t>
            </a:r>
          </a:p>
          <a:p>
            <a:r>
              <a:rPr lang="en-US" altLang="zh-CN" sz="2800"/>
              <a:t>2</a:t>
            </a:r>
          </a:p>
          <a:p>
            <a:r>
              <a:rPr lang="en-US" altLang="zh-CN" sz="2800"/>
              <a:t>3</a:t>
            </a:r>
          </a:p>
          <a:p>
            <a:r>
              <a:rPr lang="en-US" altLang="zh-CN" sz="2800"/>
              <a:t>4</a:t>
            </a:r>
          </a:p>
          <a:p>
            <a:r>
              <a:rPr lang="en-US" altLang="zh-CN" sz="2800"/>
              <a:t>6</a:t>
            </a:r>
          </a:p>
          <a:p>
            <a:r>
              <a:rPr lang="en-US" altLang="zh-CN" sz="2800"/>
              <a:t>6</a:t>
            </a:r>
          </a:p>
          <a:p>
            <a:r>
              <a:rPr lang="en-US" altLang="zh-CN" sz="2800"/>
              <a:t>7</a:t>
            </a:r>
          </a:p>
        </p:txBody>
      </p:sp>
      <p:cxnSp>
        <p:nvCxnSpPr>
          <p:cNvPr id="13" name="直接箭头连接符 12"/>
          <p:cNvCxnSpPr/>
          <p:nvPr/>
        </p:nvCxnSpPr>
        <p:spPr>
          <a:xfrm flipV="1">
            <a:off x="5163185" y="2950210"/>
            <a:ext cx="900000" cy="0"/>
          </a:xfrm>
          <a:prstGeom prst="straightConnector1">
            <a:avLst/>
          </a:prstGeom>
          <a:ln w="22225">
            <a:solidFill>
              <a:srgbClr val="0822AA"/>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5160645" y="3362325"/>
            <a:ext cx="900000" cy="0"/>
          </a:xfrm>
          <a:prstGeom prst="straightConnector1">
            <a:avLst/>
          </a:prstGeom>
          <a:ln w="22225">
            <a:solidFill>
              <a:srgbClr val="0822AA"/>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505" y="3773805"/>
            <a:ext cx="900000" cy="0"/>
          </a:xfrm>
          <a:prstGeom prst="straightConnector1">
            <a:avLst/>
          </a:prstGeom>
          <a:ln w="22225">
            <a:solidFill>
              <a:srgbClr val="0822AA"/>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5188585" y="4194810"/>
            <a:ext cx="900000" cy="0"/>
          </a:xfrm>
          <a:prstGeom prst="straightConnector1">
            <a:avLst/>
          </a:prstGeom>
          <a:ln w="22225">
            <a:solidFill>
              <a:srgbClr val="0822AA"/>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88585" y="5060950"/>
            <a:ext cx="900000" cy="0"/>
          </a:xfrm>
          <a:prstGeom prst="straightConnector1">
            <a:avLst/>
          </a:prstGeom>
          <a:ln w="22225">
            <a:solidFill>
              <a:srgbClr val="0822AA"/>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5163820" y="5518150"/>
            <a:ext cx="900000" cy="0"/>
          </a:xfrm>
          <a:prstGeom prst="straightConnector1">
            <a:avLst/>
          </a:prstGeom>
          <a:ln w="22225">
            <a:solidFill>
              <a:srgbClr val="0822AA"/>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183505" y="4627880"/>
            <a:ext cx="900000" cy="0"/>
          </a:xfrm>
          <a:prstGeom prst="straightConnector1">
            <a:avLst/>
          </a:prstGeom>
          <a:ln w="22225">
            <a:solidFill>
              <a:srgbClr val="0822AA"/>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163820" y="5952490"/>
            <a:ext cx="900000" cy="0"/>
          </a:xfrm>
          <a:prstGeom prst="straightConnector1">
            <a:avLst/>
          </a:prstGeom>
          <a:ln w="22225">
            <a:solidFill>
              <a:srgbClr val="0822AA"/>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165100" y="1564640"/>
            <a:ext cx="10528300" cy="5410712"/>
          </a:xfrm>
          <a:prstGeom prst="rect">
            <a:avLst/>
          </a:prstGeom>
          <a:noFill/>
          <a:ln w="9525">
            <a:noFill/>
          </a:ln>
        </p:spPr>
        <p:txBody>
          <a:bodyPr wrap="square" anchor="t">
            <a:spAutoFit/>
          </a:bodyPr>
          <a:lstStyle/>
          <a:p>
            <a:pPr lvl="0" indent="0">
              <a:lnSpc>
                <a:spcPct val="120000"/>
              </a:lnSpc>
            </a:pPr>
            <a:r>
              <a:rPr lang="zh-CN" altLang="en-US" sz="2400" b="1" dirty="0">
                <a:latin typeface="Times New Roman" panose="02020603050405020304" charset="0"/>
                <a:ea typeface="宋体" panose="02010600030101010101" pitchFamily="2" charset="-122"/>
              </a:rPr>
              <a:t>for i in range(H):</a:t>
            </a:r>
          </a:p>
          <a:p>
            <a:pPr lvl="0" indent="0">
              <a:lnSpc>
                <a:spcPct val="120000"/>
              </a:lnSpc>
            </a:pPr>
            <a:r>
              <a:rPr lang="zh-CN" altLang="en-US" sz="2400" b="1" dirty="0">
                <a:latin typeface="Times New Roman" panose="02020603050405020304" charset="0"/>
                <a:ea typeface="宋体" panose="02010600030101010101" pitchFamily="2" charset="-122"/>
              </a:rPr>
              <a:t>        for j in range(W):</a:t>
            </a:r>
          </a:p>
          <a:p>
            <a:pPr lvl="0" indent="0">
              <a:lnSpc>
                <a:spcPct val="120000"/>
              </a:lnSpc>
            </a:pPr>
            <a:r>
              <a:rPr lang="zh-CN" altLang="en-US" sz="2400" b="1" dirty="0">
                <a:latin typeface="Times New Roman" panose="02020603050405020304" charset="0"/>
                <a:ea typeface="宋体" panose="02010600030101010101" pitchFamily="2" charset="-122"/>
              </a:rPr>
              <a:t>            Hist[img[i,j]]+=1</a:t>
            </a:r>
            <a:r>
              <a:rPr lang="en-US" altLang="zh-CN" sz="2400" b="1" dirty="0">
                <a:latin typeface="Times New Roman" panose="02020603050405020304" charset="0"/>
                <a:ea typeface="宋体" panose="02010600030101010101" pitchFamily="2" charset="-122"/>
              </a:rPr>
              <a:t>	</a:t>
            </a:r>
            <a:r>
              <a:rPr lang="en-US" altLang="zh-CN" sz="2400" b="1">
                <a:latin typeface="Times New Roman" panose="02020603050405020304" charset="0"/>
                <a:ea typeface="宋体" panose="02010600030101010101" pitchFamily="2" charset="-122"/>
              </a:rPr>
              <a:t>	</a:t>
            </a:r>
            <a:r>
              <a:rPr lang="en-US" altLang="zh-CN" sz="2400" b="1" smtClean="0">
                <a:latin typeface="Times New Roman" panose="02020603050405020304" charset="0"/>
                <a:ea typeface="宋体" panose="02010600030101010101" pitchFamily="2" charset="-122"/>
              </a:rPr>
              <a:t>		</a:t>
            </a:r>
            <a:r>
              <a:rPr lang="en-US" altLang="zh-CN" sz="2000" b="1" smtClean="0">
                <a:solidFill>
                  <a:srgbClr val="FF0000"/>
                </a:solidFill>
                <a:latin typeface="Times New Roman" panose="02020603050405020304" charset="0"/>
                <a:ea typeface="宋体" panose="02010600030101010101" pitchFamily="2" charset="-122"/>
              </a:rPr>
              <a:t>#</a:t>
            </a:r>
            <a:r>
              <a:rPr lang="zh-CN" altLang="en-US" sz="2000" b="1" dirty="0">
                <a:solidFill>
                  <a:srgbClr val="FF0000"/>
                </a:solidFill>
                <a:latin typeface="Times New Roman" panose="02020603050405020304" charset="0"/>
                <a:ea typeface="宋体" panose="02010600030101010101" pitchFamily="2" charset="-122"/>
              </a:rPr>
              <a:t>统计各个灰度值个数</a:t>
            </a:r>
          </a:p>
          <a:p>
            <a:pPr lvl="0" indent="0">
              <a:lnSpc>
                <a:spcPct val="120000"/>
              </a:lnSpc>
            </a:pPr>
            <a:r>
              <a:rPr lang="zh-CN" altLang="en-US" sz="2400" b="1" dirty="0">
                <a:latin typeface="Times New Roman" panose="02020603050405020304" charset="0"/>
                <a:ea typeface="宋体" panose="02010600030101010101" pitchFamily="2" charset="-122"/>
              </a:rPr>
              <a:t>for i in </a:t>
            </a:r>
            <a:r>
              <a:rPr lang="zh-CN" altLang="en-US" sz="2400" b="1">
                <a:latin typeface="Times New Roman" panose="02020603050405020304" charset="0"/>
                <a:ea typeface="宋体" panose="02010600030101010101" pitchFamily="2" charset="-122"/>
              </a:rPr>
              <a:t>range</a:t>
            </a:r>
            <a:r>
              <a:rPr lang="zh-CN" altLang="en-US" sz="2400" b="1" smtClean="0">
                <a:latin typeface="Times New Roman" panose="02020603050405020304" charset="0"/>
                <a:ea typeface="宋体" panose="02010600030101010101" pitchFamily="2" charset="-122"/>
              </a:rPr>
              <a:t>(</a:t>
            </a:r>
            <a:r>
              <a:rPr lang="en-US" altLang="zh-CN" sz="2400" b="1" smtClean="0">
                <a:latin typeface="Times New Roman" panose="02020603050405020304" charset="0"/>
                <a:ea typeface="宋体" panose="02010600030101010101" pitchFamily="2" charset="-122"/>
              </a:rPr>
              <a:t>L-1</a:t>
            </a:r>
            <a:r>
              <a:rPr lang="zh-CN" altLang="en-US" sz="2400" b="1" smtClean="0">
                <a:latin typeface="Times New Roman" panose="02020603050405020304" charset="0"/>
                <a:ea typeface="宋体" panose="02010600030101010101" pitchFamily="2" charset="-122"/>
              </a:rPr>
              <a:t>)</a:t>
            </a:r>
            <a:r>
              <a:rPr lang="zh-CN" altLang="en-US" sz="2400" b="1" dirty="0">
                <a:latin typeface="Times New Roman" panose="02020603050405020304" charset="0"/>
                <a:ea typeface="宋体" panose="02010600030101010101" pitchFamily="2" charset="-122"/>
              </a:rPr>
              <a:t>:</a:t>
            </a:r>
          </a:p>
          <a:p>
            <a:pPr lvl="0" indent="0">
              <a:lnSpc>
                <a:spcPct val="120000"/>
              </a:lnSpc>
            </a:pPr>
            <a:r>
              <a:rPr lang="zh-CN" altLang="en-US" sz="2400" b="1" dirty="0">
                <a:latin typeface="Times New Roman" panose="02020603050405020304" charset="0"/>
                <a:ea typeface="宋体" panose="02010600030101010101" pitchFamily="2" charset="-122"/>
              </a:rPr>
              <a:t>        HistP[i] =np.float32</a:t>
            </a:r>
            <a:r>
              <a:rPr lang="en-US" altLang="zh-CN" sz="2400" b="1" dirty="0">
                <a:latin typeface="Times New Roman" panose="02020603050405020304" charset="0"/>
                <a:ea typeface="宋体" panose="02010600030101010101" pitchFamily="2" charset="-122"/>
              </a:rPr>
              <a:t>(</a:t>
            </a:r>
            <a:r>
              <a:rPr lang="zh-CN" altLang="en-US" sz="2400" b="1" dirty="0">
                <a:latin typeface="Times New Roman" panose="02020603050405020304" charset="0"/>
                <a:ea typeface="宋体" panose="02010600030101010101" pitchFamily="2" charset="-122"/>
              </a:rPr>
              <a:t>Hist[i]/</a:t>
            </a:r>
            <a:r>
              <a:rPr lang="zh-CN" altLang="en-US" sz="2400" b="1">
                <a:latin typeface="Times New Roman" panose="02020603050405020304" charset="0"/>
                <a:ea typeface="宋体" panose="02010600030101010101" pitchFamily="2" charset="-122"/>
              </a:rPr>
              <a:t>Pixelsum</a:t>
            </a:r>
            <a:r>
              <a:rPr lang="en-US" altLang="zh-CN" sz="2400" b="1" smtClean="0">
                <a:latin typeface="Times New Roman" panose="02020603050405020304" charset="0"/>
                <a:ea typeface="宋体" panose="02010600030101010101" pitchFamily="2" charset="-122"/>
              </a:rPr>
              <a:t>)	</a:t>
            </a:r>
            <a:r>
              <a:rPr lang="en-US" altLang="zh-CN" sz="2000" b="1">
                <a:solidFill>
                  <a:srgbClr val="FF0000"/>
                </a:solidFill>
                <a:latin typeface="Times New Roman" panose="02020603050405020304" charset="0"/>
                <a:ea typeface="宋体" panose="02010600030101010101" pitchFamily="2" charset="-122"/>
              </a:rPr>
              <a:t>#</a:t>
            </a:r>
            <a:r>
              <a:rPr lang="zh-CN" altLang="en-US" sz="2000" b="1" dirty="0">
                <a:solidFill>
                  <a:srgbClr val="FF0000"/>
                </a:solidFill>
                <a:latin typeface="Times New Roman" panose="02020603050405020304" charset="0"/>
                <a:ea typeface="宋体" panose="02010600030101010101" pitchFamily="2" charset="-122"/>
              </a:rPr>
              <a:t>每个灰度值概率密度</a:t>
            </a:r>
          </a:p>
          <a:p>
            <a:pPr lvl="0" indent="0">
              <a:lnSpc>
                <a:spcPct val="120000"/>
              </a:lnSpc>
            </a:pPr>
            <a:r>
              <a:rPr lang="zh-CN" altLang="en-US" sz="2400" b="1" dirty="0">
                <a:latin typeface="Times New Roman" panose="02020603050405020304" charset="0"/>
                <a:ea typeface="宋体" panose="02010600030101010101" pitchFamily="2" charset="-122"/>
              </a:rPr>
              <a:t>for i in range(</a:t>
            </a:r>
            <a:r>
              <a:rPr lang="zh-CN" altLang="en-US" sz="2400" b="1">
                <a:latin typeface="Times New Roman" panose="02020603050405020304" charset="0"/>
                <a:ea typeface="宋体" panose="02010600030101010101" pitchFamily="2" charset="-122"/>
              </a:rPr>
              <a:t>1</a:t>
            </a:r>
            <a:r>
              <a:rPr lang="zh-CN" altLang="en-US" sz="2400" b="1" smtClean="0">
                <a:latin typeface="Times New Roman" panose="02020603050405020304" charset="0"/>
                <a:ea typeface="宋体" panose="02010600030101010101" pitchFamily="2" charset="-122"/>
              </a:rPr>
              <a:t>,</a:t>
            </a:r>
            <a:r>
              <a:rPr lang="en-US" altLang="zh-CN" sz="2400" b="1" smtClean="0">
                <a:latin typeface="Times New Roman" panose="02020603050405020304" charset="0"/>
                <a:ea typeface="宋体" panose="02010600030101010101" pitchFamily="2" charset="-122"/>
              </a:rPr>
              <a:t>L</a:t>
            </a:r>
            <a:r>
              <a:rPr lang="zh-CN" altLang="en-US" sz="2400" b="1" smtClean="0">
                <a:latin typeface="Times New Roman" panose="02020603050405020304" charset="0"/>
                <a:ea typeface="宋体" panose="02010600030101010101" pitchFamily="2" charset="-122"/>
              </a:rPr>
              <a:t>)</a:t>
            </a:r>
            <a:r>
              <a:rPr lang="zh-CN" altLang="en-US" sz="2400" b="1" dirty="0">
                <a:latin typeface="Times New Roman" panose="02020603050405020304" charset="0"/>
                <a:ea typeface="宋体" panose="02010600030101010101" pitchFamily="2" charset="-122"/>
              </a:rPr>
              <a:t>:</a:t>
            </a:r>
          </a:p>
          <a:p>
            <a:pPr>
              <a:lnSpc>
                <a:spcPct val="120000"/>
              </a:lnSpc>
            </a:pPr>
            <a:r>
              <a:rPr lang="zh-CN" altLang="en-US" sz="2400" b="1" dirty="0">
                <a:latin typeface="Times New Roman" panose="02020603050405020304" charset="0"/>
                <a:ea typeface="宋体" panose="02010600030101010101" pitchFamily="2" charset="-122"/>
              </a:rPr>
              <a:t>        HistPSUM[i] =HistP[i]+HistPSUM[i-1]</a:t>
            </a:r>
            <a:r>
              <a:rPr lang="en-US" altLang="zh-CN" sz="2400" b="1" dirty="0">
                <a:latin typeface="Times New Roman" panose="02020603050405020304" charset="0"/>
                <a:ea typeface="宋体" panose="02010600030101010101" pitchFamily="2" charset="-122"/>
              </a:rPr>
              <a:t>	</a:t>
            </a:r>
            <a:r>
              <a:rPr lang="en-US" altLang="zh-CN" sz="2000" b="1" dirty="0">
                <a:solidFill>
                  <a:srgbClr val="FF0000"/>
                </a:solidFill>
                <a:latin typeface="Times New Roman" panose="02020603050405020304" charset="0"/>
                <a:ea typeface="宋体" panose="02010600030101010101" pitchFamily="2" charset="-122"/>
              </a:rPr>
              <a:t>#</a:t>
            </a:r>
            <a:r>
              <a:rPr lang="zh-CN" altLang="en-US" sz="2000" b="1" dirty="0">
                <a:solidFill>
                  <a:srgbClr val="FF0000"/>
                </a:solidFill>
                <a:latin typeface="Times New Roman" panose="02020603050405020304" charset="0"/>
                <a:ea typeface="宋体" panose="02010600030101010101" pitchFamily="2" charset="-122"/>
              </a:rPr>
              <a:t>归一化概率密度</a:t>
            </a:r>
          </a:p>
          <a:p>
            <a:pPr lvl="0" indent="0">
              <a:lnSpc>
                <a:spcPct val="120000"/>
              </a:lnSpc>
            </a:pPr>
            <a:r>
              <a:rPr lang="zh-CN" altLang="en-US" sz="2400" b="1" dirty="0">
                <a:latin typeface="Times New Roman" panose="02020603050405020304" charset="0"/>
                <a:ea typeface="宋体" panose="02010600030101010101" pitchFamily="2" charset="-122"/>
              </a:rPr>
              <a:t>for i in range(256):</a:t>
            </a:r>
          </a:p>
          <a:p>
            <a:pPr>
              <a:lnSpc>
                <a:spcPct val="120000"/>
              </a:lnSpc>
            </a:pPr>
            <a:r>
              <a:rPr lang="zh-CN" altLang="en-US" sz="2400" b="1" dirty="0">
                <a:latin typeface="Times New Roman" panose="02020603050405020304" charset="0"/>
                <a:ea typeface="宋体" panose="02010600030101010101" pitchFamily="2" charset="-122"/>
              </a:rPr>
              <a:t>        EqHist[i] =HistPSUM[i]*255</a:t>
            </a:r>
            <a:r>
              <a:rPr lang="en-US" altLang="zh-CN" sz="2400" b="1">
                <a:latin typeface="Times New Roman" panose="02020603050405020304" charset="0"/>
                <a:ea typeface="宋体" panose="02010600030101010101" pitchFamily="2" charset="-122"/>
              </a:rPr>
              <a:t>	</a:t>
            </a:r>
            <a:r>
              <a:rPr lang="en-US" altLang="zh-CN" sz="2400" b="1" smtClean="0">
                <a:latin typeface="Times New Roman" panose="02020603050405020304" charset="0"/>
                <a:ea typeface="宋体" panose="02010600030101010101" pitchFamily="2" charset="-122"/>
              </a:rPr>
              <a:t>		</a:t>
            </a:r>
            <a:r>
              <a:rPr lang="en-US" altLang="zh-CN" sz="2000" b="1">
                <a:solidFill>
                  <a:srgbClr val="FF0000"/>
                </a:solidFill>
                <a:latin typeface="Times New Roman" panose="02020603050405020304" charset="0"/>
                <a:ea typeface="宋体" panose="02010600030101010101" pitchFamily="2" charset="-122"/>
              </a:rPr>
              <a:t>#</a:t>
            </a:r>
            <a:r>
              <a:rPr lang="zh-CN" altLang="en-US" sz="2000" b="1" dirty="0">
                <a:solidFill>
                  <a:srgbClr val="FF0000"/>
                </a:solidFill>
                <a:latin typeface="Times New Roman" panose="02020603050405020304" charset="0"/>
                <a:ea typeface="宋体" panose="02010600030101010101" pitchFamily="2" charset="-122"/>
              </a:rPr>
              <a:t>就近计算临近灰度值</a:t>
            </a:r>
          </a:p>
          <a:p>
            <a:pPr lvl="0" indent="0">
              <a:lnSpc>
                <a:spcPct val="120000"/>
              </a:lnSpc>
            </a:pPr>
            <a:r>
              <a:rPr lang="zh-CN" altLang="en-US" sz="2400" b="1" dirty="0">
                <a:latin typeface="Times New Roman" panose="02020603050405020304" charset="0"/>
                <a:ea typeface="宋体" panose="02010600030101010101" pitchFamily="2" charset="-122"/>
              </a:rPr>
              <a:t>for i in range(H):</a:t>
            </a:r>
          </a:p>
          <a:p>
            <a:pPr lvl="0" indent="0">
              <a:lnSpc>
                <a:spcPct val="120000"/>
              </a:lnSpc>
            </a:pPr>
            <a:r>
              <a:rPr lang="zh-CN" altLang="en-US" sz="2400" b="1" dirty="0">
                <a:latin typeface="Times New Roman" panose="02020603050405020304" charset="0"/>
                <a:ea typeface="宋体" panose="02010600030101010101" pitchFamily="2" charset="-122"/>
              </a:rPr>
              <a:t>        for j in range(W):</a:t>
            </a:r>
          </a:p>
          <a:p>
            <a:pPr>
              <a:lnSpc>
                <a:spcPct val="120000"/>
              </a:lnSpc>
            </a:pPr>
            <a:r>
              <a:rPr lang="zh-CN" altLang="en-US" sz="2400" b="1" dirty="0">
                <a:latin typeface="Times New Roman" panose="02020603050405020304" charset="0"/>
                <a:ea typeface="宋体" panose="02010600030101010101" pitchFamily="2" charset="-122"/>
              </a:rPr>
              <a:t>            Newimg[i,j]= EqHist[img[i,</a:t>
            </a:r>
            <a:r>
              <a:rPr lang="zh-CN" altLang="en-US" sz="2400" b="1">
                <a:latin typeface="Times New Roman" panose="02020603050405020304" charset="0"/>
                <a:ea typeface="宋体" panose="02010600030101010101" pitchFamily="2" charset="-122"/>
              </a:rPr>
              <a:t>j</a:t>
            </a:r>
            <a:r>
              <a:rPr lang="zh-CN" altLang="en-US" sz="2400" b="1" smtClean="0">
                <a:latin typeface="Times New Roman" panose="02020603050405020304" charset="0"/>
                <a:ea typeface="宋体" panose="02010600030101010101" pitchFamily="2" charset="-122"/>
              </a:rPr>
              <a:t>]]</a:t>
            </a:r>
            <a:r>
              <a:rPr lang="en-US" altLang="zh-CN" sz="2400" b="1" smtClean="0">
                <a:latin typeface="Times New Roman" panose="02020603050405020304" charset="0"/>
                <a:ea typeface="宋体" panose="02010600030101010101" pitchFamily="2" charset="-122"/>
              </a:rPr>
              <a:t>		</a:t>
            </a:r>
            <a:r>
              <a:rPr lang="en-US" altLang="zh-CN" sz="2000" b="1" smtClean="0">
                <a:solidFill>
                  <a:srgbClr val="FF0000"/>
                </a:solidFill>
                <a:latin typeface="Times New Roman" panose="02020603050405020304" charset="0"/>
                <a:ea typeface="宋体" panose="02010600030101010101" pitchFamily="2" charset="-122"/>
              </a:rPr>
              <a:t>#</a:t>
            </a:r>
            <a:r>
              <a:rPr lang="zh-CN" altLang="en-US" sz="2000" b="1">
                <a:solidFill>
                  <a:srgbClr val="FF0000"/>
                </a:solidFill>
                <a:latin typeface="Times New Roman" panose="02020603050405020304" charset="0"/>
                <a:ea typeface="宋体" panose="02010600030101010101" pitchFamily="2" charset="-122"/>
              </a:rPr>
              <a:t>基于查找表计算更新后的灰度值</a:t>
            </a:r>
            <a:endParaRPr lang="zh-CN" altLang="en-US" sz="2000" b="1" dirty="0">
              <a:solidFill>
                <a:srgbClr val="FF0000"/>
              </a:solidFill>
              <a:latin typeface="Times New Roman" panose="02020603050405020304" charset="0"/>
              <a:ea typeface="宋体" panose="02010600030101010101" pitchFamily="2" charset="-122"/>
            </a:endParaRP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均衡化</a:t>
            </a:r>
            <a:r>
              <a:rPr lang="en-US" altLang="zh-CN" sz="3200" b="1" spc="-5" dirty="0">
                <a:solidFill>
                  <a:srgbClr val="FF0000"/>
                </a:solidFill>
                <a:latin typeface="Times New Roman" panose="02020603050405020304" charset="0"/>
                <a:cs typeface="新宋体" panose="02010609030101010101" charset="-122"/>
              </a:rPr>
              <a:t>—</a:t>
            </a:r>
            <a:r>
              <a:rPr lang="zh-CN" sz="3200" b="1" spc="-5" dirty="0">
                <a:solidFill>
                  <a:srgbClr val="FF0000"/>
                </a:solidFill>
                <a:latin typeface="Times New Roman" panose="02020603050405020304" charset="0"/>
                <a:cs typeface="新宋体" panose="02010609030101010101" charset="-122"/>
              </a:rPr>
              <a:t>代码实现</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规定化</a:t>
            </a:r>
            <a:endParaRPr lang="en-US" altLang="zh-CN" sz="3200" b="1" spc="-5" dirty="0">
              <a:solidFill>
                <a:srgbClr val="FF0000"/>
              </a:solidFill>
              <a:latin typeface="Times New Roman" panose="02020603050405020304" charset="0"/>
              <a:cs typeface="新宋体" panose="02010609030101010101" charset="-122"/>
            </a:endParaRPr>
          </a:p>
        </p:txBody>
      </p:sp>
      <p:sp>
        <p:nvSpPr>
          <p:cNvPr id="58370" name="文本框 220195"/>
          <p:cNvSpPr txBox="1"/>
          <p:nvPr/>
        </p:nvSpPr>
        <p:spPr>
          <a:xfrm>
            <a:off x="698500" y="1475740"/>
            <a:ext cx="9722485" cy="5213735"/>
          </a:xfrm>
          <a:prstGeom prst="rect">
            <a:avLst/>
          </a:prstGeom>
          <a:noFill/>
          <a:ln w="9525">
            <a:noFill/>
          </a:ln>
        </p:spPr>
        <p:txBody>
          <a:bodyPr wrap="square" anchor="t">
            <a:spAutoFit/>
          </a:bodyPr>
          <a:lstStyle/>
          <a:p>
            <a:pPr lvl="0" indent="0">
              <a:lnSpc>
                <a:spcPct val="130000"/>
              </a:lnSpc>
            </a:pPr>
            <a:r>
              <a:rPr lang="zh-CN" altLang="en-US" sz="3200" b="1" dirty="0">
                <a:solidFill>
                  <a:srgbClr val="000066"/>
                </a:solidFill>
                <a:latin typeface="Times New Roman" panose="02020603050405020304" charset="0"/>
              </a:rPr>
              <a:t>问题的提出</a:t>
            </a:r>
          </a:p>
          <a:p>
            <a:pPr lvl="0" indent="0">
              <a:lnSpc>
                <a:spcPct val="130000"/>
              </a:lnSpc>
            </a:pPr>
            <a:r>
              <a:rPr lang="zh-CN" altLang="en-US" sz="2800" b="1" dirty="0">
                <a:latin typeface="Times New Roman" panose="02020603050405020304" charset="0"/>
              </a:rPr>
              <a:t>     </a:t>
            </a:r>
            <a:r>
              <a:rPr lang="zh-CN" altLang="en-US" sz="2800" dirty="0">
                <a:latin typeface="Times New Roman" panose="02020603050405020304" charset="0"/>
              </a:rPr>
              <a:t>直方图均衡方法产生近于似均匀分布的直方图结果，而且其增强效果不易控制，所以在某些特定的情况下必然限制了其效能的发挥和</a:t>
            </a:r>
            <a:r>
              <a:rPr lang="zh-CN" altLang="en-US" sz="2800">
                <a:latin typeface="Times New Roman" panose="02020603050405020304" charset="0"/>
              </a:rPr>
              <a:t>应用</a:t>
            </a:r>
            <a:r>
              <a:rPr lang="zh-CN" altLang="en-US" sz="2800" smtClean="0">
                <a:latin typeface="Times New Roman" panose="02020603050405020304" charset="0"/>
              </a:rPr>
              <a:t>。</a:t>
            </a:r>
          </a:p>
          <a:p>
            <a:pPr lvl="0" indent="0">
              <a:lnSpc>
                <a:spcPct val="130000"/>
              </a:lnSpc>
            </a:pPr>
            <a:r>
              <a:rPr lang="zh-CN" altLang="en-US" sz="2800" smtClean="0">
                <a:latin typeface="Times New Roman" panose="02020603050405020304" charset="0"/>
              </a:rPr>
              <a:t>     实际应用中，有时可能需要的是具有某种特定形状的直方图的图像，以便有选择地对图像中某个特定的灰度级范围进行增强。</a:t>
            </a:r>
          </a:p>
          <a:p>
            <a:pPr lvl="0" indent="0">
              <a:lnSpc>
                <a:spcPct val="130000"/>
              </a:lnSpc>
            </a:pPr>
            <a:r>
              <a:rPr lang="zh-CN" altLang="en-US" sz="2800" smtClean="0">
                <a:latin typeface="Times New Roman" panose="02020603050405020304" charset="0"/>
              </a:rPr>
              <a:t>     </a:t>
            </a:r>
            <a:r>
              <a:rPr lang="zh-CN" altLang="en-US" sz="2800" dirty="0">
                <a:latin typeface="Times New Roman" panose="02020603050405020304" charset="0"/>
              </a:rPr>
              <a:t>直方图规定化就是一种把已知直方图的图像变换成具有某种期望的直方图的图像增强方法。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文本框 222231"/>
          <p:cNvSpPr txBox="1"/>
          <p:nvPr/>
        </p:nvSpPr>
        <p:spPr>
          <a:xfrm>
            <a:off x="1037590" y="1462908"/>
            <a:ext cx="9381786" cy="4653453"/>
          </a:xfrm>
          <a:prstGeom prst="rect">
            <a:avLst/>
          </a:prstGeom>
          <a:noFill/>
          <a:ln w="9525">
            <a:noFill/>
          </a:ln>
        </p:spPr>
        <p:txBody>
          <a:bodyPr anchor="t">
            <a:spAutoFit/>
          </a:bodyPr>
          <a:lstStyle/>
          <a:p>
            <a:pPr lvl="0" indent="0">
              <a:lnSpc>
                <a:spcPct val="140000"/>
              </a:lnSpc>
            </a:pPr>
            <a:r>
              <a:rPr lang="en-US" altLang="zh-CN" sz="3090" b="1">
                <a:latin typeface="Times New Roman" panose="02020603050405020304" charset="0"/>
              </a:rPr>
              <a:t>直方图规定化的基本思想</a:t>
            </a:r>
            <a:endParaRPr lang="en-US" altLang="zh-CN" sz="1545" b="1" baseline="-25000">
              <a:latin typeface="Times New Roman" panose="02020603050405020304" charset="0"/>
            </a:endParaRPr>
          </a:p>
          <a:p>
            <a:pPr lvl="0" indent="0">
              <a:lnSpc>
                <a:spcPct val="125000"/>
              </a:lnSpc>
            </a:pPr>
            <a:r>
              <a:rPr lang="zh-CN" altLang="en-US" sz="1985" dirty="0">
                <a:latin typeface="Times New Roman" panose="02020603050405020304" charset="0"/>
              </a:rPr>
              <a:t>  </a:t>
            </a:r>
            <a:r>
              <a:rPr lang="zh-CN" altLang="en-US" sz="2865" dirty="0">
                <a:latin typeface="Times New Roman" panose="02020603050405020304" charset="0"/>
              </a:rPr>
              <a:t>假设对原图像进行直方图均衡处理，即取变换：  </a:t>
            </a:r>
          </a:p>
          <a:p>
            <a:pPr lvl="0" indent="0"/>
            <a:endParaRPr lang="zh-CN" altLang="en-US" sz="2865" dirty="0">
              <a:latin typeface="Times New Roman" panose="02020603050405020304" charset="0"/>
            </a:endParaRPr>
          </a:p>
          <a:p>
            <a:pPr lvl="0" indent="0">
              <a:lnSpc>
                <a:spcPct val="80000"/>
              </a:lnSpc>
            </a:pPr>
            <a:endParaRPr lang="zh-CN" altLang="en-US" sz="2865" dirty="0">
              <a:latin typeface="Times New Roman" panose="02020603050405020304" charset="0"/>
            </a:endParaRPr>
          </a:p>
          <a:p>
            <a:pPr lvl="0" indent="0">
              <a:lnSpc>
                <a:spcPct val="125000"/>
              </a:lnSpc>
            </a:pPr>
            <a:r>
              <a:rPr lang="zh-CN" altLang="en-US" sz="2865" dirty="0">
                <a:latin typeface="Times New Roman" panose="02020603050405020304" charset="0"/>
              </a:rPr>
              <a:t>    得到具有归一化均匀分布概率密度</a:t>
            </a:r>
            <a:r>
              <a:rPr lang="en-US" altLang="zh-CN" sz="2865" i="1" err="1">
                <a:latin typeface="Times New Roman" panose="02020603050405020304" charset="0"/>
              </a:rPr>
              <a:t>p</a:t>
            </a:r>
            <a:r>
              <a:rPr lang="en-US" altLang="zh-CN" sz="2865" baseline="-25000" err="1">
                <a:latin typeface="Times New Roman" panose="02020603050405020304" charset="0"/>
              </a:rPr>
              <a:t>s</a:t>
            </a:r>
            <a:r>
              <a:rPr lang="en-US" altLang="zh-CN" sz="2865" err="1">
                <a:latin typeface="Times New Roman" panose="02020603050405020304" charset="0"/>
              </a:rPr>
              <a:t>(</a:t>
            </a:r>
            <a:r>
              <a:rPr lang="en-US" altLang="zh-CN" sz="2865" i="1" err="1">
                <a:latin typeface="Times New Roman" panose="02020603050405020304" charset="0"/>
              </a:rPr>
              <a:t>s</a:t>
            </a:r>
            <a:r>
              <a:rPr lang="en-US" altLang="zh-CN" sz="2865">
                <a:latin typeface="Times New Roman" panose="02020603050405020304" charset="0"/>
              </a:rPr>
              <a:t>)</a:t>
            </a:r>
            <a:r>
              <a:rPr lang="zh-CN" altLang="en-US" sz="2865" dirty="0">
                <a:latin typeface="Times New Roman" panose="02020603050405020304" charset="0"/>
              </a:rPr>
              <a:t>的增强后的图像。</a:t>
            </a:r>
          </a:p>
          <a:p>
            <a:pPr lvl="0" indent="0">
              <a:lnSpc>
                <a:spcPct val="125000"/>
              </a:lnSpc>
            </a:pPr>
            <a:endParaRPr lang="en-US" altLang="zh-CN" sz="1600" smtClean="0">
              <a:latin typeface="Times New Roman" panose="02020603050405020304" charset="0"/>
            </a:endParaRPr>
          </a:p>
          <a:p>
            <a:pPr lvl="0" indent="0">
              <a:lnSpc>
                <a:spcPct val="125000"/>
              </a:lnSpc>
            </a:pPr>
            <a:r>
              <a:rPr lang="zh-CN" altLang="en-US" sz="2865" smtClean="0">
                <a:latin typeface="Times New Roman" panose="02020603050405020304" charset="0"/>
              </a:rPr>
              <a:t>若</a:t>
            </a:r>
            <a:r>
              <a:rPr lang="zh-CN" altLang="en-US" sz="2865" dirty="0">
                <a:latin typeface="Times New Roman" panose="02020603050405020304" charset="0"/>
              </a:rPr>
              <a:t>设将原图像变换成指定的直方图对应的图像的处理过程，可以表示成类似于直方图均衡处理的变换形式，且</a:t>
            </a:r>
            <a:r>
              <a:rPr lang="en-US" altLang="zh-CN" sz="2865" dirty="0">
                <a:latin typeface="Times New Roman" panose="02020603050405020304" charset="0"/>
              </a:rPr>
              <a:t>(</a:t>
            </a:r>
            <a:r>
              <a:rPr lang="zh-CN" altLang="en-US" sz="2865" dirty="0">
                <a:latin typeface="Times New Roman" panose="02020603050405020304" charset="0"/>
              </a:rPr>
              <a:t>概率密度为</a:t>
            </a:r>
            <a:r>
              <a:rPr lang="en-US" altLang="zh-CN" sz="2865" i="1" err="1">
                <a:latin typeface="Times New Roman" panose="02020603050405020304" charset="0"/>
              </a:rPr>
              <a:t>p</a:t>
            </a:r>
            <a:r>
              <a:rPr lang="en-US" altLang="zh-CN" sz="2865" baseline="-25000" err="1">
                <a:latin typeface="Times New Roman" panose="02020603050405020304" charset="0"/>
              </a:rPr>
              <a:t>u</a:t>
            </a:r>
            <a:r>
              <a:rPr lang="en-US" altLang="zh-CN" sz="2865" err="1">
                <a:latin typeface="Times New Roman" panose="02020603050405020304" charset="0"/>
              </a:rPr>
              <a:t>(</a:t>
            </a:r>
            <a:r>
              <a:rPr lang="en-US" altLang="zh-CN" sz="2865" i="1" err="1">
                <a:latin typeface="Times New Roman" panose="02020603050405020304" charset="0"/>
              </a:rPr>
              <a:t>u</a:t>
            </a:r>
            <a:r>
              <a:rPr lang="en-US" altLang="zh-CN" sz="2865">
                <a:latin typeface="Times New Roman" panose="02020603050405020304" charset="0"/>
              </a:rPr>
              <a:t>)</a:t>
            </a:r>
            <a:r>
              <a:rPr lang="en-US" altLang="zh-CN" sz="2865" dirty="0">
                <a:latin typeface="Times New Roman" panose="02020603050405020304" charset="0"/>
              </a:rPr>
              <a:t>)</a:t>
            </a:r>
            <a:r>
              <a:rPr lang="zh-CN" altLang="en-US" sz="2865" dirty="0">
                <a:latin typeface="Times New Roman" panose="02020603050405020304" charset="0"/>
              </a:rPr>
              <a:t>： </a:t>
            </a:r>
          </a:p>
        </p:txBody>
      </p:sp>
      <p:grpSp>
        <p:nvGrpSpPr>
          <p:cNvPr id="60418" name="组合 2"/>
          <p:cNvGrpSpPr/>
          <p:nvPr/>
        </p:nvGrpSpPr>
        <p:grpSpPr>
          <a:xfrm>
            <a:off x="1612573" y="6190485"/>
            <a:ext cx="7744874" cy="810556"/>
            <a:chOff x="1540" y="7955"/>
            <a:chExt cx="11062" cy="1158"/>
          </a:xfrm>
        </p:grpSpPr>
        <p:graphicFrame>
          <p:nvGraphicFramePr>
            <p:cNvPr id="60419" name="对象 222232"/>
            <p:cNvGraphicFramePr/>
            <p:nvPr>
              <p:extLst>
                <p:ext uri="{D42A27DB-BD31-4B8C-83A1-F6EECF244321}">
                  <p14:modId xmlns:p14="http://schemas.microsoft.com/office/powerpoint/2010/main" val="2323710926"/>
                </p:ext>
              </p:extLst>
            </p:nvPr>
          </p:nvGraphicFramePr>
          <p:xfrm>
            <a:off x="1540" y="7955"/>
            <a:ext cx="5458" cy="1158"/>
          </p:xfrm>
          <a:graphic>
            <a:graphicData uri="http://schemas.openxmlformats.org/presentationml/2006/ole">
              <mc:AlternateContent xmlns:mc="http://schemas.openxmlformats.org/markup-compatibility/2006">
                <mc:Choice xmlns:v="urn:schemas-microsoft-com:vml" Requires="v">
                  <p:oleObj spid="_x0000_s19801" r:id="rId3" imgW="1434465" imgH="335915" progId="Equation.3">
                    <p:embed/>
                  </p:oleObj>
                </mc:Choice>
                <mc:Fallback>
                  <p:oleObj r:id="rId3" imgW="1434465" imgH="335915" progId="Equation.3">
                    <p:embed/>
                    <p:pic>
                      <p:nvPicPr>
                        <p:cNvPr id="0" name="图片 3143"/>
                        <p:cNvPicPr/>
                        <p:nvPr/>
                      </p:nvPicPr>
                      <p:blipFill>
                        <a:blip r:embed="rId4"/>
                        <a:stretch>
                          <a:fillRect/>
                        </a:stretch>
                      </p:blipFill>
                      <p:spPr>
                        <a:xfrm>
                          <a:off x="1540" y="7955"/>
                          <a:ext cx="5458" cy="1158"/>
                        </a:xfrm>
                        <a:prstGeom prst="rect">
                          <a:avLst/>
                        </a:prstGeom>
                        <a:noFill/>
                        <a:ln w="38100">
                          <a:noFill/>
                          <a:miter/>
                        </a:ln>
                      </p:spPr>
                    </p:pic>
                  </p:oleObj>
                </mc:Fallback>
              </mc:AlternateContent>
            </a:graphicData>
          </a:graphic>
        </p:graphicFrame>
        <p:sp>
          <p:nvSpPr>
            <p:cNvPr id="60420" name="矩形 222233"/>
            <p:cNvSpPr/>
            <p:nvPr/>
          </p:nvSpPr>
          <p:spPr>
            <a:xfrm>
              <a:off x="7725" y="8282"/>
              <a:ext cx="4877" cy="563"/>
            </a:xfrm>
            <a:prstGeom prst="rect">
              <a:avLst/>
            </a:prstGeom>
            <a:noFill/>
            <a:ln w="9525">
              <a:noFill/>
            </a:ln>
          </p:spPr>
          <p:txBody>
            <a:bodyPr anchor="ctr">
              <a:spAutoFit/>
            </a:bodyPr>
            <a:lstStyle/>
            <a:p>
              <a:pPr lvl="0" indent="0"/>
              <a:r>
                <a:rPr lang="en-US" altLang="zh-CN" sz="1985" b="1">
                  <a:latin typeface="Times New Roman" panose="02020603050405020304" charset="0"/>
                  <a:ea typeface="华光楷体_CNKI" panose="02000500000000000000" charset="-122"/>
                </a:rPr>
                <a:t>0≤z≤1    </a:t>
              </a:r>
              <a:endParaRPr lang="zh-CN" altLang="en-US" sz="1215" dirty="0">
                <a:latin typeface="Times New Roman" panose="02020603050405020304" charset="0"/>
                <a:ea typeface="华光楷体_CNKI" panose="02000500000000000000" charset="-122"/>
              </a:endParaRPr>
            </a:p>
          </p:txBody>
        </p:sp>
      </p:grpSp>
      <p:grpSp>
        <p:nvGrpSpPr>
          <p:cNvPr id="60422" name="组合 1"/>
          <p:cNvGrpSpPr/>
          <p:nvPr/>
        </p:nvGrpSpPr>
        <p:grpSpPr>
          <a:xfrm>
            <a:off x="2003954" y="2732137"/>
            <a:ext cx="7590861" cy="780794"/>
            <a:chOff x="2100" y="3018"/>
            <a:chExt cx="10840" cy="1115"/>
          </a:xfrm>
        </p:grpSpPr>
        <p:graphicFrame>
          <p:nvGraphicFramePr>
            <p:cNvPr id="60423" name="对象 222236"/>
            <p:cNvGraphicFramePr/>
            <p:nvPr/>
          </p:nvGraphicFramePr>
          <p:xfrm>
            <a:off x="2100" y="3018"/>
            <a:ext cx="5180" cy="1115"/>
          </p:xfrm>
          <a:graphic>
            <a:graphicData uri="http://schemas.openxmlformats.org/presentationml/2006/ole">
              <mc:AlternateContent xmlns:mc="http://schemas.openxmlformats.org/markup-compatibility/2006">
                <mc:Choice xmlns:v="urn:schemas-microsoft-com:vml" Requires="v">
                  <p:oleObj spid="_x0000_s19802" r:id="rId5" imgW="1434465" imgH="335915" progId="Equation.3">
                    <p:embed/>
                  </p:oleObj>
                </mc:Choice>
                <mc:Fallback>
                  <p:oleObj r:id="rId5" imgW="1434465" imgH="335915" progId="Equation.3">
                    <p:embed/>
                    <p:pic>
                      <p:nvPicPr>
                        <p:cNvPr id="0" name="图片 3144"/>
                        <p:cNvPicPr/>
                        <p:nvPr/>
                      </p:nvPicPr>
                      <p:blipFill>
                        <a:blip r:embed="rId6"/>
                        <a:stretch>
                          <a:fillRect/>
                        </a:stretch>
                      </p:blipFill>
                      <p:spPr>
                        <a:xfrm>
                          <a:off x="2100" y="3018"/>
                          <a:ext cx="5180" cy="1115"/>
                        </a:xfrm>
                        <a:prstGeom prst="rect">
                          <a:avLst/>
                        </a:prstGeom>
                        <a:noFill/>
                        <a:ln w="38100">
                          <a:noFill/>
                          <a:miter/>
                        </a:ln>
                      </p:spPr>
                    </p:pic>
                  </p:oleObj>
                </mc:Fallback>
              </mc:AlternateContent>
            </a:graphicData>
          </a:graphic>
        </p:graphicFrame>
        <p:sp>
          <p:nvSpPr>
            <p:cNvPr id="60424" name="矩形 222237"/>
            <p:cNvSpPr/>
            <p:nvPr/>
          </p:nvSpPr>
          <p:spPr>
            <a:xfrm>
              <a:off x="7725" y="3293"/>
              <a:ext cx="5215" cy="563"/>
            </a:xfrm>
            <a:prstGeom prst="rect">
              <a:avLst/>
            </a:prstGeom>
            <a:noFill/>
            <a:ln w="9525">
              <a:noFill/>
            </a:ln>
          </p:spPr>
          <p:txBody>
            <a:bodyPr anchor="ctr">
              <a:spAutoFit/>
            </a:bodyPr>
            <a:lstStyle/>
            <a:p>
              <a:pPr lvl="0" indent="0"/>
              <a:r>
                <a:rPr lang="en-US" altLang="zh-CN" sz="1985" b="1">
                  <a:latin typeface="Times New Roman" panose="02020603050405020304" charset="0"/>
                  <a:ea typeface="华光楷体_CNKI" panose="02000500000000000000" charset="-122"/>
                </a:rPr>
                <a:t>0≤r≤1    </a:t>
              </a:r>
              <a:endParaRPr lang="zh-CN" altLang="en-US" sz="1215" dirty="0">
                <a:latin typeface="Times New Roman" panose="02020603050405020304" charset="0"/>
                <a:ea typeface="华光楷体_CNKI" panose="02000500000000000000" charset="-122"/>
              </a:endParaRPr>
            </a:p>
          </p:txBody>
        </p:sp>
      </p:grpSp>
      <p:sp>
        <p:nvSpPr>
          <p:cNvPr id="9" name="object 5"/>
          <p:cNvSpPr txBox="1">
            <a:spLocks noGrp="1"/>
          </p:cNvSpPr>
          <p:nvPr/>
        </p:nvSpPr>
        <p:spPr>
          <a:xfrm>
            <a:off x="1030605" y="308338"/>
            <a:ext cx="8064500" cy="919390"/>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solidFill>
                  <a:schemeClr val="tx1"/>
                </a:solidFill>
                <a:latin typeface="Times New Roman" panose="02020603050405020304" charset="0"/>
                <a:cs typeface="新宋体" panose="02010609030101010101" charset="-122"/>
              </a:rPr>
              <a:t>图像直方图的</a:t>
            </a:r>
            <a:r>
              <a:rPr lang="zh-CN" sz="4000" b="0" spc="-5" dirty="0">
                <a:solidFill>
                  <a:schemeClr val="tx1"/>
                </a:solidFill>
                <a:latin typeface="Times New Roman" panose="02020603050405020304" charset="0"/>
                <a:cs typeface="新宋体" panose="02010609030101010101" charset="-122"/>
              </a:rPr>
              <a:t>规定化</a:t>
            </a:r>
            <a:endParaRPr lang="en-US" altLang="zh-CN" sz="3200" b="1" spc="-5" dirty="0">
              <a:solidFill>
                <a:schemeClr val="tx1"/>
              </a:solidFill>
              <a:latin typeface="Times New Roman" panose="02020603050405020304" charset="0"/>
              <a:cs typeface="新宋体" panose="02010609030101010101"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文本框 223247"/>
          <p:cNvSpPr txBox="1"/>
          <p:nvPr/>
        </p:nvSpPr>
        <p:spPr>
          <a:xfrm>
            <a:off x="961390" y="1462908"/>
            <a:ext cx="9490710" cy="2633980"/>
          </a:xfrm>
          <a:prstGeom prst="rect">
            <a:avLst/>
          </a:prstGeom>
          <a:noFill/>
          <a:ln w="9525">
            <a:noFill/>
          </a:ln>
        </p:spPr>
        <p:txBody>
          <a:bodyPr wrap="square" anchor="t">
            <a:spAutoFit/>
          </a:bodyPr>
          <a:lstStyle/>
          <a:p>
            <a:pPr lvl="0" indent="0">
              <a:lnSpc>
                <a:spcPct val="140000"/>
              </a:lnSpc>
            </a:pPr>
            <a:r>
              <a:rPr lang="en-US" altLang="zh-CN" sz="3090" b="1">
                <a:latin typeface="Times New Roman" panose="02020603050405020304" charset="0"/>
              </a:rPr>
              <a:t>直方图规定化的基本思想</a:t>
            </a:r>
            <a:endParaRPr lang="en-US" altLang="zh-CN" sz="1545" b="1" dirty="0">
              <a:latin typeface="Times New Roman" panose="02020603050405020304" charset="0"/>
            </a:endParaRPr>
          </a:p>
          <a:p>
            <a:pPr lvl="0" indent="0">
              <a:lnSpc>
                <a:spcPct val="140000"/>
              </a:lnSpc>
            </a:pPr>
            <a:r>
              <a:rPr lang="zh-CN" altLang="en-US" sz="2865" smtClean="0">
                <a:latin typeface="Times New Roman" panose="02020603050405020304" charset="0"/>
              </a:rPr>
              <a:t>两</a:t>
            </a:r>
            <a:r>
              <a:rPr lang="zh-CN" altLang="en-US" sz="2865" dirty="0">
                <a:latin typeface="Times New Roman" panose="02020603050405020304" charset="0"/>
              </a:rPr>
              <a:t>幅图像都做的是直方图均衡处理，所以其结果图像灰度的概率分布密度</a:t>
            </a:r>
            <a:r>
              <a:rPr lang="en-US" altLang="zh-CN" sz="2865" i="1" err="1">
                <a:latin typeface="Times New Roman" panose="02020603050405020304" charset="0"/>
              </a:rPr>
              <a:t>p</a:t>
            </a:r>
            <a:r>
              <a:rPr lang="en-US" altLang="zh-CN" sz="2865" baseline="-25000" err="1">
                <a:latin typeface="Times New Roman" panose="02020603050405020304" charset="0"/>
              </a:rPr>
              <a:t>s</a:t>
            </a:r>
            <a:r>
              <a:rPr lang="en-US" altLang="zh-CN" sz="2865" err="1">
                <a:latin typeface="Times New Roman" panose="02020603050405020304" charset="0"/>
              </a:rPr>
              <a:t>(</a:t>
            </a:r>
            <a:r>
              <a:rPr lang="en-US" altLang="zh-CN" sz="2865" i="1" err="1">
                <a:latin typeface="Times New Roman" panose="02020603050405020304" charset="0"/>
              </a:rPr>
              <a:t>s</a:t>
            </a:r>
            <a:r>
              <a:rPr lang="en-US" altLang="zh-CN" sz="2865">
                <a:latin typeface="Times New Roman" panose="02020603050405020304" charset="0"/>
              </a:rPr>
              <a:t>)</a:t>
            </a:r>
            <a:r>
              <a:rPr lang="zh-CN" altLang="en-US" sz="2865" dirty="0">
                <a:latin typeface="Times New Roman" panose="02020603050405020304" charset="0"/>
              </a:rPr>
              <a:t>和</a:t>
            </a:r>
            <a:r>
              <a:rPr lang="en-US" altLang="zh-CN" sz="2865" i="1" err="1">
                <a:latin typeface="Times New Roman" panose="02020603050405020304" charset="0"/>
              </a:rPr>
              <a:t>p</a:t>
            </a:r>
            <a:r>
              <a:rPr lang="en-US" altLang="zh-CN" sz="2865" baseline="-25000" err="1">
                <a:latin typeface="Times New Roman" panose="02020603050405020304" charset="0"/>
              </a:rPr>
              <a:t>u</a:t>
            </a:r>
            <a:r>
              <a:rPr lang="en-US" altLang="zh-CN" sz="2865" err="1">
                <a:latin typeface="Times New Roman" panose="02020603050405020304" charset="0"/>
              </a:rPr>
              <a:t>(</a:t>
            </a:r>
            <a:r>
              <a:rPr lang="en-US" altLang="zh-CN" sz="2865" i="1" err="1">
                <a:latin typeface="Times New Roman" panose="02020603050405020304" charset="0"/>
              </a:rPr>
              <a:t>u</a:t>
            </a:r>
            <a:r>
              <a:rPr lang="en-US" altLang="zh-CN" sz="2865">
                <a:latin typeface="Times New Roman" panose="02020603050405020304" charset="0"/>
              </a:rPr>
              <a:t>)</a:t>
            </a:r>
            <a:r>
              <a:rPr lang="zh-CN" altLang="en-US" sz="2865" dirty="0">
                <a:latin typeface="Times New Roman" panose="02020603050405020304" charset="0"/>
              </a:rPr>
              <a:t>都应具有归一化的均匀分布，也即：</a:t>
            </a:r>
            <a:r>
              <a:rPr lang="zh-CN" altLang="en-US" sz="3090" dirty="0">
                <a:latin typeface="Times New Roman" panose="02020603050405020304" charset="0"/>
              </a:rPr>
              <a:t> </a:t>
            </a:r>
          </a:p>
        </p:txBody>
      </p:sp>
      <p:grpSp>
        <p:nvGrpSpPr>
          <p:cNvPr id="61442" name="组合 1"/>
          <p:cNvGrpSpPr/>
          <p:nvPr/>
        </p:nvGrpSpPr>
        <p:grpSpPr>
          <a:xfrm>
            <a:off x="2002204" y="4225357"/>
            <a:ext cx="6846830" cy="593473"/>
            <a:chOff x="2098" y="5708"/>
            <a:chExt cx="9777" cy="847"/>
          </a:xfrm>
        </p:grpSpPr>
        <p:sp>
          <p:nvSpPr>
            <p:cNvPr id="61443" name="矩形 223249"/>
            <p:cNvSpPr/>
            <p:nvPr/>
          </p:nvSpPr>
          <p:spPr>
            <a:xfrm>
              <a:off x="6210" y="5788"/>
              <a:ext cx="5665" cy="563"/>
            </a:xfrm>
            <a:prstGeom prst="rect">
              <a:avLst/>
            </a:prstGeom>
            <a:noFill/>
            <a:ln w="9525">
              <a:noFill/>
            </a:ln>
          </p:spPr>
          <p:txBody>
            <a:bodyPr anchor="ctr">
              <a:spAutoFit/>
            </a:bodyPr>
            <a:lstStyle/>
            <a:p>
              <a:pPr lvl="0" indent="0"/>
              <a:r>
                <a:rPr lang="en-US" altLang="zh-CN" sz="1985" b="1">
                  <a:latin typeface="Times New Roman" panose="02020603050405020304" charset="0"/>
                  <a:ea typeface="黑体" panose="02010609060101010101" pitchFamily="2" charset="-122"/>
                </a:rPr>
                <a:t>0≤s,u≤1  </a:t>
              </a:r>
              <a:endParaRPr lang="zh-CN" altLang="en-US" sz="1215" dirty="0">
                <a:latin typeface="Times New Roman" panose="02020603050405020304" charset="0"/>
                <a:ea typeface="黑体" panose="02010609060101010101" pitchFamily="2" charset="-122"/>
              </a:endParaRPr>
            </a:p>
          </p:txBody>
        </p:sp>
        <p:graphicFrame>
          <p:nvGraphicFramePr>
            <p:cNvPr id="61444" name="对象 223250"/>
            <p:cNvGraphicFramePr/>
            <p:nvPr/>
          </p:nvGraphicFramePr>
          <p:xfrm>
            <a:off x="2098" y="5708"/>
            <a:ext cx="3390" cy="847"/>
          </p:xfrm>
          <a:graphic>
            <a:graphicData uri="http://schemas.openxmlformats.org/presentationml/2006/ole">
              <mc:AlternateContent xmlns:mc="http://schemas.openxmlformats.org/markup-compatibility/2006">
                <mc:Choice xmlns:v="urn:schemas-microsoft-com:vml" Requires="v">
                  <p:oleObj spid="_x0000_s20653" r:id="rId3" imgW="1130300" imgH="233680" progId="Equation.3">
                    <p:embed/>
                  </p:oleObj>
                </mc:Choice>
                <mc:Fallback>
                  <p:oleObj r:id="rId3" imgW="1130300" imgH="233680" progId="Equation.3">
                    <p:embed/>
                    <p:pic>
                      <p:nvPicPr>
                        <p:cNvPr id="0" name="图片 3145"/>
                        <p:cNvPicPr/>
                        <p:nvPr/>
                      </p:nvPicPr>
                      <p:blipFill>
                        <a:blip r:embed="rId4"/>
                        <a:stretch>
                          <a:fillRect/>
                        </a:stretch>
                      </p:blipFill>
                      <p:spPr>
                        <a:xfrm>
                          <a:off x="2098" y="5708"/>
                          <a:ext cx="3390" cy="847"/>
                        </a:xfrm>
                        <a:prstGeom prst="rect">
                          <a:avLst/>
                        </a:prstGeom>
                        <a:noFill/>
                        <a:ln w="38100">
                          <a:noFill/>
                          <a:miter/>
                        </a:ln>
                      </p:spPr>
                    </p:pic>
                  </p:oleObj>
                </mc:Fallback>
              </mc:AlternateContent>
            </a:graphicData>
          </a:graphic>
        </p:graphicFrame>
      </p:grpSp>
      <p:sp>
        <p:nvSpPr>
          <p:cNvPr id="9" name="object 5"/>
          <p:cNvSpPr txBox="1">
            <a:spLocks noGrp="1"/>
          </p:cNvSpPr>
          <p:nvPr/>
        </p:nvSpPr>
        <p:spPr>
          <a:xfrm>
            <a:off x="1030605" y="308338"/>
            <a:ext cx="8064500" cy="919390"/>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solidFill>
                  <a:schemeClr val="tx1"/>
                </a:solidFill>
                <a:latin typeface="Times New Roman" panose="02020603050405020304" charset="0"/>
                <a:cs typeface="新宋体" panose="02010609030101010101" charset="-122"/>
              </a:rPr>
              <a:t>图像直方图的</a:t>
            </a:r>
            <a:r>
              <a:rPr lang="zh-CN" sz="4000" b="0" spc="-5" dirty="0">
                <a:solidFill>
                  <a:schemeClr val="tx1"/>
                </a:solidFill>
                <a:latin typeface="Times New Roman" panose="02020603050405020304" charset="0"/>
                <a:cs typeface="新宋体" panose="02010609030101010101" charset="-122"/>
              </a:rPr>
              <a:t>规定化</a:t>
            </a:r>
            <a:endParaRPr lang="en-US" altLang="zh-CN" sz="3200" b="1" spc="-5" dirty="0">
              <a:solidFill>
                <a:schemeClr val="tx1"/>
              </a:solidFill>
              <a:latin typeface="Times New Roman" panose="02020603050405020304" charset="0"/>
              <a:cs typeface="新宋体" panose="02010609030101010101"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文本框 224272"/>
          <p:cNvSpPr txBox="1"/>
          <p:nvPr/>
        </p:nvSpPr>
        <p:spPr>
          <a:xfrm>
            <a:off x="808990" y="1386708"/>
            <a:ext cx="9719310" cy="1878335"/>
          </a:xfrm>
          <a:prstGeom prst="rect">
            <a:avLst/>
          </a:prstGeom>
          <a:noFill/>
          <a:ln w="9525">
            <a:noFill/>
          </a:ln>
        </p:spPr>
        <p:txBody>
          <a:bodyPr wrap="square" anchor="t">
            <a:spAutoFit/>
          </a:bodyPr>
          <a:lstStyle/>
          <a:p>
            <a:pPr lvl="0" indent="0">
              <a:lnSpc>
                <a:spcPct val="140000"/>
              </a:lnSpc>
            </a:pPr>
            <a:r>
              <a:rPr lang="en-US" altLang="zh-CN" sz="3090" b="1">
                <a:latin typeface="Times New Roman" panose="02020603050405020304" charset="0"/>
              </a:rPr>
              <a:t>直方图规定化的基本思想</a:t>
            </a:r>
            <a:endParaRPr lang="en-US" altLang="zh-CN" sz="1545" b="1">
              <a:latin typeface="Times New Roman" panose="02020603050405020304" charset="0"/>
            </a:endParaRPr>
          </a:p>
          <a:p>
            <a:pPr lvl="0" indent="0">
              <a:lnSpc>
                <a:spcPct val="130000"/>
              </a:lnSpc>
            </a:pPr>
            <a:r>
              <a:rPr lang="zh-CN" altLang="en-US" sz="2800" dirty="0">
                <a:latin typeface="Times New Roman" panose="02020603050405020304" charset="0"/>
              </a:rPr>
              <a:t>均匀分布的随机变量</a:t>
            </a:r>
            <a:r>
              <a:rPr lang="en-US" altLang="zh-CN" sz="2800" i="1">
                <a:latin typeface="Times New Roman" panose="02020603050405020304" charset="0"/>
              </a:rPr>
              <a:t>S</a:t>
            </a:r>
            <a:r>
              <a:rPr lang="en-US" altLang="zh-CN" sz="2800">
                <a:latin typeface="Times New Roman" panose="02020603050405020304" charset="0"/>
              </a:rPr>
              <a:t> </a:t>
            </a:r>
            <a:r>
              <a:rPr lang="zh-CN" altLang="en-US" sz="2800">
                <a:latin typeface="Times New Roman" panose="02020603050405020304" charset="0"/>
              </a:rPr>
              <a:t>和</a:t>
            </a:r>
            <a:r>
              <a:rPr lang="en-US" altLang="zh-CN" sz="2800" i="1" smtClean="0">
                <a:latin typeface="Times New Roman" panose="02020603050405020304" charset="0"/>
              </a:rPr>
              <a:t>U</a:t>
            </a:r>
            <a:r>
              <a:rPr lang="zh-CN" altLang="en-US" sz="2800" smtClean="0">
                <a:latin typeface="Times New Roman" panose="02020603050405020304" charset="0"/>
              </a:rPr>
              <a:t>有</a:t>
            </a:r>
            <a:r>
              <a:rPr lang="zh-CN" altLang="en-US" sz="2800" dirty="0">
                <a:latin typeface="Times New Roman" panose="02020603050405020304" charset="0"/>
              </a:rPr>
              <a:t>完全相同的统计特性。在统计意义上说，它们是完全相同的。因此，</a:t>
            </a:r>
            <a:r>
              <a:rPr lang="zh-CN" altLang="en-US" sz="2800">
                <a:latin typeface="Times New Roman" panose="02020603050405020304" charset="0"/>
              </a:rPr>
              <a:t>对</a:t>
            </a:r>
            <a:r>
              <a:rPr lang="zh-CN" altLang="en-US" sz="2800" smtClean="0">
                <a:latin typeface="Times New Roman" panose="02020603050405020304" charset="0"/>
              </a:rPr>
              <a:t>式</a:t>
            </a:r>
            <a:r>
              <a:rPr lang="zh-CN" altLang="en-US" sz="2000" smtClean="0">
                <a:latin typeface="Times New Roman" panose="02020603050405020304" charset="0"/>
              </a:rPr>
              <a:t>                     </a:t>
            </a:r>
            <a:r>
              <a:rPr lang="zh-CN" altLang="en-US" sz="2800" smtClean="0">
                <a:latin typeface="Times New Roman" panose="02020603050405020304" charset="0"/>
              </a:rPr>
              <a:t>的</a:t>
            </a:r>
            <a:r>
              <a:rPr lang="zh-CN" altLang="en-US" sz="2800" dirty="0">
                <a:latin typeface="Times New Roman" panose="02020603050405020304" charset="0"/>
              </a:rPr>
              <a:t>反变换： </a:t>
            </a:r>
          </a:p>
        </p:txBody>
      </p:sp>
      <p:sp>
        <p:nvSpPr>
          <p:cNvPr id="62467" name="矩形 224277"/>
          <p:cNvSpPr/>
          <p:nvPr/>
        </p:nvSpPr>
        <p:spPr>
          <a:xfrm>
            <a:off x="1038225" y="4736069"/>
            <a:ext cx="8746490" cy="567848"/>
          </a:xfrm>
          <a:prstGeom prst="rect">
            <a:avLst/>
          </a:prstGeom>
          <a:noFill/>
          <a:ln w="9525">
            <a:noFill/>
          </a:ln>
        </p:spPr>
        <p:txBody>
          <a:bodyPr wrap="square" anchor="ctr">
            <a:spAutoFit/>
          </a:bodyPr>
          <a:lstStyle/>
          <a:p>
            <a:pPr lvl="0" indent="0"/>
            <a:r>
              <a:rPr lang="zh-CN" altLang="en-US" sz="3090" dirty="0">
                <a:latin typeface="Times New Roman" panose="02020603050405020304" charset="0"/>
              </a:rPr>
              <a:t>用 </a:t>
            </a:r>
            <a:r>
              <a:rPr lang="en-US" altLang="zh-CN" sz="3090" i="1">
                <a:latin typeface="Times New Roman" panose="02020603050405020304" charset="0"/>
              </a:rPr>
              <a:t>s </a:t>
            </a:r>
            <a:r>
              <a:rPr lang="zh-CN" altLang="en-US" sz="3090" dirty="0">
                <a:latin typeface="Times New Roman" panose="02020603050405020304" charset="0"/>
              </a:rPr>
              <a:t>替代</a:t>
            </a:r>
            <a:r>
              <a:rPr lang="en-US" altLang="zh-CN" sz="3090" i="1">
                <a:latin typeface="Times New Roman" panose="02020603050405020304" charset="0"/>
              </a:rPr>
              <a:t>u</a:t>
            </a:r>
            <a:r>
              <a:rPr lang="en-US" altLang="zh-CN" sz="3090">
                <a:latin typeface="Times New Roman" panose="02020603050405020304" charset="0"/>
              </a:rPr>
              <a:t> </a:t>
            </a:r>
            <a:r>
              <a:rPr lang="zh-CN" altLang="en-US" sz="3090" dirty="0">
                <a:latin typeface="Times New Roman" panose="02020603050405020304" charset="0"/>
              </a:rPr>
              <a:t>，且注意               即：</a:t>
            </a:r>
          </a:p>
        </p:txBody>
      </p:sp>
      <p:sp>
        <p:nvSpPr>
          <p:cNvPr id="62469" name="矩形 224280"/>
          <p:cNvSpPr/>
          <p:nvPr/>
        </p:nvSpPr>
        <p:spPr>
          <a:xfrm>
            <a:off x="1038366" y="5893137"/>
            <a:ext cx="6583854" cy="567848"/>
          </a:xfrm>
          <a:prstGeom prst="rect">
            <a:avLst/>
          </a:prstGeom>
          <a:noFill/>
          <a:ln w="9525">
            <a:noFill/>
          </a:ln>
        </p:spPr>
        <p:txBody>
          <a:bodyPr wrap="none" anchor="ctr">
            <a:spAutoFit/>
          </a:bodyPr>
          <a:lstStyle/>
          <a:p>
            <a:pPr lvl="0" indent="0"/>
            <a:r>
              <a:rPr lang="zh-CN" altLang="en-US" sz="3090" dirty="0">
                <a:latin typeface="Times New Roman" panose="02020603050405020304" charset="0"/>
              </a:rPr>
              <a:t>就可获得新图像中相应的各灰度值。</a:t>
            </a:r>
            <a:r>
              <a:rPr lang="zh-CN" altLang="en-US" sz="1985" dirty="0">
                <a:latin typeface="Times New Roman" panose="02020603050405020304" charset="0"/>
              </a:rPr>
              <a:t> </a:t>
            </a:r>
          </a:p>
        </p:txBody>
      </p:sp>
      <p:graphicFrame>
        <p:nvGraphicFramePr>
          <p:cNvPr id="62471" name="对象 224279"/>
          <p:cNvGraphicFramePr/>
          <p:nvPr>
            <p:extLst>
              <p:ext uri="{D42A27DB-BD31-4B8C-83A1-F6EECF244321}">
                <p14:modId xmlns:p14="http://schemas.microsoft.com/office/powerpoint/2010/main" val="1341617648"/>
              </p:ext>
            </p:extLst>
          </p:nvPr>
        </p:nvGraphicFramePr>
        <p:xfrm>
          <a:off x="3202305" y="5300980"/>
          <a:ext cx="3593465" cy="594995"/>
        </p:xfrm>
        <a:graphic>
          <a:graphicData uri="http://schemas.openxmlformats.org/presentationml/2006/ole">
            <mc:AlternateContent xmlns:mc="http://schemas.openxmlformats.org/markup-compatibility/2006">
              <mc:Choice xmlns:v="urn:schemas-microsoft-com:vml" Requires="v">
                <p:oleObj spid="_x0000_s22193" r:id="rId3" imgW="1441450" imgH="231775" progId="Equation.3">
                  <p:embed/>
                </p:oleObj>
              </mc:Choice>
              <mc:Fallback>
                <p:oleObj r:id="rId3" imgW="1441450" imgH="231775" progId="Equation.3">
                  <p:embed/>
                  <p:pic>
                    <p:nvPicPr>
                      <p:cNvPr id="0" name="图片 3146"/>
                      <p:cNvPicPr/>
                      <p:nvPr/>
                    </p:nvPicPr>
                    <p:blipFill>
                      <a:blip r:embed="rId4"/>
                      <a:stretch>
                        <a:fillRect/>
                      </a:stretch>
                    </p:blipFill>
                    <p:spPr>
                      <a:xfrm>
                        <a:off x="3202305" y="5300980"/>
                        <a:ext cx="3593465" cy="594995"/>
                      </a:xfrm>
                      <a:prstGeom prst="rect">
                        <a:avLst/>
                      </a:prstGeom>
                      <a:noFill/>
                      <a:ln w="38100">
                        <a:noFill/>
                        <a:miter/>
                      </a:ln>
                    </p:spPr>
                  </p:pic>
                </p:oleObj>
              </mc:Fallback>
            </mc:AlternateContent>
          </a:graphicData>
        </a:graphic>
      </p:graphicFrame>
      <p:graphicFrame>
        <p:nvGraphicFramePr>
          <p:cNvPr id="62473" name="对象 224283"/>
          <p:cNvGraphicFramePr/>
          <p:nvPr>
            <p:extLst>
              <p:ext uri="{D42A27DB-BD31-4B8C-83A1-F6EECF244321}">
                <p14:modId xmlns:p14="http://schemas.microsoft.com/office/powerpoint/2010/main" val="1857081516"/>
              </p:ext>
            </p:extLst>
          </p:nvPr>
        </p:nvGraphicFramePr>
        <p:xfrm>
          <a:off x="7632700" y="2710652"/>
          <a:ext cx="1398777" cy="462174"/>
        </p:xfrm>
        <a:graphic>
          <a:graphicData uri="http://schemas.openxmlformats.org/presentationml/2006/ole">
            <mc:AlternateContent xmlns:mc="http://schemas.openxmlformats.org/markup-compatibility/2006">
              <mc:Choice xmlns:v="urn:schemas-microsoft-com:vml" Requires="v">
                <p:oleObj spid="_x0000_s22194" r:id="rId5" imgW="584200" imgH="207645" progId="Equation.3">
                  <p:embed/>
                </p:oleObj>
              </mc:Choice>
              <mc:Fallback>
                <p:oleObj r:id="rId5" imgW="584200" imgH="207645" progId="Equation.3">
                  <p:embed/>
                  <p:pic>
                    <p:nvPicPr>
                      <p:cNvPr id="0" name="图片 3147"/>
                      <p:cNvPicPr/>
                      <p:nvPr/>
                    </p:nvPicPr>
                    <p:blipFill>
                      <a:blip r:embed="rId6"/>
                      <a:stretch>
                        <a:fillRect/>
                      </a:stretch>
                    </p:blipFill>
                    <p:spPr>
                      <a:xfrm>
                        <a:off x="7632700" y="2710652"/>
                        <a:ext cx="1398777" cy="462174"/>
                      </a:xfrm>
                      <a:prstGeom prst="rect">
                        <a:avLst/>
                      </a:prstGeom>
                      <a:noFill/>
                      <a:ln w="38100">
                        <a:noFill/>
                        <a:miter/>
                      </a:ln>
                    </p:spPr>
                  </p:pic>
                </p:oleObj>
              </mc:Fallback>
            </mc:AlternateContent>
          </a:graphicData>
        </a:graphic>
      </p:graphicFrame>
      <p:graphicFrame>
        <p:nvGraphicFramePr>
          <p:cNvPr id="62474" name="对象 224285"/>
          <p:cNvGraphicFramePr/>
          <p:nvPr>
            <p:extLst>
              <p:ext uri="{D42A27DB-BD31-4B8C-83A1-F6EECF244321}">
                <p14:modId xmlns:p14="http://schemas.microsoft.com/office/powerpoint/2010/main" val="507113367"/>
              </p:ext>
            </p:extLst>
          </p:nvPr>
        </p:nvGraphicFramePr>
        <p:xfrm>
          <a:off x="4643754" y="4740275"/>
          <a:ext cx="1312545" cy="560070"/>
        </p:xfrm>
        <a:graphic>
          <a:graphicData uri="http://schemas.openxmlformats.org/presentationml/2006/ole">
            <mc:AlternateContent xmlns:mc="http://schemas.openxmlformats.org/markup-compatibility/2006">
              <mc:Choice xmlns:v="urn:schemas-microsoft-com:vml" Requires="v">
                <p:oleObj spid="_x0000_s22195" r:id="rId7" imgW="533400" imgH="203200" progId="Equation.3">
                  <p:embed/>
                </p:oleObj>
              </mc:Choice>
              <mc:Fallback>
                <p:oleObj r:id="rId7" imgW="533400" imgH="203200" progId="Equation.3">
                  <p:embed/>
                  <p:pic>
                    <p:nvPicPr>
                      <p:cNvPr id="0" name="图片 3148"/>
                      <p:cNvPicPr/>
                      <p:nvPr/>
                    </p:nvPicPr>
                    <p:blipFill>
                      <a:blip r:embed="rId8"/>
                      <a:stretch>
                        <a:fillRect/>
                      </a:stretch>
                    </p:blipFill>
                    <p:spPr>
                      <a:xfrm>
                        <a:off x="4643754" y="4740275"/>
                        <a:ext cx="1312545" cy="560070"/>
                      </a:xfrm>
                      <a:prstGeom prst="rect">
                        <a:avLst/>
                      </a:prstGeom>
                      <a:noFill/>
                      <a:ln w="38100">
                        <a:noFill/>
                        <a:miter/>
                      </a:ln>
                    </p:spPr>
                  </p:pic>
                </p:oleObj>
              </mc:Fallback>
            </mc:AlternateContent>
          </a:graphicData>
        </a:graphic>
      </p:graphicFrame>
      <p:grpSp>
        <p:nvGrpSpPr>
          <p:cNvPr id="62475" name="组合 1"/>
          <p:cNvGrpSpPr/>
          <p:nvPr/>
        </p:nvGrpSpPr>
        <p:grpSpPr>
          <a:xfrm>
            <a:off x="1835617" y="3529266"/>
            <a:ext cx="3973998" cy="616232"/>
            <a:chOff x="4138" y="5060"/>
            <a:chExt cx="5675" cy="880"/>
          </a:xfrm>
        </p:grpSpPr>
        <p:sp>
          <p:nvSpPr>
            <p:cNvPr id="62476" name="矩形 224273"/>
            <p:cNvSpPr/>
            <p:nvPr/>
          </p:nvSpPr>
          <p:spPr>
            <a:xfrm>
              <a:off x="9050" y="5214"/>
              <a:ext cx="763" cy="563"/>
            </a:xfrm>
            <a:prstGeom prst="rect">
              <a:avLst/>
            </a:prstGeom>
            <a:noFill/>
            <a:ln w="9525">
              <a:noFill/>
            </a:ln>
          </p:spPr>
          <p:txBody>
            <a:bodyPr wrap="square" anchor="ctr">
              <a:spAutoFit/>
            </a:bodyPr>
            <a:lstStyle/>
            <a:p>
              <a:pPr lvl="0" indent="0"/>
              <a:r>
                <a:rPr lang="en-US" altLang="zh-CN" sz="1985" b="1">
                  <a:solidFill>
                    <a:srgbClr val="FF0000"/>
                  </a:solidFill>
                  <a:latin typeface="Times New Roman" panose="02020603050405020304" charset="0"/>
                  <a:ea typeface="华光楷体_CNKI" panose="02000500000000000000" charset="-122"/>
                </a:rPr>
                <a:t>(*)</a:t>
              </a:r>
              <a:r>
                <a:rPr lang="zh-CN" altLang="en-US" sz="1215">
                  <a:solidFill>
                    <a:srgbClr val="FF0000"/>
                  </a:solidFill>
                  <a:latin typeface="Times New Roman" panose="02020603050405020304" charset="0"/>
                  <a:ea typeface="华光楷体_CNKI" panose="02000500000000000000" charset="-122"/>
                </a:rPr>
                <a:t> </a:t>
              </a:r>
              <a:r>
                <a:rPr lang="zh-CN" altLang="en-US" sz="1215" smtClean="0">
                  <a:solidFill>
                    <a:srgbClr val="FF0000"/>
                  </a:solidFill>
                  <a:latin typeface="Times New Roman" panose="02020603050405020304" charset="0"/>
                  <a:ea typeface="华光楷体_CNKI" panose="02000500000000000000" charset="-122"/>
                </a:rPr>
                <a:t> </a:t>
              </a:r>
              <a:endParaRPr lang="zh-CN" altLang="en-US" sz="1215" dirty="0">
                <a:solidFill>
                  <a:srgbClr val="FF0000"/>
                </a:solidFill>
                <a:latin typeface="Times New Roman" panose="02020603050405020304" charset="0"/>
                <a:ea typeface="华光楷体_CNKI" panose="02000500000000000000" charset="-122"/>
              </a:endParaRPr>
            </a:p>
          </p:txBody>
        </p:sp>
        <p:graphicFrame>
          <p:nvGraphicFramePr>
            <p:cNvPr id="62477" name="对象 224282"/>
            <p:cNvGraphicFramePr/>
            <p:nvPr/>
          </p:nvGraphicFramePr>
          <p:xfrm>
            <a:off x="4138" y="5060"/>
            <a:ext cx="2521" cy="880"/>
          </p:xfrm>
          <a:graphic>
            <a:graphicData uri="http://schemas.openxmlformats.org/presentationml/2006/ole">
              <mc:AlternateContent xmlns:mc="http://schemas.openxmlformats.org/markup-compatibility/2006">
                <mc:Choice xmlns:v="urn:schemas-microsoft-com:vml" Requires="v">
                  <p:oleObj spid="_x0000_s22196" r:id="rId9" imgW="701675" imgH="233680" progId="Equation.3">
                    <p:embed/>
                  </p:oleObj>
                </mc:Choice>
                <mc:Fallback>
                  <p:oleObj r:id="rId9" imgW="701675" imgH="233680" progId="Equation.3">
                    <p:embed/>
                    <p:pic>
                      <p:nvPicPr>
                        <p:cNvPr id="0" name="图片 3149"/>
                        <p:cNvPicPr/>
                        <p:nvPr/>
                      </p:nvPicPr>
                      <p:blipFill>
                        <a:blip r:embed="rId10"/>
                        <a:stretch>
                          <a:fillRect/>
                        </a:stretch>
                      </p:blipFill>
                      <p:spPr>
                        <a:xfrm>
                          <a:off x="4138" y="5060"/>
                          <a:ext cx="2521" cy="880"/>
                        </a:xfrm>
                        <a:prstGeom prst="rect">
                          <a:avLst/>
                        </a:prstGeom>
                        <a:noFill/>
                        <a:ln w="38100">
                          <a:noFill/>
                          <a:miter/>
                        </a:ln>
                      </p:spPr>
                    </p:pic>
                  </p:oleObj>
                </mc:Fallback>
              </mc:AlternateContent>
            </a:graphicData>
          </a:graphic>
        </p:graphicFrame>
      </p:grpSp>
      <p:sp>
        <p:nvSpPr>
          <p:cNvPr id="3" name="object 5"/>
          <p:cNvSpPr txBox="1">
            <a:spLocks noGrp="1"/>
          </p:cNvSpPr>
          <p:nvPr/>
        </p:nvSpPr>
        <p:spPr>
          <a:xfrm>
            <a:off x="1030605" y="308338"/>
            <a:ext cx="8064500" cy="919390"/>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solidFill>
                  <a:schemeClr val="tx1"/>
                </a:solidFill>
                <a:latin typeface="Times New Roman" panose="02020603050405020304" charset="0"/>
                <a:cs typeface="新宋体" panose="02010609030101010101" charset="-122"/>
              </a:rPr>
              <a:t>图像直方图的</a:t>
            </a:r>
            <a:r>
              <a:rPr lang="zh-CN" sz="4000" b="0" spc="-5" dirty="0">
                <a:solidFill>
                  <a:schemeClr val="tx1"/>
                </a:solidFill>
                <a:latin typeface="Times New Roman" panose="02020603050405020304" charset="0"/>
                <a:cs typeface="新宋体" panose="02010609030101010101" charset="-122"/>
              </a:rPr>
              <a:t>规定化</a:t>
            </a:r>
            <a:endParaRPr lang="en-US" altLang="zh-CN" sz="3200" b="1" spc="-5" dirty="0">
              <a:solidFill>
                <a:schemeClr val="tx1"/>
              </a:solidFill>
              <a:latin typeface="Times New Roman" panose="02020603050405020304" charset="0"/>
              <a:cs typeface="新宋体" panose="02010609030101010101"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文本框 225296"/>
          <p:cNvSpPr txBox="1"/>
          <p:nvPr/>
        </p:nvSpPr>
        <p:spPr>
          <a:xfrm>
            <a:off x="808990" y="1386708"/>
            <a:ext cx="9381786" cy="2400657"/>
          </a:xfrm>
          <a:prstGeom prst="rect">
            <a:avLst/>
          </a:prstGeom>
          <a:noFill/>
          <a:ln w="9525">
            <a:noFill/>
          </a:ln>
        </p:spPr>
        <p:txBody>
          <a:bodyPr anchor="t">
            <a:spAutoFit/>
          </a:bodyPr>
          <a:lstStyle/>
          <a:p>
            <a:pPr lvl="0" indent="0">
              <a:lnSpc>
                <a:spcPts val="3600"/>
              </a:lnSpc>
            </a:pPr>
            <a:r>
              <a:rPr lang="en-US" altLang="zh-CN" sz="3090" b="1">
                <a:solidFill>
                  <a:srgbClr val="000066"/>
                </a:solidFill>
                <a:latin typeface="Times New Roman" panose="02020603050405020304" charset="0"/>
              </a:rPr>
              <a:t>用直方图规定化方法进行图像增强的步骤:</a:t>
            </a:r>
            <a:r>
              <a:rPr lang="en-US" altLang="zh-CN" sz="3310" b="1">
                <a:solidFill>
                  <a:srgbClr val="000066"/>
                </a:solidFill>
                <a:latin typeface="Times New Roman" panose="02020603050405020304" charset="0"/>
              </a:rPr>
              <a:t> </a:t>
            </a:r>
          </a:p>
          <a:p>
            <a:pPr lvl="0" indent="0">
              <a:lnSpc>
                <a:spcPts val="3600"/>
              </a:lnSpc>
            </a:pPr>
            <a:endParaRPr lang="en-US" altLang="zh-CN" sz="770">
              <a:latin typeface="Times New Roman" panose="02020603050405020304" charset="0"/>
            </a:endParaRPr>
          </a:p>
          <a:p>
            <a:pPr lvl="0" indent="0">
              <a:lnSpc>
                <a:spcPts val="3600"/>
              </a:lnSpc>
            </a:pPr>
            <a:r>
              <a:rPr lang="zh-CN" altLang="en-US" sz="2865" b="1" smtClean="0">
                <a:solidFill>
                  <a:srgbClr val="FF0000"/>
                </a:solidFill>
                <a:latin typeface="Times New Roman" panose="02020603050405020304" charset="0"/>
              </a:rPr>
              <a:t>一、对</a:t>
            </a:r>
            <a:r>
              <a:rPr lang="zh-CN" altLang="en-US" sz="2865" b="1" dirty="0">
                <a:solidFill>
                  <a:srgbClr val="FF0000"/>
                </a:solidFill>
                <a:latin typeface="Times New Roman" panose="02020603050405020304" charset="0"/>
              </a:rPr>
              <a:t>原图像进行直方图均衡化</a:t>
            </a:r>
          </a:p>
          <a:p>
            <a:pPr lvl="0" indent="0">
              <a:lnSpc>
                <a:spcPts val="3600"/>
              </a:lnSpc>
            </a:pPr>
            <a:r>
              <a:rPr lang="zh-CN" altLang="en-US" sz="3090" dirty="0">
                <a:latin typeface="Times New Roman" panose="02020603050405020304" charset="0"/>
              </a:rPr>
              <a:t>   </a:t>
            </a:r>
            <a:r>
              <a:rPr lang="en-US" altLang="zh-CN" sz="2865">
                <a:latin typeface="Times New Roman" panose="02020603050405020304" charset="0"/>
              </a:rPr>
              <a:t>① </a:t>
            </a:r>
            <a:r>
              <a:rPr lang="zh-CN" altLang="en-US" sz="2865" dirty="0">
                <a:latin typeface="Times New Roman" panose="02020603050405020304" charset="0"/>
              </a:rPr>
              <a:t>首先依据直方图均衡化变换公式计算出</a:t>
            </a:r>
            <a:r>
              <a:rPr lang="zh-CN" altLang="en-US" sz="2865" b="1" dirty="0">
                <a:solidFill>
                  <a:srgbClr val="FF0000"/>
                </a:solidFill>
                <a:latin typeface="Times New Roman" panose="02020603050405020304" charset="0"/>
              </a:rPr>
              <a:t>原图像</a:t>
            </a:r>
            <a:r>
              <a:rPr lang="zh-CN" altLang="en-US" sz="2865" dirty="0">
                <a:latin typeface="Times New Roman" panose="02020603050405020304" charset="0"/>
              </a:rPr>
              <a:t>的变换函数的各灰度等级值</a:t>
            </a:r>
            <a:r>
              <a:rPr lang="en-US" altLang="zh-CN" sz="2865" i="1" err="1">
                <a:latin typeface="Times New Roman" panose="02020603050405020304" charset="0"/>
              </a:rPr>
              <a:t>s</a:t>
            </a:r>
            <a:r>
              <a:rPr lang="en-US" altLang="zh-CN" sz="2865" baseline="-25000" err="1">
                <a:latin typeface="Times New Roman" panose="02020603050405020304" charset="0"/>
              </a:rPr>
              <a:t>k</a:t>
            </a:r>
            <a:r>
              <a:rPr lang="zh-CN" altLang="en-US" sz="2865" dirty="0">
                <a:latin typeface="Times New Roman" panose="02020603050405020304" charset="0"/>
              </a:rPr>
              <a:t>。 </a:t>
            </a:r>
          </a:p>
        </p:txBody>
      </p:sp>
      <p:sp>
        <p:nvSpPr>
          <p:cNvPr id="63490" name="矩形 225301"/>
          <p:cNvSpPr/>
          <p:nvPr/>
        </p:nvSpPr>
        <p:spPr>
          <a:xfrm>
            <a:off x="304800" y="4166755"/>
            <a:ext cx="10083800" cy="0"/>
          </a:xfrm>
          <a:prstGeom prst="rect">
            <a:avLst/>
          </a:prstGeom>
          <a:noFill/>
          <a:ln w="9525">
            <a:noFill/>
          </a:ln>
        </p:spPr>
        <p:txBody>
          <a:bodyPr anchor="t"/>
          <a:lstStyle/>
          <a:p>
            <a:pPr lvl="0" indent="0"/>
            <a:endParaRPr lang="zh-CN" altLang="en-US" sz="1985">
              <a:latin typeface="Times New Roman" panose="02020603050405020304" charset="0"/>
            </a:endParaRPr>
          </a:p>
        </p:txBody>
      </p:sp>
      <p:grpSp>
        <p:nvGrpSpPr>
          <p:cNvPr id="63491" name="组合 1"/>
          <p:cNvGrpSpPr/>
          <p:nvPr/>
        </p:nvGrpSpPr>
        <p:grpSpPr>
          <a:xfrm>
            <a:off x="1556385" y="3879850"/>
            <a:ext cx="7828915" cy="1083945"/>
            <a:chOff x="3987" y="4835"/>
            <a:chExt cx="9744" cy="1360"/>
          </a:xfrm>
        </p:grpSpPr>
        <p:graphicFrame>
          <p:nvGraphicFramePr>
            <p:cNvPr id="63492" name="对象 225300"/>
            <p:cNvGraphicFramePr/>
            <p:nvPr/>
          </p:nvGraphicFramePr>
          <p:xfrm>
            <a:off x="3987" y="4835"/>
            <a:ext cx="4950" cy="1360"/>
          </p:xfrm>
          <a:graphic>
            <a:graphicData uri="http://schemas.openxmlformats.org/presentationml/2006/ole">
              <mc:AlternateContent xmlns:mc="http://schemas.openxmlformats.org/markup-compatibility/2006">
                <mc:Choice xmlns:v="urn:schemas-microsoft-com:vml" Requires="v">
                  <p:oleObj spid="_x0000_s22701" r:id="rId3" imgW="1803400" imgH="431800" progId="Equation.3">
                    <p:embed/>
                  </p:oleObj>
                </mc:Choice>
                <mc:Fallback>
                  <p:oleObj r:id="rId3" imgW="1803400" imgH="431800" progId="Equation.3">
                    <p:embed/>
                    <p:pic>
                      <p:nvPicPr>
                        <p:cNvPr id="0" name="图片 3150"/>
                        <p:cNvPicPr/>
                        <p:nvPr/>
                      </p:nvPicPr>
                      <p:blipFill>
                        <a:blip r:embed="rId4"/>
                        <a:stretch>
                          <a:fillRect/>
                        </a:stretch>
                      </p:blipFill>
                      <p:spPr>
                        <a:xfrm>
                          <a:off x="3987" y="4835"/>
                          <a:ext cx="4950" cy="1360"/>
                        </a:xfrm>
                        <a:prstGeom prst="rect">
                          <a:avLst/>
                        </a:prstGeom>
                        <a:noFill/>
                        <a:ln w="38100">
                          <a:noFill/>
                          <a:miter/>
                        </a:ln>
                      </p:spPr>
                    </p:pic>
                  </p:oleObj>
                </mc:Fallback>
              </mc:AlternateContent>
            </a:graphicData>
          </a:graphic>
        </p:graphicFrame>
        <p:sp>
          <p:nvSpPr>
            <p:cNvPr id="63493" name="矩形 225302"/>
            <p:cNvSpPr/>
            <p:nvPr/>
          </p:nvSpPr>
          <p:spPr>
            <a:xfrm>
              <a:off x="11378" y="5245"/>
              <a:ext cx="2353" cy="495"/>
            </a:xfrm>
            <a:prstGeom prst="rect">
              <a:avLst/>
            </a:prstGeom>
            <a:noFill/>
            <a:ln w="9525">
              <a:noFill/>
            </a:ln>
          </p:spPr>
          <p:txBody>
            <a:bodyPr wrap="square" anchor="ctr">
              <a:spAutoFit/>
            </a:bodyPr>
            <a:lstStyle/>
            <a:p>
              <a:pPr lvl="0" indent="0"/>
              <a:r>
                <a:rPr lang="en-US" altLang="zh-CN" sz="1985" i="1" dirty="0">
                  <a:solidFill>
                    <a:srgbClr val="FF0000"/>
                  </a:solidFill>
                  <a:latin typeface="Times New Roman" panose="02020603050405020304" charset="0"/>
                </a:rPr>
                <a:t>K</a:t>
              </a:r>
              <a:r>
                <a:rPr lang="en-US" altLang="zh-CN" sz="1985" dirty="0">
                  <a:solidFill>
                    <a:srgbClr val="FF0000"/>
                  </a:solidFill>
                  <a:latin typeface="Times New Roman" panose="02020603050405020304" charset="0"/>
                </a:rPr>
                <a:t>=0,1,2.....</a:t>
              </a:r>
              <a:r>
                <a:rPr lang="en-US" altLang="zh-CN" sz="1985" i="1" dirty="0">
                  <a:solidFill>
                    <a:srgbClr val="FF0000"/>
                  </a:solidFill>
                  <a:latin typeface="Times New Roman" panose="02020603050405020304" charset="0"/>
                </a:rPr>
                <a:t>L</a:t>
              </a:r>
              <a:r>
                <a:rPr lang="zh-CN" altLang="en-US" sz="1985" dirty="0">
                  <a:solidFill>
                    <a:srgbClr val="FF0000"/>
                  </a:solidFill>
                  <a:latin typeface="Times New Roman" panose="02020603050405020304" charset="0"/>
                </a:rPr>
                <a:t>   </a:t>
              </a:r>
              <a:endParaRPr lang="en-US" altLang="zh-CN" sz="1985" dirty="0">
                <a:solidFill>
                  <a:srgbClr val="FF0000"/>
                </a:solidFill>
                <a:latin typeface="Times New Roman" panose="02020603050405020304" charset="0"/>
              </a:endParaRPr>
            </a:p>
          </p:txBody>
        </p:sp>
      </p:grpSp>
      <p:sp>
        <p:nvSpPr>
          <p:cNvPr id="63494" name="文本框 225310"/>
          <p:cNvSpPr txBox="1"/>
          <p:nvPr/>
        </p:nvSpPr>
        <p:spPr>
          <a:xfrm>
            <a:off x="821245" y="5028080"/>
            <a:ext cx="9369531" cy="1140460"/>
          </a:xfrm>
          <a:prstGeom prst="rect">
            <a:avLst/>
          </a:prstGeom>
          <a:noFill/>
          <a:ln w="9525">
            <a:noFill/>
          </a:ln>
        </p:spPr>
        <p:txBody>
          <a:bodyPr anchor="t">
            <a:spAutoFit/>
          </a:bodyPr>
          <a:lstStyle/>
          <a:p>
            <a:pPr lvl="0" indent="0">
              <a:lnSpc>
                <a:spcPct val="120000"/>
              </a:lnSpc>
            </a:pPr>
            <a:r>
              <a:rPr lang="zh-CN" altLang="en-US" sz="2865" b="1" dirty="0">
                <a:latin typeface="Times New Roman" panose="02020603050405020304" charset="0"/>
              </a:rPr>
              <a:t>   </a:t>
            </a:r>
            <a:r>
              <a:rPr lang="en-US" altLang="zh-CN" sz="2865">
                <a:latin typeface="Times New Roman" panose="02020603050405020304" charset="0"/>
              </a:rPr>
              <a:t>② </a:t>
            </a:r>
            <a:r>
              <a:rPr lang="zh-CN" altLang="en-US" sz="2865">
                <a:latin typeface="Times New Roman" panose="02020603050405020304" charset="0"/>
              </a:rPr>
              <a:t>求</a:t>
            </a:r>
            <a:r>
              <a:rPr lang="zh-CN" altLang="en-US" sz="2800" b="1">
                <a:solidFill>
                  <a:srgbClr val="FF0000"/>
                </a:solidFill>
                <a:latin typeface="Times New Roman" panose="02020603050405020304" charset="0"/>
              </a:rPr>
              <a:t>均衡</a:t>
            </a:r>
            <a:r>
              <a:rPr lang="zh-CN" altLang="en-US" sz="2800" b="1" dirty="0">
                <a:solidFill>
                  <a:srgbClr val="FF0000"/>
                </a:solidFill>
                <a:latin typeface="Times New Roman" panose="02020603050405020304" charset="0"/>
              </a:rPr>
              <a:t>变换后的新灰度级别值</a:t>
            </a:r>
            <a:r>
              <a:rPr lang="zh-CN" altLang="en-US" sz="2865" dirty="0">
                <a:latin typeface="Times New Roman" panose="02020603050405020304" charset="0"/>
              </a:rPr>
              <a:t>。将按式所求得的各值</a:t>
            </a:r>
            <a:r>
              <a:rPr lang="en-US" altLang="zh-CN" sz="2865" i="1" err="1">
                <a:latin typeface="Times New Roman" panose="02020603050405020304" charset="0"/>
              </a:rPr>
              <a:t>s</a:t>
            </a:r>
            <a:r>
              <a:rPr lang="en-US" altLang="zh-CN" sz="2865" baseline="-25000" err="1">
                <a:latin typeface="Times New Roman" panose="02020603050405020304" charset="0"/>
              </a:rPr>
              <a:t>k</a:t>
            </a:r>
            <a:r>
              <a:rPr lang="zh-CN" altLang="en-US" sz="2865" dirty="0">
                <a:latin typeface="Times New Roman" panose="02020603050405020304" charset="0"/>
              </a:rPr>
              <a:t>，按靠近原则近似到原图像的各灰度值。 </a:t>
            </a:r>
          </a:p>
        </p:txBody>
      </p:sp>
      <p:sp>
        <p:nvSpPr>
          <p:cNvPr id="3"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ea typeface="+mn-ea"/>
                <a:cs typeface="新宋体" panose="02010609030101010101" charset="-122"/>
              </a:rPr>
              <a:t>图像直方图的</a:t>
            </a:r>
            <a:r>
              <a:rPr lang="zh-CN" sz="4000" b="0" spc="-5" dirty="0">
                <a:latin typeface="Times New Roman" panose="02020603050405020304" charset="0"/>
                <a:ea typeface="+mn-ea"/>
                <a:cs typeface="新宋体" panose="02010609030101010101" charset="-122"/>
              </a:rPr>
              <a:t>规定化</a:t>
            </a:r>
            <a:endParaRPr lang="en-US" altLang="zh-CN" sz="3200" b="1" spc="-5" dirty="0">
              <a:solidFill>
                <a:srgbClr val="FF0000"/>
              </a:solidFill>
              <a:latin typeface="Times New Roman" panose="02020603050405020304" charset="0"/>
              <a:ea typeface="+mn-ea"/>
              <a:cs typeface="新宋体" panose="02010609030101010101"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文本框 226320"/>
          <p:cNvSpPr txBox="1"/>
          <p:nvPr/>
        </p:nvSpPr>
        <p:spPr>
          <a:xfrm>
            <a:off x="774700" y="1390823"/>
            <a:ext cx="9381786" cy="2162002"/>
          </a:xfrm>
          <a:prstGeom prst="rect">
            <a:avLst/>
          </a:prstGeom>
          <a:noFill/>
          <a:ln w="9525">
            <a:noFill/>
          </a:ln>
        </p:spPr>
        <p:txBody>
          <a:bodyPr anchor="t">
            <a:spAutoFit/>
          </a:bodyPr>
          <a:lstStyle/>
          <a:p>
            <a:pPr lvl="0" indent="0">
              <a:lnSpc>
                <a:spcPts val="3600"/>
              </a:lnSpc>
            </a:pPr>
            <a:r>
              <a:rPr lang="en-US" altLang="zh-CN" sz="3090" b="1">
                <a:solidFill>
                  <a:srgbClr val="000066"/>
                </a:solidFill>
                <a:latin typeface="Times New Roman" panose="02020603050405020304" charset="0"/>
              </a:rPr>
              <a:t>用直方图规定化方法进行图像增强的步骤: </a:t>
            </a:r>
            <a:endParaRPr lang="en-US" altLang="zh-CN" sz="3090" b="1" smtClean="0">
              <a:latin typeface="Times New Roman" panose="02020603050405020304" charset="0"/>
            </a:endParaRPr>
          </a:p>
          <a:p>
            <a:pPr lvl="0" indent="0">
              <a:lnSpc>
                <a:spcPts val="3600"/>
              </a:lnSpc>
            </a:pPr>
            <a:endParaRPr lang="en-US" altLang="zh-CN" sz="600" b="1">
              <a:latin typeface="Times New Roman" panose="02020603050405020304" charset="0"/>
            </a:endParaRPr>
          </a:p>
          <a:p>
            <a:pPr lvl="0" indent="0">
              <a:lnSpc>
                <a:spcPct val="130000"/>
              </a:lnSpc>
            </a:pPr>
            <a:r>
              <a:rPr lang="zh-CN" altLang="en-US" sz="2865" dirty="0">
                <a:latin typeface="Times New Roman" panose="02020603050405020304" charset="0"/>
              </a:rPr>
              <a:t>   </a:t>
            </a:r>
            <a:r>
              <a:rPr lang="en-US" altLang="zh-CN" sz="2865">
                <a:latin typeface="Times New Roman" panose="02020603050405020304" charset="0"/>
              </a:rPr>
              <a:t>③ </a:t>
            </a:r>
            <a:r>
              <a:rPr lang="zh-CN" altLang="en-US" sz="2865" dirty="0">
                <a:latin typeface="Times New Roman" panose="02020603050405020304" charset="0"/>
              </a:rPr>
              <a:t>求变换后的各灰度级别值</a:t>
            </a:r>
            <a:r>
              <a:rPr lang="en-US" altLang="zh-CN" sz="2865" b="1" i="1" err="1">
                <a:latin typeface="Times New Roman" panose="02020603050405020304" charset="0"/>
              </a:rPr>
              <a:t>s</a:t>
            </a:r>
            <a:r>
              <a:rPr lang="en-US" altLang="zh-CN" sz="2865" b="1" i="1" baseline="-25000" err="1">
                <a:latin typeface="Times New Roman" panose="02020603050405020304" charset="0"/>
              </a:rPr>
              <a:t>l</a:t>
            </a:r>
            <a:r>
              <a:rPr lang="en-US" altLang="zh-CN" sz="2865" b="1" err="1">
                <a:latin typeface="Times New Roman" panose="02020603050405020304" charset="0"/>
              </a:rPr>
              <a:t>’</a:t>
            </a:r>
            <a:r>
              <a:rPr lang="en-US" altLang="zh-CN" sz="2865" err="1">
                <a:latin typeface="Times New Roman" panose="02020603050405020304" charset="0"/>
              </a:rPr>
              <a:t>(</a:t>
            </a:r>
            <a:r>
              <a:rPr lang="en-US" altLang="zh-CN" sz="2865" i="1" err="1">
                <a:latin typeface="Times New Roman" panose="02020603050405020304" charset="0"/>
              </a:rPr>
              <a:t>l</a:t>
            </a:r>
            <a:r>
              <a:rPr lang="en-US" altLang="zh-CN" sz="2865">
                <a:latin typeface="Times New Roman" panose="02020603050405020304" charset="0"/>
              </a:rPr>
              <a:t>=0,1,…,L-1)</a:t>
            </a:r>
            <a:r>
              <a:rPr lang="zh-CN" altLang="en-US" sz="2865" dirty="0">
                <a:latin typeface="Times New Roman" panose="02020603050405020304" charset="0"/>
              </a:rPr>
              <a:t>的像数数目</a:t>
            </a:r>
          </a:p>
          <a:p>
            <a:pPr lvl="0" indent="0">
              <a:lnSpc>
                <a:spcPct val="130000"/>
              </a:lnSpc>
            </a:pPr>
            <a:r>
              <a:rPr lang="zh-CN" altLang="en-US" sz="2865" dirty="0">
                <a:latin typeface="Times New Roman" panose="02020603050405020304" charset="0"/>
              </a:rPr>
              <a:t>   </a:t>
            </a:r>
            <a:r>
              <a:rPr lang="en-US" altLang="zh-CN" sz="2865">
                <a:latin typeface="Times New Roman" panose="02020603050405020304" charset="0"/>
              </a:rPr>
              <a:t>④ </a:t>
            </a:r>
            <a:r>
              <a:rPr lang="zh-CN" altLang="en-US" sz="2865" dirty="0">
                <a:latin typeface="Times New Roman" panose="02020603050405020304" charset="0"/>
              </a:rPr>
              <a:t>计算各新灰度级别的分布概率</a:t>
            </a:r>
            <a:r>
              <a:rPr lang="en-US" altLang="zh-CN" sz="2800" b="1" i="1" err="1">
                <a:latin typeface="Times New Roman" panose="02020603050405020304" charset="0"/>
              </a:rPr>
              <a:t>p</a:t>
            </a:r>
            <a:r>
              <a:rPr lang="en-US" altLang="zh-CN" sz="2800" b="1" i="1" baseline="-25000" err="1">
                <a:latin typeface="Times New Roman" panose="02020603050405020304" charset="0"/>
              </a:rPr>
              <a:t>s</a:t>
            </a:r>
            <a:r>
              <a:rPr lang="en-US" altLang="zh-CN" sz="2800" b="1" err="1">
                <a:latin typeface="Times New Roman" panose="02020603050405020304" charset="0"/>
              </a:rPr>
              <a:t>(</a:t>
            </a:r>
            <a:r>
              <a:rPr lang="en-US" altLang="zh-CN" sz="2800" b="1" i="1" err="1">
                <a:latin typeface="Times New Roman" panose="02020603050405020304" charset="0"/>
              </a:rPr>
              <a:t>s</a:t>
            </a:r>
            <a:r>
              <a:rPr lang="en-US" altLang="zh-CN" sz="2800" b="1" i="1" baseline="-25000" err="1">
                <a:latin typeface="Times New Roman" panose="02020603050405020304" charset="0"/>
              </a:rPr>
              <a:t>k</a:t>
            </a:r>
            <a:r>
              <a:rPr lang="en-US" altLang="zh-CN" sz="2800" b="1">
                <a:latin typeface="Times New Roman" panose="02020603050405020304" charset="0"/>
              </a:rPr>
              <a:t>)=</a:t>
            </a:r>
            <a:r>
              <a:rPr lang="en-US" altLang="zh-CN" sz="2800" b="1" i="1" err="1">
                <a:latin typeface="Times New Roman" panose="02020603050405020304" charset="0"/>
              </a:rPr>
              <a:t>m</a:t>
            </a:r>
            <a:r>
              <a:rPr lang="en-US" altLang="zh-CN" sz="2800" b="1" i="1" baseline="-25000" err="1">
                <a:latin typeface="Times New Roman" panose="02020603050405020304" charset="0"/>
              </a:rPr>
              <a:t>k</a:t>
            </a:r>
            <a:r>
              <a:rPr lang="en-US" altLang="zh-CN" sz="2800" b="1" i="1" err="1">
                <a:latin typeface="Times New Roman" panose="02020603050405020304" charset="0"/>
              </a:rPr>
              <a:t>/n   </a:t>
            </a:r>
            <a:r>
              <a:rPr lang="en-US" altLang="zh-CN" sz="2865" i="1" err="1">
                <a:latin typeface="Times New Roman" panose="02020603050405020304" charset="0"/>
              </a:rPr>
              <a:t>        </a:t>
            </a:r>
            <a:endParaRPr lang="zh-CN" altLang="en-US" sz="2865" dirty="0">
              <a:latin typeface="Times New Roman" panose="02020603050405020304" charset="0"/>
            </a:endParaRPr>
          </a:p>
        </p:txBody>
      </p:sp>
      <p:sp>
        <p:nvSpPr>
          <p:cNvPr id="64515" name="文本框 226320"/>
          <p:cNvSpPr txBox="1"/>
          <p:nvPr/>
        </p:nvSpPr>
        <p:spPr>
          <a:xfrm>
            <a:off x="885190" y="3638550"/>
            <a:ext cx="9502140" cy="1326773"/>
          </a:xfrm>
          <a:prstGeom prst="rect">
            <a:avLst/>
          </a:prstGeom>
          <a:noFill/>
          <a:ln w="9525">
            <a:noFill/>
          </a:ln>
        </p:spPr>
        <p:txBody>
          <a:bodyPr wrap="square" anchor="t">
            <a:spAutoFit/>
          </a:bodyPr>
          <a:lstStyle/>
          <a:p>
            <a:pPr lvl="0" indent="0">
              <a:lnSpc>
                <a:spcPct val="140000"/>
              </a:lnSpc>
            </a:pPr>
            <a:r>
              <a:rPr lang="zh-CN" altLang="en-US" sz="2865" b="1" smtClean="0">
                <a:solidFill>
                  <a:srgbClr val="FF0000"/>
                </a:solidFill>
                <a:latin typeface="Times New Roman" panose="02020603050405020304" charset="0"/>
              </a:rPr>
              <a:t>二、</a:t>
            </a:r>
            <a:r>
              <a:rPr lang="en-US" altLang="zh-CN" sz="2865" b="1" smtClean="0">
                <a:solidFill>
                  <a:srgbClr val="FF0000"/>
                </a:solidFill>
                <a:latin typeface="Times New Roman" panose="02020603050405020304" charset="0"/>
              </a:rPr>
              <a:t>规定期望的直方图</a:t>
            </a:r>
            <a:r>
              <a:rPr lang="zh-CN" altLang="en-US" sz="2865">
                <a:latin typeface="Times New Roman" panose="02020603050405020304" charset="0"/>
              </a:rPr>
              <a:t>，</a:t>
            </a:r>
            <a:r>
              <a:rPr lang="en-US" altLang="zh-CN" sz="2865">
                <a:latin typeface="Times New Roman" panose="02020603050405020304" charset="0"/>
              </a:rPr>
              <a:t>也即规定期望的灰度概率密度</a:t>
            </a:r>
            <a:r>
              <a:rPr lang="zh-CN" altLang="en-US" sz="2865" dirty="0">
                <a:latin typeface="Times New Roman" panose="02020603050405020304" charset="0"/>
              </a:rPr>
              <a:t>函数</a:t>
            </a:r>
            <a:r>
              <a:rPr lang="en-US" altLang="zh-CN" sz="2865" i="1" err="1">
                <a:latin typeface="Times New Roman" panose="02020603050405020304" charset="0"/>
              </a:rPr>
              <a:t>p</a:t>
            </a:r>
            <a:r>
              <a:rPr lang="en-US" altLang="zh-CN" sz="2865" i="1" baseline="-25000" err="1">
                <a:latin typeface="Times New Roman" panose="02020603050405020304" charset="0"/>
              </a:rPr>
              <a:t>z</a:t>
            </a:r>
            <a:r>
              <a:rPr lang="en-US" altLang="zh-CN" sz="2865" err="1">
                <a:latin typeface="Times New Roman" panose="02020603050405020304" charset="0"/>
              </a:rPr>
              <a:t>(</a:t>
            </a:r>
            <a:r>
              <a:rPr lang="en-US" altLang="zh-CN" sz="2865" i="1" err="1">
                <a:latin typeface="Times New Roman" panose="02020603050405020304" charset="0"/>
              </a:rPr>
              <a:t>z</a:t>
            </a:r>
            <a:r>
              <a:rPr lang="en-US" altLang="zh-CN" sz="2865" i="1" baseline="-25000" err="1">
                <a:latin typeface="Times New Roman" panose="02020603050405020304" charset="0"/>
              </a:rPr>
              <a:t>k</a:t>
            </a:r>
            <a:r>
              <a:rPr lang="en-US" altLang="zh-CN" sz="2865">
                <a:latin typeface="Times New Roman" panose="02020603050405020304" charset="0"/>
              </a:rPr>
              <a:t>)</a:t>
            </a:r>
            <a:r>
              <a:rPr lang="zh-CN" altLang="en-US" sz="2865" dirty="0">
                <a:latin typeface="Times New Roman" panose="02020603050405020304" charset="0"/>
              </a:rPr>
              <a:t>，并求期望的直方图的均衡化变换</a:t>
            </a:r>
            <a:r>
              <a:rPr lang="en-US" altLang="zh-CN" sz="2865" i="1" err="1">
                <a:latin typeface="Times New Roman" panose="02020603050405020304" charset="0"/>
              </a:rPr>
              <a:t>G</a:t>
            </a:r>
            <a:r>
              <a:rPr lang="en-US" altLang="zh-CN" sz="2865" err="1">
                <a:latin typeface="Times New Roman" panose="02020603050405020304" charset="0"/>
              </a:rPr>
              <a:t>(</a:t>
            </a:r>
            <a:r>
              <a:rPr lang="en-US" altLang="zh-CN" sz="2865" i="1" err="1">
                <a:latin typeface="Times New Roman" panose="02020603050405020304" charset="0"/>
              </a:rPr>
              <a:t>z</a:t>
            </a:r>
            <a:r>
              <a:rPr lang="en-US" altLang="zh-CN" sz="2865" i="1" baseline="-25000" err="1">
                <a:latin typeface="Times New Roman" panose="02020603050405020304" charset="0"/>
              </a:rPr>
              <a:t>k</a:t>
            </a:r>
            <a:r>
              <a:rPr lang="en-US" altLang="zh-CN" sz="2865">
                <a:latin typeface="Times New Roman" panose="02020603050405020304" charset="0"/>
              </a:rPr>
              <a:t>)</a:t>
            </a:r>
            <a:r>
              <a:rPr lang="zh-CN" altLang="en-US" sz="2865" dirty="0">
                <a:latin typeface="Times New Roman" panose="02020603050405020304" charset="0"/>
              </a:rPr>
              <a:t>。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ea typeface="+mn-ea"/>
                <a:cs typeface="新宋体" panose="02010609030101010101" charset="-122"/>
              </a:rPr>
              <a:t>图像直方图的</a:t>
            </a:r>
            <a:r>
              <a:rPr lang="zh-CN" sz="4000" b="0" spc="-5" dirty="0">
                <a:latin typeface="Times New Roman" panose="02020603050405020304" charset="0"/>
                <a:ea typeface="+mn-ea"/>
                <a:cs typeface="新宋体" panose="02010609030101010101" charset="-122"/>
              </a:rPr>
              <a:t>规定化</a:t>
            </a:r>
            <a:endParaRPr lang="en-US" altLang="zh-CN" sz="3200" b="1" spc="-5" dirty="0">
              <a:solidFill>
                <a:srgbClr val="FF0000"/>
              </a:solidFill>
              <a:latin typeface="Times New Roman" panose="02020603050405020304" charset="0"/>
              <a:ea typeface="+mn-ea"/>
              <a:cs typeface="新宋体" panose="02010609030101010101"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文本框 227344"/>
          <p:cNvSpPr txBox="1"/>
          <p:nvPr/>
        </p:nvSpPr>
        <p:spPr>
          <a:xfrm>
            <a:off x="885190" y="1465580"/>
            <a:ext cx="9662795" cy="2251001"/>
          </a:xfrm>
          <a:prstGeom prst="rect">
            <a:avLst/>
          </a:prstGeom>
          <a:noFill/>
          <a:ln w="9525">
            <a:noFill/>
          </a:ln>
        </p:spPr>
        <p:txBody>
          <a:bodyPr wrap="square" anchor="t">
            <a:spAutoFit/>
          </a:bodyPr>
          <a:lstStyle/>
          <a:p>
            <a:pPr lvl="0" indent="0">
              <a:lnSpc>
                <a:spcPct val="140000"/>
              </a:lnSpc>
            </a:pPr>
            <a:r>
              <a:rPr lang="en-US" altLang="zh-CN" sz="3090" b="1">
                <a:solidFill>
                  <a:srgbClr val="000066"/>
                </a:solidFill>
                <a:latin typeface="Times New Roman" panose="02020603050405020304" charset="0"/>
              </a:rPr>
              <a:t>用直方图规定化方法进行图像增强的步骤: </a:t>
            </a:r>
            <a:endParaRPr lang="en-US" altLang="zh-CN" sz="3090" b="1" smtClean="0">
              <a:solidFill>
                <a:srgbClr val="000066"/>
              </a:solidFill>
              <a:latin typeface="Times New Roman" panose="02020603050405020304" charset="0"/>
            </a:endParaRPr>
          </a:p>
          <a:p>
            <a:pPr lvl="0" indent="0">
              <a:lnSpc>
                <a:spcPct val="140000"/>
              </a:lnSpc>
            </a:pPr>
            <a:endParaRPr lang="en-US" altLang="zh-CN" sz="1200" b="1">
              <a:solidFill>
                <a:srgbClr val="000066"/>
              </a:solidFill>
              <a:latin typeface="Times New Roman" panose="02020603050405020304" charset="0"/>
            </a:endParaRPr>
          </a:p>
          <a:p>
            <a:pPr lvl="0" indent="0">
              <a:lnSpc>
                <a:spcPct val="130000"/>
              </a:lnSpc>
            </a:pPr>
            <a:r>
              <a:rPr lang="zh-CN" altLang="en-US" sz="2865" dirty="0">
                <a:latin typeface="Times New Roman" panose="02020603050405020304" charset="0"/>
              </a:rPr>
              <a:t>通常情况下，规定的期望直方图的灰度等级与原图像的灰度等级相同</a:t>
            </a:r>
            <a:r>
              <a:rPr lang="en-US" altLang="zh-CN" sz="2865" dirty="0">
                <a:latin typeface="Times New Roman" panose="02020603050405020304" charset="0"/>
              </a:rPr>
              <a:t>(</a:t>
            </a:r>
            <a:r>
              <a:rPr lang="zh-CN" altLang="en-US" sz="1985" dirty="0">
                <a:solidFill>
                  <a:srgbClr val="FF0000"/>
                </a:solidFill>
                <a:latin typeface="Times New Roman" panose="02020603050405020304" charset="0"/>
              </a:rPr>
              <a:t>均为</a:t>
            </a:r>
            <a:r>
              <a:rPr lang="en-US" altLang="zh-CN" sz="1985" dirty="0">
                <a:solidFill>
                  <a:srgbClr val="FF0000"/>
                </a:solidFill>
                <a:latin typeface="Times New Roman" panose="02020603050405020304" charset="0"/>
              </a:rPr>
              <a:t>256</a:t>
            </a:r>
            <a:r>
              <a:rPr lang="zh-CN" altLang="en-US" sz="1985" dirty="0">
                <a:solidFill>
                  <a:srgbClr val="FF0000"/>
                </a:solidFill>
                <a:latin typeface="Times New Roman" panose="02020603050405020304" charset="0"/>
              </a:rPr>
              <a:t>灰度级</a:t>
            </a:r>
            <a:r>
              <a:rPr lang="en-US" altLang="zh-CN" sz="2865" dirty="0">
                <a:latin typeface="Times New Roman" panose="02020603050405020304" charset="0"/>
              </a:rPr>
              <a:t>)</a:t>
            </a:r>
            <a:r>
              <a:rPr lang="zh-CN" altLang="en-US" sz="2865" dirty="0">
                <a:latin typeface="Times New Roman" panose="02020603050405020304" charset="0"/>
              </a:rPr>
              <a:t>。所依据的变换公式的离散形式为：</a:t>
            </a:r>
            <a:r>
              <a:rPr lang="zh-CN" altLang="en-US" sz="3090" dirty="0">
                <a:latin typeface="Times New Roman" panose="02020603050405020304" charset="0"/>
              </a:rPr>
              <a:t> </a:t>
            </a:r>
          </a:p>
        </p:txBody>
      </p:sp>
      <p:grpSp>
        <p:nvGrpSpPr>
          <p:cNvPr id="65539" name="组合 1"/>
          <p:cNvGrpSpPr/>
          <p:nvPr/>
        </p:nvGrpSpPr>
        <p:grpSpPr>
          <a:xfrm>
            <a:off x="1241598" y="3524308"/>
            <a:ext cx="6175813" cy="1127822"/>
            <a:chOff x="1954" y="5109"/>
            <a:chExt cx="8820" cy="1611"/>
          </a:xfrm>
        </p:grpSpPr>
        <p:graphicFrame>
          <p:nvGraphicFramePr>
            <p:cNvPr id="65540" name="对象 227345"/>
            <p:cNvGraphicFramePr/>
            <p:nvPr/>
          </p:nvGraphicFramePr>
          <p:xfrm>
            <a:off x="1954" y="5109"/>
            <a:ext cx="4978" cy="1611"/>
          </p:xfrm>
          <a:graphic>
            <a:graphicData uri="http://schemas.openxmlformats.org/presentationml/2006/ole">
              <mc:AlternateContent xmlns:mc="http://schemas.openxmlformats.org/markup-compatibility/2006">
                <mc:Choice xmlns:v="urn:schemas-microsoft-com:vml" Requires="v">
                  <p:oleObj spid="_x0000_s23725" r:id="rId3" imgW="1485265" imgH="444500" progId="Equation.3">
                    <p:embed/>
                  </p:oleObj>
                </mc:Choice>
                <mc:Fallback>
                  <p:oleObj r:id="rId3" imgW="1485265" imgH="444500" progId="Equation.3">
                    <p:embed/>
                    <p:pic>
                      <p:nvPicPr>
                        <p:cNvPr id="0" name="图片 3151"/>
                        <p:cNvPicPr/>
                        <p:nvPr/>
                      </p:nvPicPr>
                      <p:blipFill>
                        <a:blip r:embed="rId4"/>
                        <a:stretch>
                          <a:fillRect/>
                        </a:stretch>
                      </p:blipFill>
                      <p:spPr>
                        <a:xfrm>
                          <a:off x="1954" y="5109"/>
                          <a:ext cx="4978" cy="1611"/>
                        </a:xfrm>
                        <a:prstGeom prst="rect">
                          <a:avLst/>
                        </a:prstGeom>
                        <a:noFill/>
                        <a:ln w="38100">
                          <a:noFill/>
                          <a:miter/>
                        </a:ln>
                      </p:spPr>
                    </p:pic>
                  </p:oleObj>
                </mc:Fallback>
              </mc:AlternateContent>
            </a:graphicData>
          </a:graphic>
        </p:graphicFrame>
        <p:sp>
          <p:nvSpPr>
            <p:cNvPr id="65541" name="矩形 227347"/>
            <p:cNvSpPr/>
            <p:nvPr/>
          </p:nvSpPr>
          <p:spPr>
            <a:xfrm>
              <a:off x="7519" y="5633"/>
              <a:ext cx="3255" cy="563"/>
            </a:xfrm>
            <a:prstGeom prst="rect">
              <a:avLst/>
            </a:prstGeom>
            <a:noFill/>
            <a:ln w="9525">
              <a:noFill/>
            </a:ln>
          </p:spPr>
          <p:txBody>
            <a:bodyPr wrap="square" anchor="ctr">
              <a:spAutoFit/>
            </a:bodyPr>
            <a:lstStyle/>
            <a:p>
              <a:pPr lvl="0" indent="0"/>
              <a:r>
                <a:rPr lang="en-US" altLang="zh-CN" sz="1985" b="1">
                  <a:solidFill>
                    <a:srgbClr val="FF0000"/>
                  </a:solidFill>
                  <a:latin typeface="Times New Roman" panose="02020603050405020304" charset="0"/>
                </a:rPr>
                <a:t>K=0,1,…,L-1  </a:t>
              </a:r>
              <a:endParaRPr lang="en-US" altLang="zh-CN" sz="1985" b="1" dirty="0">
                <a:solidFill>
                  <a:srgbClr val="FF0000"/>
                </a:solidFill>
                <a:latin typeface="Times New Roman" panose="02020603050405020304" charset="0"/>
              </a:endParaRPr>
            </a:p>
          </p:txBody>
        </p:sp>
      </p:gr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ea typeface="+mn-ea"/>
                <a:cs typeface="新宋体" panose="02010609030101010101" charset="-122"/>
              </a:rPr>
              <a:t>图像直方图的</a:t>
            </a:r>
            <a:r>
              <a:rPr lang="zh-CN" sz="4000" b="0" spc="-5" dirty="0">
                <a:latin typeface="Times New Roman" panose="02020603050405020304" charset="0"/>
                <a:ea typeface="+mn-ea"/>
                <a:cs typeface="新宋体" panose="02010609030101010101" charset="-122"/>
              </a:rPr>
              <a:t>规定化</a:t>
            </a:r>
            <a:endParaRPr lang="en-US" altLang="zh-CN" sz="3200" b="1" spc="-5" dirty="0">
              <a:solidFill>
                <a:srgbClr val="FF0000"/>
              </a:solidFill>
              <a:latin typeface="Times New Roman" panose="02020603050405020304" charset="0"/>
              <a:ea typeface="+mn-ea"/>
              <a:cs typeface="新宋体" panose="0201060903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2479433" y="3303270"/>
            <a:ext cx="6340602" cy="4176521"/>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9004300" y="6445883"/>
            <a:ext cx="561975" cy="344805"/>
          </a:xfrm>
          <a:prstGeom prst="rect">
            <a:avLst/>
          </a:prstGeom>
        </p:spPr>
        <p:txBody>
          <a:bodyPr vert="horz" wrap="square" lIns="0" tIns="0" rIns="0" bIns="0" rtlCol="0">
            <a:spAutoFit/>
          </a:bodyPr>
          <a:lstStyle/>
          <a:p>
            <a:pPr marL="12700">
              <a:lnSpc>
                <a:spcPct val="100000"/>
              </a:lnSpc>
            </a:pPr>
            <a:r>
              <a:rPr sz="2200" i="1" spc="-35" dirty="0">
                <a:latin typeface="Symbol" panose="05050102010706020507"/>
                <a:cs typeface="Symbol" panose="05050102010706020507"/>
              </a:rPr>
              <a:t></a:t>
            </a:r>
            <a:r>
              <a:rPr sz="2200" i="1" spc="220" dirty="0">
                <a:latin typeface="Times New Roman" panose="02020603050405020304"/>
                <a:cs typeface="Times New Roman" panose="02020603050405020304"/>
              </a:rPr>
              <a:t> </a:t>
            </a:r>
            <a:r>
              <a:rPr sz="2100" spc="5" dirty="0">
                <a:latin typeface="Symbol" panose="05050102010706020507"/>
                <a:cs typeface="Symbol" panose="05050102010706020507"/>
              </a:rPr>
              <a:t></a:t>
            </a:r>
            <a:r>
              <a:rPr sz="2100" spc="-170" dirty="0">
                <a:latin typeface="Times New Roman" panose="02020603050405020304"/>
                <a:cs typeface="Times New Roman" panose="02020603050405020304"/>
              </a:rPr>
              <a:t> </a:t>
            </a:r>
            <a:r>
              <a:rPr sz="2100" spc="5" dirty="0">
                <a:latin typeface="Times New Roman" panose="02020603050405020304"/>
                <a:cs typeface="Times New Roman" panose="02020603050405020304"/>
              </a:rPr>
              <a:t>5</a:t>
            </a:r>
            <a:endParaRPr sz="2100">
              <a:latin typeface="Times New Roman" panose="02020603050405020304"/>
              <a:cs typeface="Times New Roman" panose="02020603050405020304"/>
            </a:endParaRPr>
          </a:p>
        </p:txBody>
      </p:sp>
      <p:sp>
        <p:nvSpPr>
          <p:cNvPr id="7" name="object 7"/>
          <p:cNvSpPr txBox="1"/>
          <p:nvPr/>
        </p:nvSpPr>
        <p:spPr>
          <a:xfrm>
            <a:off x="317500" y="1991372"/>
            <a:ext cx="8087613" cy="1287532"/>
          </a:xfrm>
          <a:prstGeom prst="rect">
            <a:avLst/>
          </a:prstGeom>
        </p:spPr>
        <p:txBody>
          <a:bodyPr vert="horz" wrap="square" lIns="0" tIns="0" rIns="0" bIns="0" rtlCol="0">
            <a:spAutoFit/>
          </a:bodyPr>
          <a:lstStyle/>
          <a:p>
            <a:pPr marL="12700" defTabSz="0">
              <a:lnSpc>
                <a:spcPct val="100000"/>
              </a:lnSpc>
              <a:tabLst>
                <a:tab pos="327025" algn="l"/>
              </a:tabLst>
            </a:pPr>
            <a:r>
              <a:rPr sz="1600" spc="575" dirty="0">
                <a:solidFill>
                  <a:srgbClr val="EE2B0A"/>
                </a:solidFill>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例：航空地面图像</a:t>
            </a:r>
            <a:endParaRPr sz="2400">
              <a:latin typeface="Times New Roman" panose="02020603050405020304" pitchFamily="18" charset="0"/>
              <a:cs typeface="Times New Roman" panose="02020603050405020304" pitchFamily="18" charset="0"/>
            </a:endParaRPr>
          </a:p>
          <a:p>
            <a:pPr marL="12700" defTabSz="0">
              <a:lnSpc>
                <a:spcPct val="100000"/>
              </a:lnSpc>
              <a:spcBef>
                <a:spcPts val="1435"/>
              </a:spcBef>
              <a:tabLst>
                <a:tab pos="314960" algn="l"/>
              </a:tabLst>
            </a:pPr>
            <a:r>
              <a:rPr sz="1600" spc="575" dirty="0">
                <a:solidFill>
                  <a:srgbClr val="EE2B0A"/>
                </a:solidFill>
                <a:latin typeface="Times New Roman" panose="02020603050405020304" pitchFamily="18" charset="0"/>
                <a:cs typeface="Times New Roman" panose="02020603050405020304" pitchFamily="18" charset="0"/>
              </a:rPr>
              <a:t>•	</a:t>
            </a:r>
            <a:r>
              <a:rPr sz="3200" i="1" spc="-89" baseline="8000" dirty="0">
                <a:latin typeface="Times New Roman" panose="02020603050405020304" pitchFamily="18" charset="0"/>
                <a:cs typeface="Times New Roman" panose="02020603050405020304" pitchFamily="18" charset="0"/>
                <a:sym typeface="+mn-ea"/>
              </a:rPr>
              <a:t>γ</a:t>
            </a:r>
            <a:r>
              <a:rPr lang="en-US" sz="3200" i="1" spc="-89" baseline="8000" dirty="0">
                <a:latin typeface="Times New Roman" panose="02020603050405020304" pitchFamily="18" charset="0"/>
                <a:cs typeface="Times New Roman" panose="02020603050405020304" pitchFamily="18" charset="0"/>
                <a:sym typeface="+mn-ea"/>
              </a:rPr>
              <a:t>&gt;</a:t>
            </a:r>
            <a:r>
              <a:rPr sz="3200" spc="7" baseline="4000" dirty="0">
                <a:latin typeface="Times New Roman" panose="02020603050405020304" pitchFamily="18" charset="0"/>
                <a:cs typeface="Times New Roman" panose="02020603050405020304" pitchFamily="18" charset="0"/>
                <a:sym typeface="+mn-ea"/>
              </a:rPr>
              <a:t>1</a:t>
            </a:r>
            <a:r>
              <a:rPr sz="3200" spc="15" baseline="4000" dirty="0">
                <a:latin typeface="Times New Roman" panose="02020603050405020304" pitchFamily="18" charset="0"/>
                <a:cs typeface="Times New Roman" panose="02020603050405020304" pitchFamily="18" charset="0"/>
                <a:sym typeface="+mn-ea"/>
              </a:rPr>
              <a:t> </a:t>
            </a:r>
            <a:r>
              <a:rPr lang="zh-CN" sz="2400" b="1" spc="-10" dirty="0">
                <a:latin typeface="Times New Roman" panose="02020603050405020304" pitchFamily="18" charset="0"/>
                <a:cs typeface="Times New Roman" panose="02020603050405020304" pitchFamily="18" charset="0"/>
              </a:rPr>
              <a:t>降低</a:t>
            </a:r>
            <a:r>
              <a:rPr sz="2400" b="1" spc="-10" dirty="0">
                <a:latin typeface="Times New Roman" panose="02020603050405020304" pitchFamily="18" charset="0"/>
                <a:cs typeface="Times New Roman" panose="02020603050405020304" pitchFamily="18" charset="0"/>
              </a:rPr>
              <a:t>灰度级，使图像变暗</a:t>
            </a:r>
            <a:r>
              <a:rPr sz="2400" b="1" i="1" spc="-10" dirty="0">
                <a:latin typeface="Times New Roman" panose="02020603050405020304" pitchFamily="18" charset="0"/>
                <a:cs typeface="Times New Roman" panose="02020603050405020304" pitchFamily="18" charset="0"/>
              </a:rPr>
              <a:t>c</a:t>
            </a:r>
            <a:r>
              <a:rPr sz="2400" b="1" spc="-10" dirty="0">
                <a:latin typeface="Times New Roman" panose="02020603050405020304" pitchFamily="18" charset="0"/>
                <a:cs typeface="Times New Roman" panose="02020603050405020304" pitchFamily="18" charset="0"/>
              </a:rPr>
              <a:t>=1,</a:t>
            </a:r>
            <a:r>
              <a:rPr sz="2400" b="1" spc="-395" dirty="0">
                <a:latin typeface="Times New Roman" panose="02020603050405020304" pitchFamily="18" charset="0"/>
                <a:cs typeface="Times New Roman" panose="02020603050405020304" pitchFamily="18" charset="0"/>
              </a:rPr>
              <a:t> </a:t>
            </a:r>
            <a:r>
              <a:rPr sz="3600" i="1" spc="-89" baseline="8000" dirty="0">
                <a:latin typeface="Times New Roman" panose="02020603050405020304" pitchFamily="18" charset="0"/>
                <a:cs typeface="Times New Roman" panose="02020603050405020304" pitchFamily="18" charset="0"/>
                <a:sym typeface="+mn-ea"/>
              </a:rPr>
              <a:t>γ</a:t>
            </a:r>
            <a:r>
              <a:rPr lang="en-US" sz="3600" i="1" spc="-89" baseline="8000" dirty="0">
                <a:latin typeface="Times New Roman" panose="02020603050405020304" pitchFamily="18" charset="0"/>
                <a:cs typeface="Times New Roman" panose="02020603050405020304" pitchFamily="18" charset="0"/>
                <a:sym typeface="+mn-ea"/>
              </a:rPr>
              <a:t>=</a:t>
            </a:r>
            <a:r>
              <a:rPr sz="3200" spc="-240" baseline="7000" dirty="0">
                <a:latin typeface="Times New Roman" panose="02020603050405020304" pitchFamily="18" charset="0"/>
                <a:cs typeface="Times New Roman" panose="02020603050405020304" pitchFamily="18" charset="0"/>
              </a:rPr>
              <a:t>3</a:t>
            </a:r>
            <a:r>
              <a:rPr sz="3200" spc="-15" baseline="7000" dirty="0">
                <a:latin typeface="Times New Roman" panose="02020603050405020304" pitchFamily="18" charset="0"/>
                <a:cs typeface="Times New Roman" panose="02020603050405020304" pitchFamily="18" charset="0"/>
              </a:rPr>
              <a:t>,</a:t>
            </a:r>
            <a:r>
              <a:rPr sz="3200" spc="-142" baseline="7000" dirty="0">
                <a:latin typeface="Times New Roman" panose="02020603050405020304" pitchFamily="18" charset="0"/>
                <a:cs typeface="Times New Roman" panose="02020603050405020304" pitchFamily="18" charset="0"/>
              </a:rPr>
              <a:t>4</a:t>
            </a:r>
            <a:r>
              <a:rPr sz="3200" spc="-104" baseline="7000" dirty="0">
                <a:latin typeface="Times New Roman" panose="02020603050405020304" pitchFamily="18" charset="0"/>
                <a:cs typeface="Times New Roman" panose="02020603050405020304" pitchFamily="18" charset="0"/>
              </a:rPr>
              <a:t>,</a:t>
            </a:r>
            <a:r>
              <a:rPr sz="3200" spc="7" baseline="7000" dirty="0">
                <a:latin typeface="Times New Roman" panose="02020603050405020304" pitchFamily="18" charset="0"/>
                <a:cs typeface="Times New Roman" panose="02020603050405020304" pitchFamily="18" charset="0"/>
              </a:rPr>
              <a:t>5</a:t>
            </a:r>
            <a:endParaRPr sz="3200" baseline="7000">
              <a:latin typeface="Times New Roman" panose="02020603050405020304" pitchFamily="18" charset="0"/>
              <a:cs typeface="Times New Roman" panose="02020603050405020304" pitchFamily="18" charset="0"/>
            </a:endParaRPr>
          </a:p>
          <a:p>
            <a:pPr>
              <a:lnSpc>
                <a:spcPct val="100000"/>
              </a:lnSpc>
            </a:pPr>
            <a:endParaRPr sz="2400">
              <a:latin typeface="Times New Roman" panose="02020603050405020304" pitchFamily="18" charset="0"/>
              <a:cs typeface="Times New Roman" panose="02020603050405020304" pitchFamily="18" charset="0"/>
            </a:endParaRPr>
          </a:p>
        </p:txBody>
      </p:sp>
      <p:sp>
        <p:nvSpPr>
          <p:cNvPr id="8" name="object 8"/>
          <p:cNvSpPr txBox="1"/>
          <p:nvPr/>
        </p:nvSpPr>
        <p:spPr>
          <a:xfrm>
            <a:off x="3098419" y="6361429"/>
            <a:ext cx="569595" cy="877163"/>
          </a:xfrm>
          <a:prstGeom prst="rect">
            <a:avLst/>
          </a:prstGeom>
        </p:spPr>
        <p:txBody>
          <a:bodyPr vert="horz" wrap="square" lIns="0" tIns="0" rIns="0" bIns="0" rtlCol="0">
            <a:spAutoFit/>
          </a:bodyPr>
          <a:lstStyle/>
          <a:p>
            <a:pPr algn="ctr">
              <a:lnSpc>
                <a:spcPct val="100000"/>
              </a:lnSpc>
            </a:pPr>
            <a:r>
              <a:rPr sz="2200" i="1" spc="-35" dirty="0">
                <a:latin typeface="Symbol" panose="05050102010706020507"/>
                <a:cs typeface="Symbol" panose="05050102010706020507"/>
              </a:rPr>
              <a:t></a:t>
            </a:r>
            <a:r>
              <a:rPr sz="2200" i="1" spc="220" dirty="0">
                <a:latin typeface="Times New Roman" panose="02020603050405020304"/>
                <a:cs typeface="Times New Roman" panose="02020603050405020304"/>
              </a:rPr>
              <a:t> </a:t>
            </a:r>
            <a:r>
              <a:rPr sz="2100" spc="5" dirty="0">
                <a:latin typeface="Symbol" panose="05050102010706020507"/>
                <a:cs typeface="Symbol" panose="05050102010706020507"/>
              </a:rPr>
              <a:t></a:t>
            </a:r>
            <a:r>
              <a:rPr sz="2100" spc="-110" dirty="0">
                <a:latin typeface="Times New Roman" panose="02020603050405020304"/>
                <a:cs typeface="Times New Roman" panose="02020603050405020304"/>
              </a:rPr>
              <a:t> </a:t>
            </a:r>
            <a:r>
              <a:rPr sz="2100" spc="5" dirty="0">
                <a:latin typeface="Times New Roman" panose="02020603050405020304"/>
                <a:cs typeface="Times New Roman" panose="02020603050405020304"/>
              </a:rPr>
              <a:t>4</a:t>
            </a:r>
            <a:endParaRPr sz="2100">
              <a:latin typeface="Times New Roman" panose="02020603050405020304"/>
              <a:cs typeface="Times New Roman" panose="02020603050405020304"/>
            </a:endParaRPr>
          </a:p>
          <a:p>
            <a:pPr marL="51435" algn="ctr">
              <a:lnSpc>
                <a:spcPts val="3750"/>
              </a:lnSpc>
              <a:spcBef>
                <a:spcPts val="365"/>
              </a:spcBef>
            </a:pPr>
            <a:endParaRPr sz="3200">
              <a:latin typeface="新宋体" panose="02010609030101010101" charset="-122"/>
              <a:cs typeface="新宋体" panose="02010609030101010101" charset="-122"/>
            </a:endParaRPr>
          </a:p>
        </p:txBody>
      </p:sp>
      <p:sp>
        <p:nvSpPr>
          <p:cNvPr id="11" name="object 4"/>
          <p:cNvSpPr txBox="1"/>
          <p:nvPr/>
        </p:nvSpPr>
        <p:spPr>
          <a:xfrm>
            <a:off x="317500" y="1320545"/>
            <a:ext cx="8599805" cy="487680"/>
          </a:xfrm>
          <a:prstGeom prst="rect">
            <a:avLst/>
          </a:prstGeom>
        </p:spPr>
        <p:txBody>
          <a:bodyPr vert="horz" wrap="square" lIns="0" tIns="0" rIns="0" bIns="0" rtlCol="0">
            <a:spAutoFit/>
          </a:bodyPr>
          <a:lstStyle/>
          <a:p>
            <a:pPr marL="12700">
              <a:lnSpc>
                <a:spcPct val="100000"/>
              </a:lnSpc>
            </a:pPr>
            <a:r>
              <a:rPr sz="3200" b="1" spc="-15">
                <a:latin typeface="Times New Roman" panose="02020603050405020304" charset="0"/>
                <a:cs typeface="新宋体" panose="02010609030101010101" charset="-122"/>
              </a:rPr>
              <a:t>点运算</a:t>
            </a:r>
            <a:r>
              <a:rPr sz="3200" b="1" spc="-5" smtClean="0">
                <a:latin typeface="Times New Roman" panose="02020603050405020304" charset="0"/>
                <a:cs typeface="Times New Roman" panose="02020603050405020304"/>
              </a:rPr>
              <a:t>——</a:t>
            </a:r>
            <a:r>
              <a:rPr lang="en-US" altLang="zh-CN" sz="3200" b="1" spc="-15">
                <a:latin typeface="Times New Roman" panose="02020603050405020304" charset="0"/>
                <a:cs typeface="新宋体" panose="02010609030101010101" charset="-122"/>
                <a:sym typeface="+mn-ea"/>
              </a:rPr>
              <a:t>3.</a:t>
            </a:r>
            <a:r>
              <a:rPr lang="zh-CN" altLang="en-US" sz="3200" b="1" spc="-15">
                <a:latin typeface="Times New Roman" panose="02020603050405020304" charset="0"/>
                <a:cs typeface="新宋体" panose="02010609030101010101" charset="-122"/>
                <a:sym typeface="+mn-ea"/>
              </a:rPr>
              <a:t>幂次变换</a:t>
            </a:r>
            <a:endParaRPr sz="3200">
              <a:latin typeface="Times New Roman" panose="02020603050405020304" charset="0"/>
              <a:cs typeface="新宋体" panose="02010609030101010101" charset="-122"/>
            </a:endParaRPr>
          </a:p>
        </p:txBody>
      </p:sp>
      <p:sp>
        <p:nvSpPr>
          <p:cNvPr id="12"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
        <p:nvSpPr>
          <p:cNvPr id="9" name="object 6"/>
          <p:cNvSpPr txBox="1"/>
          <p:nvPr/>
        </p:nvSpPr>
        <p:spPr>
          <a:xfrm>
            <a:off x="8887861" y="4314825"/>
            <a:ext cx="561975" cy="344805"/>
          </a:xfrm>
          <a:prstGeom prst="rect">
            <a:avLst/>
          </a:prstGeom>
        </p:spPr>
        <p:txBody>
          <a:bodyPr vert="horz" wrap="square" lIns="0" tIns="0" rIns="0" bIns="0" rtlCol="0">
            <a:spAutoFit/>
          </a:bodyPr>
          <a:lstStyle/>
          <a:p>
            <a:pPr marL="12700">
              <a:lnSpc>
                <a:spcPct val="100000"/>
              </a:lnSpc>
            </a:pPr>
            <a:r>
              <a:rPr sz="2200" i="1" spc="-35" dirty="0">
                <a:latin typeface="Symbol" panose="05050102010706020507"/>
                <a:cs typeface="Symbol" panose="05050102010706020507"/>
              </a:rPr>
              <a:t></a:t>
            </a:r>
            <a:r>
              <a:rPr sz="2200" i="1" spc="220" dirty="0">
                <a:latin typeface="Times New Roman" panose="02020603050405020304"/>
                <a:cs typeface="Times New Roman" panose="02020603050405020304"/>
              </a:rPr>
              <a:t> </a:t>
            </a:r>
            <a:r>
              <a:rPr sz="2100" spc="5">
                <a:latin typeface="Symbol" panose="05050102010706020507"/>
                <a:cs typeface="Symbol" panose="05050102010706020507"/>
              </a:rPr>
              <a:t></a:t>
            </a:r>
            <a:r>
              <a:rPr sz="2100" spc="-170">
                <a:latin typeface="Times New Roman" panose="02020603050405020304"/>
                <a:cs typeface="Times New Roman" panose="02020603050405020304"/>
              </a:rPr>
              <a:t> </a:t>
            </a:r>
            <a:r>
              <a:rPr lang="en-US" sz="2100" spc="5" smtClean="0">
                <a:latin typeface="Times New Roman" panose="02020603050405020304"/>
                <a:cs typeface="Times New Roman" panose="02020603050405020304"/>
              </a:rPr>
              <a:t>3</a:t>
            </a:r>
            <a:endParaRPr sz="2100">
              <a:latin typeface="Times New Roman" panose="02020603050405020304"/>
              <a:cs typeface="Times New Roman" panose="020206030504050203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文本框 228376"/>
          <p:cNvSpPr txBox="1"/>
          <p:nvPr/>
        </p:nvSpPr>
        <p:spPr>
          <a:xfrm>
            <a:off x="961390" y="1389288"/>
            <a:ext cx="9381786" cy="4994637"/>
          </a:xfrm>
          <a:prstGeom prst="rect">
            <a:avLst/>
          </a:prstGeom>
          <a:noFill/>
          <a:ln w="9525">
            <a:noFill/>
          </a:ln>
        </p:spPr>
        <p:txBody>
          <a:bodyPr anchor="t">
            <a:spAutoFit/>
          </a:bodyPr>
          <a:lstStyle/>
          <a:p>
            <a:pPr lvl="0" indent="0">
              <a:lnSpc>
                <a:spcPct val="150000"/>
              </a:lnSpc>
            </a:pPr>
            <a:r>
              <a:rPr lang="en-US" altLang="zh-CN" sz="3090" b="1">
                <a:solidFill>
                  <a:srgbClr val="000066"/>
                </a:solidFill>
                <a:latin typeface="Times New Roman" panose="02020603050405020304" charset="0"/>
              </a:rPr>
              <a:t>用直方图规定化方法进行图像增强的步骤:</a:t>
            </a:r>
            <a:r>
              <a:rPr lang="en-US" altLang="zh-CN" sz="3310" b="1">
                <a:solidFill>
                  <a:srgbClr val="000066"/>
                </a:solidFill>
                <a:latin typeface="Times New Roman" panose="02020603050405020304" charset="0"/>
              </a:rPr>
              <a:t> </a:t>
            </a:r>
            <a:endParaRPr lang="en-US" altLang="zh-CN" sz="3310" b="1" smtClean="0">
              <a:solidFill>
                <a:srgbClr val="000066"/>
              </a:solidFill>
              <a:latin typeface="Times New Roman" panose="02020603050405020304" charset="0"/>
            </a:endParaRPr>
          </a:p>
          <a:p>
            <a:pPr lvl="0" indent="0">
              <a:lnSpc>
                <a:spcPct val="150000"/>
              </a:lnSpc>
            </a:pPr>
            <a:endParaRPr lang="en-US" altLang="zh-CN" sz="1100" b="1">
              <a:solidFill>
                <a:srgbClr val="000066"/>
              </a:solidFill>
              <a:latin typeface="Times New Roman" panose="02020603050405020304" charset="0"/>
            </a:endParaRPr>
          </a:p>
          <a:p>
            <a:pPr lvl="0" indent="0">
              <a:lnSpc>
                <a:spcPct val="150000"/>
              </a:lnSpc>
            </a:pPr>
            <a:r>
              <a:rPr lang="zh-CN" altLang="en-US" sz="2865" b="1" smtClean="0">
                <a:solidFill>
                  <a:srgbClr val="FF0000"/>
                </a:solidFill>
                <a:latin typeface="Times New Roman" panose="02020603050405020304" charset="0"/>
              </a:rPr>
              <a:t>三、将</a:t>
            </a:r>
            <a:r>
              <a:rPr lang="zh-CN" altLang="en-US" sz="2865" b="1" dirty="0">
                <a:solidFill>
                  <a:srgbClr val="FF0000"/>
                </a:solidFill>
                <a:latin typeface="Times New Roman" panose="02020603050405020304" charset="0"/>
              </a:rPr>
              <a:t>原直方图对应映射到规定的直方图。</a:t>
            </a:r>
          </a:p>
          <a:p>
            <a:pPr lvl="0" indent="0">
              <a:lnSpc>
                <a:spcPct val="150000"/>
              </a:lnSpc>
            </a:pPr>
            <a:r>
              <a:rPr lang="en-US" altLang="zh-CN" sz="2865">
                <a:latin typeface="Times New Roman" panose="02020603050405020304" charset="0"/>
              </a:rPr>
              <a:t> ①</a:t>
            </a:r>
            <a:r>
              <a:rPr lang="zh-CN" altLang="en-US" sz="2865" dirty="0">
                <a:latin typeface="Times New Roman" panose="02020603050405020304" charset="0"/>
              </a:rPr>
              <a:t> 将第</a:t>
            </a:r>
            <a:r>
              <a:rPr lang="en-US" altLang="zh-CN" sz="2865" dirty="0">
                <a:latin typeface="Times New Roman" panose="02020603050405020304" charset="0"/>
              </a:rPr>
              <a:t>(</a:t>
            </a:r>
            <a:r>
              <a:rPr lang="en-US" altLang="zh-CN" sz="2865">
                <a:latin typeface="Times New Roman" panose="02020603050405020304" charset="0"/>
              </a:rPr>
              <a:t>1</a:t>
            </a:r>
            <a:r>
              <a:rPr lang="en-US" altLang="zh-CN" sz="2865" dirty="0">
                <a:latin typeface="Times New Roman" panose="02020603050405020304" charset="0"/>
              </a:rPr>
              <a:t>)</a:t>
            </a:r>
            <a:r>
              <a:rPr lang="zh-CN" altLang="en-US" sz="2865" dirty="0">
                <a:latin typeface="Times New Roman" panose="02020603050405020304" charset="0"/>
              </a:rPr>
              <a:t>步获得的灰度级别应用于反变换函数</a:t>
            </a:r>
            <a:r>
              <a:rPr lang="en-US" altLang="zh-CN" sz="2865" i="1" err="1">
                <a:latin typeface="Times New Roman" panose="02020603050405020304" charset="0"/>
              </a:rPr>
              <a:t>z</a:t>
            </a:r>
            <a:r>
              <a:rPr lang="en-US" altLang="zh-CN" sz="2865" i="1" baseline="-25000" err="1">
                <a:latin typeface="Times New Roman" panose="02020603050405020304" charset="0"/>
              </a:rPr>
              <a:t>l</a:t>
            </a:r>
            <a:r>
              <a:rPr lang="en-US" altLang="zh-CN" sz="2865">
                <a:latin typeface="Times New Roman" panose="02020603050405020304" charset="0"/>
              </a:rPr>
              <a:t>=</a:t>
            </a:r>
            <a:r>
              <a:rPr lang="en-US" altLang="zh-CN" sz="2865" i="1" err="1">
                <a:latin typeface="Times New Roman" panose="02020603050405020304" charset="0"/>
              </a:rPr>
              <a:t>G</a:t>
            </a:r>
            <a:r>
              <a:rPr lang="en-US" altLang="zh-CN" sz="2865" baseline="30000">
                <a:latin typeface="Times New Roman" panose="02020603050405020304" charset="0"/>
              </a:rPr>
              <a:t>-1</a:t>
            </a:r>
            <a:r>
              <a:rPr lang="en-US" altLang="zh-CN" sz="2865">
                <a:latin typeface="Times New Roman" panose="02020603050405020304" charset="0"/>
              </a:rPr>
              <a:t>(</a:t>
            </a:r>
            <a:r>
              <a:rPr lang="en-US" altLang="zh-CN" sz="2865" i="1" err="1">
                <a:latin typeface="Times New Roman" panose="02020603050405020304" charset="0"/>
              </a:rPr>
              <a:t>s</a:t>
            </a:r>
            <a:r>
              <a:rPr lang="en-US" altLang="zh-CN" sz="2865" i="1" baseline="-25000">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，从而获得</a:t>
            </a:r>
            <a:r>
              <a:rPr lang="en-US" altLang="zh-CN" sz="2865" i="1" err="1">
                <a:latin typeface="Times New Roman" panose="02020603050405020304" charset="0"/>
              </a:rPr>
              <a:t>z</a:t>
            </a:r>
            <a:r>
              <a:rPr lang="en-US" altLang="zh-CN" sz="2865" i="1" baseline="-25000" err="1">
                <a:latin typeface="Times New Roman" panose="02020603050405020304" charset="0"/>
              </a:rPr>
              <a:t>l</a:t>
            </a:r>
            <a:r>
              <a:rPr lang="zh-CN" altLang="en-US" sz="2865" dirty="0">
                <a:latin typeface="Times New Roman" panose="02020603050405020304" charset="0"/>
              </a:rPr>
              <a:t>与</a:t>
            </a:r>
            <a:r>
              <a:rPr lang="en-US" altLang="zh-CN" sz="2865" i="1" err="1">
                <a:latin typeface="Times New Roman" panose="02020603050405020304" charset="0"/>
              </a:rPr>
              <a:t>s</a:t>
            </a:r>
            <a:r>
              <a:rPr lang="en-US" altLang="zh-CN" sz="2865" i="1" baseline="-25000" err="1">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的映射关系。</a:t>
            </a:r>
          </a:p>
          <a:p>
            <a:pPr lvl="0" indent="0">
              <a:lnSpc>
                <a:spcPct val="150000"/>
              </a:lnSpc>
            </a:pPr>
            <a:r>
              <a:rPr lang="zh-CN" altLang="en-US" sz="2865" dirty="0">
                <a:latin typeface="Times New Roman" panose="02020603050405020304" charset="0"/>
              </a:rPr>
              <a:t>    比较函数</a:t>
            </a:r>
            <a:r>
              <a:rPr lang="en-US" altLang="zh-CN" sz="2865" i="1" err="1">
                <a:latin typeface="Times New Roman" panose="02020603050405020304" charset="0"/>
              </a:rPr>
              <a:t>z</a:t>
            </a:r>
            <a:r>
              <a:rPr lang="en-US" altLang="zh-CN" sz="2865" i="1" baseline="-25000" err="1">
                <a:latin typeface="Times New Roman" panose="02020603050405020304" charset="0"/>
              </a:rPr>
              <a:t>l</a:t>
            </a:r>
            <a:r>
              <a:rPr lang="en-US" altLang="zh-CN" sz="2865">
                <a:latin typeface="Times New Roman" panose="02020603050405020304" charset="0"/>
              </a:rPr>
              <a:t>=</a:t>
            </a:r>
            <a:r>
              <a:rPr lang="en-US" altLang="zh-CN" sz="2865" i="1" err="1">
                <a:latin typeface="Times New Roman" panose="02020603050405020304" charset="0"/>
              </a:rPr>
              <a:t>G</a:t>
            </a:r>
            <a:r>
              <a:rPr lang="en-US" altLang="zh-CN" sz="2865" baseline="30000">
                <a:latin typeface="Times New Roman" panose="02020603050405020304" charset="0"/>
              </a:rPr>
              <a:t>-1</a:t>
            </a:r>
            <a:r>
              <a:rPr lang="en-US" altLang="zh-CN" sz="2865">
                <a:latin typeface="Times New Roman" panose="02020603050405020304" charset="0"/>
              </a:rPr>
              <a:t>(</a:t>
            </a:r>
            <a:r>
              <a:rPr lang="en-US" altLang="zh-CN" sz="2865" i="1">
                <a:latin typeface="Times New Roman" panose="02020603050405020304" charset="0"/>
              </a:rPr>
              <a:t>s</a:t>
            </a:r>
            <a:r>
              <a:rPr lang="en-US" altLang="zh-CN" sz="2865" i="1" baseline="-25000">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及其反函数</a:t>
            </a:r>
            <a:r>
              <a:rPr lang="en-US" altLang="zh-CN" sz="2865" i="1" err="1">
                <a:latin typeface="Times New Roman" panose="02020603050405020304" charset="0"/>
              </a:rPr>
              <a:t>s</a:t>
            </a:r>
            <a:r>
              <a:rPr lang="en-US" altLang="zh-CN" sz="2865" i="1" baseline="-25000" err="1">
                <a:latin typeface="Times New Roman" panose="02020603050405020304" charset="0"/>
              </a:rPr>
              <a:t>l</a:t>
            </a:r>
            <a:r>
              <a:rPr lang="en-US" altLang="zh-CN" sz="2865">
                <a:latin typeface="Times New Roman" panose="02020603050405020304" charset="0"/>
              </a:rPr>
              <a:t>’=</a:t>
            </a:r>
            <a:r>
              <a:rPr lang="en-US" altLang="zh-CN" sz="2865" i="1" err="1">
                <a:latin typeface="Times New Roman" panose="02020603050405020304" charset="0"/>
              </a:rPr>
              <a:t>G</a:t>
            </a:r>
            <a:r>
              <a:rPr lang="en-US" altLang="zh-CN" sz="2865" err="1">
                <a:latin typeface="Times New Roman" panose="02020603050405020304" charset="0"/>
              </a:rPr>
              <a:t>(</a:t>
            </a:r>
            <a:r>
              <a:rPr lang="en-US" altLang="zh-CN" sz="2865" i="1" err="1">
                <a:latin typeface="Times New Roman" panose="02020603050405020304" charset="0"/>
              </a:rPr>
              <a:t>z</a:t>
            </a:r>
            <a:r>
              <a:rPr lang="en-US" altLang="zh-CN" sz="2865" i="1" baseline="-25000" err="1">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可知，所谓建立</a:t>
            </a:r>
            <a:r>
              <a:rPr lang="en-US" altLang="zh-CN" sz="2865" i="1" err="1">
                <a:latin typeface="Times New Roman" panose="02020603050405020304" charset="0"/>
              </a:rPr>
              <a:t>z</a:t>
            </a:r>
            <a:r>
              <a:rPr lang="en-US" altLang="zh-CN" sz="2865" i="1" baseline="-25000" err="1">
                <a:latin typeface="Times New Roman" panose="02020603050405020304" charset="0"/>
              </a:rPr>
              <a:t>l</a:t>
            </a:r>
            <a:r>
              <a:rPr lang="zh-CN" altLang="en-US" sz="2865" dirty="0">
                <a:latin typeface="Times New Roman" panose="02020603050405020304" charset="0"/>
              </a:rPr>
              <a:t>与</a:t>
            </a:r>
            <a:r>
              <a:rPr lang="en-US" altLang="zh-CN" sz="2865" i="1" err="1">
                <a:latin typeface="Times New Roman" panose="02020603050405020304" charset="0"/>
              </a:rPr>
              <a:t>s</a:t>
            </a:r>
            <a:r>
              <a:rPr lang="en-US" altLang="zh-CN" sz="2865" baseline="-25000" err="1">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的映射关系，就是</a:t>
            </a:r>
            <a:r>
              <a:rPr lang="zh-CN" altLang="en-US" sz="2865" b="1" dirty="0">
                <a:solidFill>
                  <a:srgbClr val="FF0000"/>
                </a:solidFill>
                <a:latin typeface="Times New Roman" panose="02020603050405020304" charset="0"/>
              </a:rPr>
              <a:t>找出与</a:t>
            </a:r>
            <a:r>
              <a:rPr lang="en-US" altLang="zh-CN" sz="2865" b="1" i="1" err="1">
                <a:solidFill>
                  <a:srgbClr val="FF0000"/>
                </a:solidFill>
                <a:latin typeface="Times New Roman" panose="02020603050405020304" charset="0"/>
              </a:rPr>
              <a:t>s</a:t>
            </a:r>
            <a:r>
              <a:rPr lang="en-US" altLang="zh-CN" sz="2865" b="1" i="1" baseline="-25000" err="1">
                <a:solidFill>
                  <a:srgbClr val="FF0000"/>
                </a:solidFill>
                <a:latin typeface="Times New Roman" panose="02020603050405020304" charset="0"/>
              </a:rPr>
              <a:t>l</a:t>
            </a:r>
            <a:r>
              <a:rPr lang="en-US" altLang="zh-CN" sz="2865" b="1">
                <a:solidFill>
                  <a:srgbClr val="FF0000"/>
                </a:solidFill>
                <a:latin typeface="Times New Roman" panose="02020603050405020304" charset="0"/>
              </a:rPr>
              <a:t>’</a:t>
            </a:r>
            <a:r>
              <a:rPr lang="zh-CN" altLang="en-US" sz="2865" b="1" dirty="0">
                <a:solidFill>
                  <a:srgbClr val="FF0000"/>
                </a:solidFill>
                <a:latin typeface="Times New Roman" panose="02020603050405020304" charset="0"/>
              </a:rPr>
              <a:t> 最接近的</a:t>
            </a:r>
            <a:r>
              <a:rPr lang="en-US" altLang="zh-CN" sz="2865" b="1" i="1" err="1">
                <a:solidFill>
                  <a:srgbClr val="FF0000"/>
                </a:solidFill>
                <a:latin typeface="Times New Roman" panose="02020603050405020304" charset="0"/>
              </a:rPr>
              <a:t>G</a:t>
            </a:r>
            <a:r>
              <a:rPr lang="en-US" altLang="zh-CN" sz="2865" b="1" err="1">
                <a:solidFill>
                  <a:srgbClr val="FF0000"/>
                </a:solidFill>
                <a:latin typeface="Times New Roman" panose="02020603050405020304" charset="0"/>
              </a:rPr>
              <a:t>(</a:t>
            </a:r>
            <a:r>
              <a:rPr lang="en-US" altLang="zh-CN" sz="2865" b="1" i="1" err="1">
                <a:solidFill>
                  <a:srgbClr val="FF0000"/>
                </a:solidFill>
                <a:latin typeface="Times New Roman" panose="02020603050405020304" charset="0"/>
              </a:rPr>
              <a:t>z</a:t>
            </a:r>
            <a:r>
              <a:rPr lang="en-US" altLang="zh-CN" sz="2865" b="1" baseline="-25000" err="1">
                <a:solidFill>
                  <a:srgbClr val="FF0000"/>
                </a:solidFill>
                <a:latin typeface="Times New Roman" panose="02020603050405020304" charset="0"/>
              </a:rPr>
              <a:t>l</a:t>
            </a:r>
            <a:r>
              <a:rPr lang="en-US" altLang="zh-CN" sz="2865" b="1">
                <a:solidFill>
                  <a:srgbClr val="FF0000"/>
                </a:solidFill>
                <a:latin typeface="Times New Roman" panose="02020603050405020304" charset="0"/>
              </a:rPr>
              <a:t>)</a:t>
            </a:r>
            <a:r>
              <a:rPr lang="zh-CN" altLang="en-US" sz="2865" b="1" dirty="0">
                <a:solidFill>
                  <a:srgbClr val="FF0000"/>
                </a:solidFill>
                <a:latin typeface="Times New Roman" panose="02020603050405020304" charset="0"/>
              </a:rPr>
              <a:t>值</a:t>
            </a:r>
            <a:r>
              <a:rPr lang="zh-CN" altLang="en-US" sz="2865" dirty="0">
                <a:latin typeface="Times New Roman" panose="02020603050405020304" charset="0"/>
              </a:rPr>
              <a:t>，与该</a:t>
            </a:r>
            <a:r>
              <a:rPr lang="en-US" altLang="zh-CN" sz="2865" i="1" err="1">
                <a:latin typeface="Times New Roman" panose="02020603050405020304" charset="0"/>
              </a:rPr>
              <a:t>G</a:t>
            </a:r>
            <a:r>
              <a:rPr lang="en-US" altLang="zh-CN" sz="2865" err="1">
                <a:latin typeface="Times New Roman" panose="02020603050405020304" charset="0"/>
              </a:rPr>
              <a:t>(</a:t>
            </a:r>
            <a:r>
              <a:rPr lang="en-US" altLang="zh-CN" sz="2865" i="1" err="1">
                <a:latin typeface="Times New Roman" panose="02020603050405020304" charset="0"/>
              </a:rPr>
              <a:t>z</a:t>
            </a:r>
            <a:r>
              <a:rPr lang="en-US" altLang="zh-CN" sz="2865" i="1" baseline="-25000" err="1">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对应的</a:t>
            </a:r>
            <a:r>
              <a:rPr lang="en-US" altLang="zh-CN" sz="2865" i="1" err="1">
                <a:latin typeface="Times New Roman" panose="02020603050405020304" charset="0"/>
              </a:rPr>
              <a:t>z</a:t>
            </a:r>
            <a:r>
              <a:rPr lang="en-US" altLang="zh-CN" sz="2865" i="1" baseline="-25000" err="1">
                <a:latin typeface="Times New Roman" panose="02020603050405020304" charset="0"/>
              </a:rPr>
              <a:t>l</a:t>
            </a:r>
            <a:r>
              <a:rPr lang="zh-CN" altLang="en-US" sz="2865" dirty="0">
                <a:latin typeface="Times New Roman" panose="02020603050405020304" charset="0"/>
              </a:rPr>
              <a:t>就和</a:t>
            </a:r>
            <a:r>
              <a:rPr lang="en-US" altLang="zh-CN" sz="2865" i="1" err="1">
                <a:latin typeface="Times New Roman" panose="02020603050405020304" charset="0"/>
              </a:rPr>
              <a:t>s</a:t>
            </a:r>
            <a:r>
              <a:rPr lang="en-US" altLang="zh-CN" sz="2865" i="1" baseline="-25000" err="1">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建立了映射关系。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ea typeface="+mn-ea"/>
                <a:cs typeface="新宋体" panose="02010609030101010101" charset="-122"/>
              </a:rPr>
              <a:t>图像直方图的</a:t>
            </a:r>
            <a:r>
              <a:rPr lang="zh-CN" sz="4000" b="0" spc="-5" dirty="0">
                <a:latin typeface="Times New Roman" panose="02020603050405020304" charset="0"/>
                <a:ea typeface="+mn-ea"/>
                <a:cs typeface="新宋体" panose="02010609030101010101" charset="-122"/>
              </a:rPr>
              <a:t>规定化</a:t>
            </a:r>
            <a:endParaRPr lang="en-US" altLang="zh-CN" sz="3200" b="1" spc="-5" dirty="0">
              <a:solidFill>
                <a:srgbClr val="FF0000"/>
              </a:solidFill>
              <a:latin typeface="Times New Roman" panose="02020603050405020304" charset="0"/>
              <a:ea typeface="+mn-ea"/>
              <a:cs typeface="新宋体" panose="02010609030101010101"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文本框 229392"/>
          <p:cNvSpPr txBox="1"/>
          <p:nvPr/>
        </p:nvSpPr>
        <p:spPr>
          <a:xfrm>
            <a:off x="808990" y="1389288"/>
            <a:ext cx="9381786" cy="3110230"/>
          </a:xfrm>
          <a:prstGeom prst="rect">
            <a:avLst/>
          </a:prstGeom>
          <a:noFill/>
          <a:ln w="9525">
            <a:noFill/>
          </a:ln>
        </p:spPr>
        <p:txBody>
          <a:bodyPr anchor="t">
            <a:spAutoFit/>
          </a:bodyPr>
          <a:lstStyle/>
          <a:p>
            <a:pPr lvl="0" indent="0">
              <a:lnSpc>
                <a:spcPct val="140000"/>
              </a:lnSpc>
            </a:pPr>
            <a:r>
              <a:rPr lang="en-US" altLang="zh-CN" sz="3090" b="1">
                <a:solidFill>
                  <a:srgbClr val="000066"/>
                </a:solidFill>
                <a:latin typeface="Times New Roman" panose="02020603050405020304" charset="0"/>
              </a:rPr>
              <a:t>用直方图规定化方法进行图像增强的步骤: </a:t>
            </a:r>
            <a:endParaRPr lang="en-US" altLang="zh-CN" sz="3310" b="1">
              <a:solidFill>
                <a:srgbClr val="000066"/>
              </a:solidFill>
              <a:latin typeface="Times New Roman" panose="02020603050405020304" charset="0"/>
            </a:endParaRPr>
          </a:p>
          <a:p>
            <a:pPr lvl="0" indent="0">
              <a:lnSpc>
                <a:spcPct val="135000"/>
              </a:lnSpc>
            </a:pPr>
            <a:r>
              <a:rPr lang="en-US" altLang="zh-CN" sz="2865">
                <a:latin typeface="Times New Roman" panose="02020603050405020304" charset="0"/>
              </a:rPr>
              <a:t>② </a:t>
            </a:r>
            <a:r>
              <a:rPr lang="zh-CN" altLang="en-US" sz="2865" dirty="0">
                <a:latin typeface="Times New Roman" panose="02020603050405020304" charset="0"/>
              </a:rPr>
              <a:t>根据</a:t>
            </a:r>
            <a:r>
              <a:rPr lang="en-US" altLang="zh-CN" sz="2865" i="1" err="1">
                <a:latin typeface="Times New Roman" panose="02020603050405020304" charset="0"/>
              </a:rPr>
              <a:t>z</a:t>
            </a:r>
            <a:r>
              <a:rPr lang="en-US" altLang="zh-CN" sz="2865" i="1" baseline="-25000" err="1">
                <a:latin typeface="Times New Roman" panose="02020603050405020304" charset="0"/>
              </a:rPr>
              <a:t>k</a:t>
            </a:r>
            <a:r>
              <a:rPr lang="en-US" altLang="zh-CN" sz="2865">
                <a:latin typeface="Times New Roman" panose="02020603050405020304" charset="0"/>
              </a:rPr>
              <a:t>=</a:t>
            </a:r>
            <a:r>
              <a:rPr lang="en-US" altLang="zh-CN" sz="2865" i="1">
                <a:latin typeface="Times New Roman" panose="02020603050405020304" charset="0"/>
              </a:rPr>
              <a:t>G</a:t>
            </a:r>
            <a:r>
              <a:rPr lang="en-US" altLang="zh-CN" sz="2865" i="1" baseline="30000">
                <a:latin typeface="Times New Roman" panose="02020603050405020304" charset="0"/>
              </a:rPr>
              <a:t>-</a:t>
            </a:r>
            <a:r>
              <a:rPr lang="en-US" altLang="zh-CN" sz="2865" baseline="30000">
                <a:latin typeface="Times New Roman" panose="02020603050405020304" charset="0"/>
              </a:rPr>
              <a:t>1</a:t>
            </a:r>
            <a:r>
              <a:rPr lang="en-US" altLang="zh-CN" sz="2865">
                <a:latin typeface="Times New Roman" panose="02020603050405020304" charset="0"/>
              </a:rPr>
              <a:t>(</a:t>
            </a:r>
            <a:r>
              <a:rPr lang="en-US" altLang="zh-CN" sz="2865" i="1">
                <a:latin typeface="Times New Roman" panose="02020603050405020304" charset="0"/>
              </a:rPr>
              <a:t>s</a:t>
            </a:r>
            <a:r>
              <a:rPr lang="en-US" altLang="zh-CN" sz="2865">
                <a:latin typeface="Times New Roman" panose="02020603050405020304" charset="0"/>
              </a:rPr>
              <a:t>)=</a:t>
            </a:r>
            <a:r>
              <a:rPr lang="en-US" altLang="zh-CN" sz="2865" i="1">
                <a:latin typeface="Times New Roman" panose="02020603050405020304" charset="0"/>
              </a:rPr>
              <a:t>G</a:t>
            </a:r>
            <a:r>
              <a:rPr lang="en-US" altLang="zh-CN" sz="2865" baseline="30000">
                <a:latin typeface="Times New Roman" panose="02020603050405020304" charset="0"/>
              </a:rPr>
              <a:t>-1</a:t>
            </a:r>
            <a:r>
              <a:rPr lang="en-US" altLang="zh-CN" sz="2865">
                <a:latin typeface="Times New Roman" panose="02020603050405020304" charset="0"/>
              </a:rPr>
              <a:t>(</a:t>
            </a:r>
            <a:r>
              <a:rPr lang="en-US" altLang="zh-CN" sz="2865" i="1">
                <a:latin typeface="Times New Roman" panose="02020603050405020304" charset="0"/>
              </a:rPr>
              <a:t>T</a:t>
            </a:r>
            <a:r>
              <a:rPr lang="en-US" altLang="zh-CN" sz="2865">
                <a:latin typeface="Times New Roman" panose="02020603050405020304" charset="0"/>
              </a:rPr>
              <a:t>(</a:t>
            </a:r>
            <a:r>
              <a:rPr lang="en-US" altLang="zh-CN" sz="2865" i="1">
                <a:latin typeface="Times New Roman" panose="02020603050405020304" charset="0"/>
              </a:rPr>
              <a:t>r</a:t>
            </a:r>
            <a:r>
              <a:rPr lang="en-US" altLang="zh-CN" sz="2865" i="1" baseline="-25000">
                <a:latin typeface="Times New Roman" panose="02020603050405020304" charset="0"/>
              </a:rPr>
              <a:t>k</a:t>
            </a:r>
            <a:r>
              <a:rPr lang="en-US" altLang="zh-CN" sz="2865">
                <a:latin typeface="Times New Roman" panose="02020603050405020304" charset="0"/>
              </a:rPr>
              <a:t>))</a:t>
            </a:r>
            <a:r>
              <a:rPr lang="zh-CN" altLang="en-US" sz="2865" dirty="0">
                <a:latin typeface="Times New Roman" panose="02020603050405020304" charset="0"/>
              </a:rPr>
              <a:t>，进一步获得</a:t>
            </a:r>
            <a:r>
              <a:rPr lang="en-US" altLang="zh-CN" sz="2865" i="1" err="1">
                <a:latin typeface="Times New Roman" panose="02020603050405020304" charset="0"/>
              </a:rPr>
              <a:t>r</a:t>
            </a:r>
            <a:r>
              <a:rPr lang="en-US" altLang="zh-CN" sz="2865" i="1" baseline="-25000" err="1">
                <a:latin typeface="Times New Roman" panose="02020603050405020304" charset="0"/>
              </a:rPr>
              <a:t>k</a:t>
            </a:r>
            <a:r>
              <a:rPr lang="zh-CN" altLang="en-US" sz="2865" dirty="0">
                <a:latin typeface="Times New Roman" panose="02020603050405020304" charset="0"/>
              </a:rPr>
              <a:t>与</a:t>
            </a:r>
            <a:r>
              <a:rPr lang="en-US" altLang="zh-CN" sz="2865" i="1" err="1">
                <a:latin typeface="Times New Roman" panose="02020603050405020304" charset="0"/>
              </a:rPr>
              <a:t>z</a:t>
            </a:r>
            <a:r>
              <a:rPr lang="en-US" altLang="zh-CN" sz="2865" i="1" baseline="-25000" err="1">
                <a:latin typeface="Times New Roman" panose="02020603050405020304" charset="0"/>
              </a:rPr>
              <a:t>k</a:t>
            </a:r>
            <a:r>
              <a:rPr lang="zh-CN" altLang="en-US" sz="2865" dirty="0">
                <a:latin typeface="Times New Roman" panose="02020603050405020304" charset="0"/>
              </a:rPr>
              <a:t>的映射关系。</a:t>
            </a:r>
          </a:p>
          <a:p>
            <a:pPr lvl="0" indent="0">
              <a:lnSpc>
                <a:spcPct val="135000"/>
              </a:lnSpc>
            </a:pPr>
            <a:r>
              <a:rPr lang="zh-CN" altLang="en-US" sz="2865" dirty="0">
                <a:latin typeface="Times New Roman" panose="02020603050405020304" charset="0"/>
              </a:rPr>
              <a:t>    首先根据</a:t>
            </a:r>
            <a:r>
              <a:rPr lang="en-US" altLang="zh-CN" sz="2865" i="1" err="1">
                <a:latin typeface="Times New Roman" panose="02020603050405020304" charset="0"/>
              </a:rPr>
              <a:t>s</a:t>
            </a:r>
            <a:r>
              <a:rPr lang="en-US" altLang="zh-CN" sz="2865" i="1" baseline="-25000" err="1">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与</a:t>
            </a:r>
            <a:r>
              <a:rPr lang="en-US" altLang="zh-CN" sz="2865" i="1" err="1">
                <a:latin typeface="Times New Roman" panose="02020603050405020304" charset="0"/>
              </a:rPr>
              <a:t>s</a:t>
            </a:r>
            <a:r>
              <a:rPr lang="en-US" altLang="zh-CN" sz="2865" i="1" baseline="-25000" err="1">
                <a:latin typeface="Times New Roman" panose="02020603050405020304" charset="0"/>
              </a:rPr>
              <a:t>k</a:t>
            </a:r>
            <a:r>
              <a:rPr lang="zh-CN" altLang="en-US" sz="2865" dirty="0">
                <a:latin typeface="Times New Roman" panose="02020603050405020304" charset="0"/>
              </a:rPr>
              <a:t>的关系确定</a:t>
            </a:r>
            <a:r>
              <a:rPr lang="en-US" altLang="zh-CN" sz="2865" i="1" err="1">
                <a:latin typeface="Times New Roman" panose="02020603050405020304" charset="0"/>
              </a:rPr>
              <a:t>r</a:t>
            </a:r>
            <a:r>
              <a:rPr lang="en-US" altLang="zh-CN" sz="2865" i="1" baseline="-25000" err="1">
                <a:latin typeface="Times New Roman" panose="02020603050405020304" charset="0"/>
              </a:rPr>
              <a:t>k</a:t>
            </a:r>
            <a:r>
              <a:rPr lang="zh-CN" altLang="en-US" sz="2865" dirty="0">
                <a:latin typeface="Times New Roman" panose="02020603050405020304" charset="0"/>
              </a:rPr>
              <a:t>与</a:t>
            </a:r>
            <a:r>
              <a:rPr lang="en-US" altLang="zh-CN" sz="2865" i="1" err="1">
                <a:latin typeface="Times New Roman" panose="02020603050405020304" charset="0"/>
              </a:rPr>
              <a:t>s</a:t>
            </a:r>
            <a:r>
              <a:rPr lang="en-US" altLang="zh-CN" sz="2865" i="1" baseline="-25000" err="1">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的映射关系，然后根据上面确定的</a:t>
            </a:r>
            <a:r>
              <a:rPr lang="en-US" altLang="zh-CN" sz="2865" i="1" err="1">
                <a:latin typeface="Times New Roman" panose="02020603050405020304" charset="0"/>
              </a:rPr>
              <a:t>s</a:t>
            </a:r>
            <a:r>
              <a:rPr lang="en-US" altLang="zh-CN" sz="2865" i="1" baseline="-25000" err="1">
                <a:latin typeface="Times New Roman" panose="02020603050405020304" charset="0"/>
              </a:rPr>
              <a:t>l</a:t>
            </a:r>
            <a:r>
              <a:rPr lang="en-US" altLang="zh-CN" sz="2865">
                <a:latin typeface="Times New Roman" panose="02020603050405020304" charset="0"/>
              </a:rPr>
              <a:t>’</a:t>
            </a:r>
            <a:r>
              <a:rPr lang="zh-CN" altLang="en-US" sz="2865" dirty="0">
                <a:latin typeface="Times New Roman" panose="02020603050405020304" charset="0"/>
              </a:rPr>
              <a:t>与</a:t>
            </a:r>
            <a:r>
              <a:rPr lang="en-US" altLang="zh-CN" sz="2865" i="1" err="1">
                <a:latin typeface="Times New Roman" panose="02020603050405020304" charset="0"/>
              </a:rPr>
              <a:t>z</a:t>
            </a:r>
            <a:r>
              <a:rPr lang="en-US" altLang="zh-CN" sz="2865" i="1" baseline="-25000" err="1">
                <a:latin typeface="Times New Roman" panose="02020603050405020304" charset="0"/>
              </a:rPr>
              <a:t>l</a:t>
            </a:r>
            <a:r>
              <a:rPr lang="zh-CN" altLang="en-US" sz="2865" dirty="0">
                <a:latin typeface="Times New Roman" panose="02020603050405020304" charset="0"/>
              </a:rPr>
              <a:t>的映射关系，建立</a:t>
            </a:r>
            <a:r>
              <a:rPr lang="en-US" altLang="zh-CN" sz="2865" i="1" err="1">
                <a:latin typeface="Times New Roman" panose="02020603050405020304" charset="0"/>
              </a:rPr>
              <a:t>r</a:t>
            </a:r>
            <a:r>
              <a:rPr lang="en-US" altLang="zh-CN" sz="2865" i="1" baseline="-25000" err="1">
                <a:latin typeface="Times New Roman" panose="02020603050405020304" charset="0"/>
              </a:rPr>
              <a:t>k</a:t>
            </a:r>
            <a:r>
              <a:rPr lang="zh-CN" altLang="en-US" sz="2865" dirty="0">
                <a:latin typeface="Times New Roman" panose="02020603050405020304" charset="0"/>
              </a:rPr>
              <a:t>与</a:t>
            </a:r>
            <a:r>
              <a:rPr lang="en-US" altLang="zh-CN" sz="2865" i="1" err="1">
                <a:latin typeface="Times New Roman" panose="02020603050405020304" charset="0"/>
              </a:rPr>
              <a:t>z</a:t>
            </a:r>
            <a:r>
              <a:rPr lang="en-US" altLang="zh-CN" sz="2865" i="1" baseline="-25000" err="1">
                <a:latin typeface="Times New Roman" panose="02020603050405020304" charset="0"/>
              </a:rPr>
              <a:t>k</a:t>
            </a:r>
            <a:r>
              <a:rPr lang="zh-CN" altLang="en-US" sz="2865" dirty="0">
                <a:latin typeface="Times New Roman" panose="02020603050405020304" charset="0"/>
              </a:rPr>
              <a:t>的映射关系。</a:t>
            </a:r>
          </a:p>
          <a:p>
            <a:pPr lvl="0" indent="0">
              <a:lnSpc>
                <a:spcPct val="135000"/>
              </a:lnSpc>
            </a:pPr>
            <a:r>
              <a:rPr lang="zh-CN" altLang="en-US" sz="2865" dirty="0">
                <a:latin typeface="Times New Roman" panose="02020603050405020304" charset="0"/>
              </a:rPr>
              <a:t> </a:t>
            </a:r>
            <a:r>
              <a:rPr lang="en-US" altLang="zh-CN" sz="2865" dirty="0">
                <a:latin typeface="Times New Roman" panose="02020603050405020304" charset="0"/>
              </a:rPr>
              <a:t>	</a:t>
            </a:r>
            <a:r>
              <a:rPr lang="en-US" altLang="zh-CN" sz="2865" i="1" err="1">
                <a:solidFill>
                  <a:srgbClr val="FF0000"/>
                </a:solidFill>
                <a:latin typeface="Times New Roman" panose="02020603050405020304" charset="0"/>
              </a:rPr>
              <a:t>r</a:t>
            </a:r>
            <a:r>
              <a:rPr lang="en-US" altLang="zh-CN" sz="2865" i="1" baseline="-25000" err="1">
                <a:solidFill>
                  <a:srgbClr val="FF0000"/>
                </a:solidFill>
                <a:latin typeface="Times New Roman" panose="02020603050405020304" charset="0"/>
              </a:rPr>
              <a:t>k</a:t>
            </a:r>
            <a:r>
              <a:rPr lang="en-US" altLang="zh-CN" sz="2865" i="1" err="1">
                <a:solidFill>
                  <a:srgbClr val="FF0000"/>
                </a:solidFill>
                <a:latin typeface="Times New Roman" panose="02020603050405020304" charset="0"/>
              </a:rPr>
              <a:t>=</a:t>
            </a:r>
            <a:r>
              <a:rPr lang="en-US" altLang="zh-CN" sz="2865" err="1">
                <a:solidFill>
                  <a:srgbClr val="FF0000"/>
                </a:solidFill>
                <a:latin typeface="Times New Roman" panose="02020603050405020304" charset="0"/>
              </a:rPr>
              <a:t>intergerROUND(</a:t>
            </a:r>
            <a:r>
              <a:rPr lang="en-US" altLang="zh-CN" sz="2865" i="1" err="1">
                <a:solidFill>
                  <a:srgbClr val="FF0000"/>
                </a:solidFill>
                <a:latin typeface="Times New Roman" panose="02020603050405020304" charset="0"/>
              </a:rPr>
              <a:t>L-1</a:t>
            </a:r>
            <a:r>
              <a:rPr lang="en-US" altLang="zh-CN" sz="2865" err="1">
                <a:solidFill>
                  <a:srgbClr val="FF0000"/>
                </a:solidFill>
                <a:latin typeface="Times New Roman" panose="02020603050405020304" charset="0"/>
              </a:rPr>
              <a:t>)</a:t>
            </a:r>
            <a:r>
              <a:rPr lang="en-US" altLang="zh-CN" sz="2865" i="1" err="1">
                <a:solidFill>
                  <a:srgbClr val="FF0000"/>
                </a:solidFill>
                <a:latin typeface="Times New Roman" panose="02020603050405020304" charset="0"/>
              </a:rPr>
              <a:t>*z</a:t>
            </a:r>
            <a:r>
              <a:rPr lang="en-US" altLang="zh-CN" sz="2865" i="1" baseline="-25000" err="1">
                <a:solidFill>
                  <a:srgbClr val="FF0000"/>
                </a:solidFill>
                <a:latin typeface="Times New Roman" panose="02020603050405020304" charset="0"/>
              </a:rPr>
              <a:t>k</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ea typeface="+mn-ea"/>
                <a:cs typeface="新宋体" panose="02010609030101010101" charset="-122"/>
              </a:rPr>
              <a:t>图像直方图的</a:t>
            </a:r>
            <a:r>
              <a:rPr lang="zh-CN" sz="4000" b="0" spc="-5" dirty="0">
                <a:latin typeface="Times New Roman" panose="02020603050405020304" charset="0"/>
                <a:ea typeface="+mn-ea"/>
                <a:cs typeface="新宋体" panose="02010609030101010101" charset="-122"/>
              </a:rPr>
              <a:t>规定化</a:t>
            </a:r>
            <a:endParaRPr lang="en-US" altLang="zh-CN" sz="3200" b="1" spc="-5" dirty="0">
              <a:solidFill>
                <a:srgbClr val="FF0000"/>
              </a:solidFill>
              <a:latin typeface="Times New Roman" panose="02020603050405020304" charset="0"/>
              <a:ea typeface="+mn-ea"/>
              <a:cs typeface="新宋体" panose="02010609030101010101"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文本框 230415"/>
          <p:cNvSpPr txBox="1"/>
          <p:nvPr/>
        </p:nvSpPr>
        <p:spPr>
          <a:xfrm>
            <a:off x="961390" y="1389288"/>
            <a:ext cx="9243483" cy="3606244"/>
          </a:xfrm>
          <a:prstGeom prst="rect">
            <a:avLst/>
          </a:prstGeom>
          <a:noFill/>
          <a:ln w="9525">
            <a:noFill/>
          </a:ln>
        </p:spPr>
        <p:txBody>
          <a:bodyPr anchor="t">
            <a:spAutoFit/>
          </a:bodyPr>
          <a:lstStyle/>
          <a:p>
            <a:pPr lvl="0" indent="0">
              <a:lnSpc>
                <a:spcPct val="140000"/>
              </a:lnSpc>
            </a:pPr>
            <a:r>
              <a:rPr lang="en-US" altLang="zh-CN" sz="3090" b="1">
                <a:solidFill>
                  <a:srgbClr val="000066"/>
                </a:solidFill>
                <a:latin typeface="Times New Roman" panose="02020603050405020304" charset="0"/>
              </a:rPr>
              <a:t>用直方图规定化方法进行图像增强的步骤:</a:t>
            </a:r>
            <a:r>
              <a:rPr lang="en-US" altLang="zh-CN" sz="3310" b="1">
                <a:solidFill>
                  <a:srgbClr val="000066"/>
                </a:solidFill>
                <a:latin typeface="Times New Roman" panose="02020603050405020304" charset="0"/>
              </a:rPr>
              <a:t> </a:t>
            </a:r>
          </a:p>
          <a:p>
            <a:pPr lvl="0" indent="0">
              <a:lnSpc>
                <a:spcPct val="130000"/>
              </a:lnSpc>
            </a:pPr>
            <a:r>
              <a:rPr lang="zh-CN" altLang="en-US" sz="2800" b="1">
                <a:solidFill>
                  <a:srgbClr val="FF0000"/>
                </a:solidFill>
                <a:latin typeface="Times New Roman" panose="02020603050405020304" charset="0"/>
              </a:rPr>
              <a:t>四、确定新图像各灰度级别的像数</a:t>
            </a:r>
            <a:r>
              <a:rPr lang="zh-CN" altLang="en-US" sz="2800" b="1" smtClean="0">
                <a:solidFill>
                  <a:srgbClr val="FF0000"/>
                </a:solidFill>
                <a:latin typeface="Times New Roman" panose="02020603050405020304" charset="0"/>
              </a:rPr>
              <a:t>数目。</a:t>
            </a:r>
            <a:r>
              <a:rPr lang="zh-CN" altLang="en-US" sz="2800" smtClean="0">
                <a:latin typeface="Times New Roman" panose="02020603050405020304" charset="0"/>
              </a:rPr>
              <a:t>根据</a:t>
            </a:r>
            <a:r>
              <a:rPr lang="zh-CN" altLang="en-US" sz="2800" dirty="0">
                <a:latin typeface="Times New Roman" panose="02020603050405020304" charset="0"/>
              </a:rPr>
              <a:t>建立的</a:t>
            </a:r>
            <a:r>
              <a:rPr lang="en-US" altLang="zh-CN" sz="2800" i="1" err="1">
                <a:latin typeface="Times New Roman" panose="02020603050405020304" charset="0"/>
              </a:rPr>
              <a:t>r</a:t>
            </a:r>
            <a:r>
              <a:rPr lang="en-US" altLang="zh-CN" sz="2800" i="1" baseline="-25000" err="1">
                <a:latin typeface="Times New Roman" panose="02020603050405020304" charset="0"/>
              </a:rPr>
              <a:t>k</a:t>
            </a:r>
            <a:r>
              <a:rPr lang="zh-CN" altLang="en-US" sz="2800" dirty="0">
                <a:latin typeface="Times New Roman" panose="02020603050405020304" charset="0"/>
              </a:rPr>
              <a:t>与</a:t>
            </a:r>
            <a:r>
              <a:rPr lang="en-US" altLang="zh-CN" sz="2800" i="1" err="1">
                <a:latin typeface="Times New Roman" panose="02020603050405020304" charset="0"/>
              </a:rPr>
              <a:t>z</a:t>
            </a:r>
            <a:r>
              <a:rPr lang="en-US" altLang="zh-CN" sz="2800" i="1" baseline="-25000" err="1">
                <a:latin typeface="Times New Roman" panose="02020603050405020304" charset="0"/>
              </a:rPr>
              <a:t>k</a:t>
            </a:r>
            <a:r>
              <a:rPr lang="zh-CN" altLang="en-US" sz="2800" dirty="0">
                <a:latin typeface="Times New Roman" panose="02020603050405020304" charset="0"/>
              </a:rPr>
              <a:t>的</a:t>
            </a:r>
            <a:r>
              <a:rPr lang="zh-CN" altLang="en-US" sz="2800">
                <a:latin typeface="Times New Roman" panose="02020603050405020304" charset="0"/>
              </a:rPr>
              <a:t>映射</a:t>
            </a:r>
            <a:r>
              <a:rPr lang="zh-CN" altLang="en-US" sz="2800" smtClean="0">
                <a:latin typeface="Times New Roman" panose="02020603050405020304" charset="0"/>
              </a:rPr>
              <a:t>关系，确定</a:t>
            </a:r>
            <a:r>
              <a:rPr lang="zh-CN" altLang="en-US" sz="2800" dirty="0">
                <a:latin typeface="Times New Roman" panose="02020603050405020304" charset="0"/>
              </a:rPr>
              <a:t>新图像各灰度级别的像数数目，也即在新图像中，灰度级为</a:t>
            </a:r>
            <a:r>
              <a:rPr lang="en-US" altLang="zh-CN" sz="2800" i="1" err="1">
                <a:latin typeface="Times New Roman" panose="02020603050405020304" charset="0"/>
              </a:rPr>
              <a:t>z</a:t>
            </a:r>
            <a:r>
              <a:rPr lang="en-US" altLang="zh-CN" sz="2800" i="1" baseline="-25000" err="1">
                <a:latin typeface="Times New Roman" panose="02020603050405020304" charset="0"/>
              </a:rPr>
              <a:t>k</a:t>
            </a:r>
            <a:r>
              <a:rPr lang="zh-CN" altLang="en-US" sz="2800" dirty="0">
                <a:latin typeface="Times New Roman" panose="02020603050405020304" charset="0"/>
              </a:rPr>
              <a:t>的像素个数等于原图像中灰度级为</a:t>
            </a:r>
            <a:r>
              <a:rPr lang="en-US" altLang="zh-CN" sz="2800" i="1" err="1">
                <a:latin typeface="Times New Roman" panose="02020603050405020304" charset="0"/>
              </a:rPr>
              <a:t>r</a:t>
            </a:r>
            <a:r>
              <a:rPr lang="en-US" altLang="zh-CN" sz="2800" i="1" baseline="-25000" err="1">
                <a:latin typeface="Times New Roman" panose="02020603050405020304" charset="0"/>
              </a:rPr>
              <a:t>k</a:t>
            </a:r>
            <a:r>
              <a:rPr lang="zh-CN" altLang="en-US" sz="2800" dirty="0">
                <a:latin typeface="Times New Roman" panose="02020603050405020304" charset="0"/>
              </a:rPr>
              <a:t>的像素个数之值。并进而计算其概率分布密度而得到最后的直方图。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ea typeface="+mn-ea"/>
                <a:cs typeface="新宋体" panose="02010609030101010101" charset="-122"/>
              </a:rPr>
              <a:t>图像直方图的</a:t>
            </a:r>
            <a:r>
              <a:rPr lang="zh-CN" sz="4000" b="0" spc="-5" dirty="0">
                <a:latin typeface="Times New Roman" panose="02020603050405020304" charset="0"/>
                <a:ea typeface="+mn-ea"/>
                <a:cs typeface="新宋体" panose="02010609030101010101" charset="-122"/>
              </a:rPr>
              <a:t>规定化</a:t>
            </a:r>
            <a:endParaRPr lang="en-US" altLang="zh-CN" sz="3200" b="1" spc="-5" dirty="0">
              <a:solidFill>
                <a:srgbClr val="FF0000"/>
              </a:solidFill>
              <a:latin typeface="Times New Roman" panose="02020603050405020304" charset="0"/>
              <a:ea typeface="+mn-ea"/>
              <a:cs typeface="新宋体" panose="02010609030101010101"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文本框 231440"/>
          <p:cNvSpPr txBox="1"/>
          <p:nvPr/>
        </p:nvSpPr>
        <p:spPr>
          <a:xfrm>
            <a:off x="1030605" y="1673847"/>
            <a:ext cx="9243483" cy="1578894"/>
          </a:xfrm>
          <a:prstGeom prst="rect">
            <a:avLst/>
          </a:prstGeom>
          <a:noFill/>
          <a:ln w="9525">
            <a:noFill/>
          </a:ln>
        </p:spPr>
        <p:txBody>
          <a:bodyPr anchor="t">
            <a:spAutoFit/>
          </a:bodyPr>
          <a:lstStyle/>
          <a:p>
            <a:pPr lvl="0" indent="0">
              <a:lnSpc>
                <a:spcPct val="115000"/>
              </a:lnSpc>
            </a:pPr>
            <a:r>
              <a:rPr lang="zh-CN" altLang="en-US" sz="2800" b="1" dirty="0">
                <a:solidFill>
                  <a:schemeClr val="tx1"/>
                </a:solidFill>
                <a:latin typeface="Times New Roman" panose="02020603050405020304" pitchFamily="18" charset="0"/>
                <a:cs typeface="Times New Roman" panose="02020603050405020304" pitchFamily="18" charset="0"/>
              </a:rPr>
              <a:t>例：</a:t>
            </a:r>
            <a:r>
              <a:rPr lang="en-US" altLang="zh-CN" sz="2800" b="1">
                <a:solidFill>
                  <a:schemeClr val="tx1"/>
                </a:solidFill>
                <a:latin typeface="Times New Roman" panose="02020603050405020304" pitchFamily="18" charset="0"/>
                <a:cs typeface="Times New Roman" panose="02020603050405020304" pitchFamily="18" charset="0"/>
              </a:rPr>
              <a:t> </a:t>
            </a:r>
            <a:r>
              <a:rPr lang="en-US" altLang="zh-CN" sz="280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已知有一幅大小为</a:t>
            </a:r>
            <a:r>
              <a:rPr lang="en-US" altLang="zh-CN" sz="2800">
                <a:solidFill>
                  <a:schemeClr val="tx1"/>
                </a:solidFill>
                <a:latin typeface="Times New Roman" panose="02020603050405020304" pitchFamily="18" charset="0"/>
                <a:cs typeface="Times New Roman" panose="02020603050405020304" pitchFamily="18" charset="0"/>
              </a:rPr>
              <a:t>64×64</a:t>
            </a:r>
            <a:r>
              <a:rPr lang="zh-CN" altLang="en-US" sz="2800" dirty="0">
                <a:solidFill>
                  <a:schemeClr val="tx1"/>
                </a:solidFill>
                <a:latin typeface="Times New Roman" panose="02020603050405020304" pitchFamily="18" charset="0"/>
                <a:cs typeface="Times New Roman" panose="02020603050405020304" pitchFamily="18" charset="0"/>
              </a:rPr>
              <a:t>的图像，灰度级为</a:t>
            </a:r>
            <a:r>
              <a:rPr lang="en-US" altLang="zh-CN" sz="2800">
                <a:solidFill>
                  <a:schemeClr val="tx1"/>
                </a:solidFill>
                <a:latin typeface="Times New Roman" panose="02020603050405020304" pitchFamily="18" charset="0"/>
                <a:cs typeface="Times New Roman" panose="02020603050405020304" pitchFamily="18" charset="0"/>
              </a:rPr>
              <a:t>8</a:t>
            </a:r>
            <a:r>
              <a:rPr lang="zh-CN" altLang="en-US" sz="2800" dirty="0">
                <a:solidFill>
                  <a:schemeClr val="tx1"/>
                </a:solidFill>
                <a:latin typeface="Times New Roman" panose="02020603050405020304" pitchFamily="18" charset="0"/>
                <a:cs typeface="Times New Roman" panose="02020603050405020304" pitchFamily="18" charset="0"/>
              </a:rPr>
              <a:t>，图像中各灰度级的像素数目及其概率如下表所示，试对给定的图像进行直方图规定化。</a:t>
            </a:r>
            <a:r>
              <a:rPr lang="zh-CN" altLang="en-US" sz="2800" b="1" dirty="0">
                <a:solidFill>
                  <a:schemeClr val="tx1"/>
                </a:solidFill>
                <a:latin typeface="Times New Roman" panose="02020603050405020304" pitchFamily="18" charset="0"/>
                <a:cs typeface="Times New Roman" panose="02020603050405020304" pitchFamily="18" charset="0"/>
              </a:rPr>
              <a:t> </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规定化</a:t>
            </a:r>
            <a:r>
              <a:rPr lang="en-US" altLang="zh-CN" sz="3200" b="1" spc="-5" dirty="0">
                <a:solidFill>
                  <a:srgbClr val="FF0000"/>
                </a:solidFill>
                <a:latin typeface="Times New Roman" panose="02020603050405020304" charset="0"/>
                <a:cs typeface="新宋体" panose="02010609030101010101" charset="-122"/>
              </a:rPr>
              <a:t>—</a:t>
            </a:r>
            <a:r>
              <a:rPr lang="zh-CN" sz="3200" b="1" spc="-5" dirty="0">
                <a:solidFill>
                  <a:srgbClr val="FF0000"/>
                </a:solidFill>
                <a:latin typeface="Times New Roman" panose="02020603050405020304" charset="0"/>
                <a:cs typeface="新宋体" panose="02010609030101010101" charset="-122"/>
              </a:rPr>
              <a:t>实例</a:t>
            </a:r>
            <a:r>
              <a:rPr lang="en-US" altLang="zh-CN" sz="3200" b="1" spc="-5" dirty="0">
                <a:solidFill>
                  <a:srgbClr val="FF0000"/>
                </a:solidFill>
                <a:latin typeface="Times New Roman" panose="02020603050405020304" charset="0"/>
                <a:cs typeface="新宋体" panose="02010609030101010101" charset="-122"/>
              </a:rPr>
              <a:t>1</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extLst>
              <p:ext uri="{D42A27DB-BD31-4B8C-83A1-F6EECF244321}">
                <p14:modId xmlns:p14="http://schemas.microsoft.com/office/powerpoint/2010/main" val="1053243056"/>
              </p:ext>
            </p:extLst>
          </p:nvPr>
        </p:nvGraphicFramePr>
        <p:xfrm>
          <a:off x="862330" y="2181225"/>
          <a:ext cx="8558530" cy="4197985"/>
        </p:xfrm>
        <a:graphic>
          <a:graphicData uri="http://schemas.openxmlformats.org/drawingml/2006/table">
            <a:tbl>
              <a:tblPr firstRow="1" bandRow="1">
                <a:tableStyleId>{5C22544A-7EE6-4342-B048-85BDC9FD1C3A}</a:tableStyleId>
              </a:tblPr>
              <a:tblGrid>
                <a:gridCol w="810260">
                  <a:extLst>
                    <a:ext uri="{9D8B030D-6E8A-4147-A177-3AD203B41FA5}">
                      <a16:colId xmlns:a16="http://schemas.microsoft.com/office/drawing/2014/main" val="20000"/>
                    </a:ext>
                  </a:extLst>
                </a:gridCol>
                <a:gridCol w="1019175">
                  <a:extLst>
                    <a:ext uri="{9D8B030D-6E8A-4147-A177-3AD203B41FA5}">
                      <a16:colId xmlns:a16="http://schemas.microsoft.com/office/drawing/2014/main" val="20001"/>
                    </a:ext>
                  </a:extLst>
                </a:gridCol>
                <a:gridCol w="1382395">
                  <a:extLst>
                    <a:ext uri="{9D8B030D-6E8A-4147-A177-3AD203B41FA5}">
                      <a16:colId xmlns:a16="http://schemas.microsoft.com/office/drawing/2014/main" val="20002"/>
                    </a:ext>
                  </a:extLst>
                </a:gridCol>
                <a:gridCol w="1316355">
                  <a:extLst>
                    <a:ext uri="{9D8B030D-6E8A-4147-A177-3AD203B41FA5}">
                      <a16:colId xmlns:a16="http://schemas.microsoft.com/office/drawing/2014/main" val="20003"/>
                    </a:ext>
                  </a:extLst>
                </a:gridCol>
                <a:gridCol w="2052320">
                  <a:extLst>
                    <a:ext uri="{9D8B030D-6E8A-4147-A177-3AD203B41FA5}">
                      <a16:colId xmlns:a16="http://schemas.microsoft.com/office/drawing/2014/main" val="20004"/>
                    </a:ext>
                  </a:extLst>
                </a:gridCol>
                <a:gridCol w="1978025">
                  <a:extLst>
                    <a:ext uri="{9D8B030D-6E8A-4147-A177-3AD203B41FA5}">
                      <a16:colId xmlns:a16="http://schemas.microsoft.com/office/drawing/2014/main" val="20005"/>
                    </a:ext>
                  </a:extLst>
                </a:gridCol>
              </a:tblGrid>
              <a:tr h="1114425">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灰度</a:t>
                      </a: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像素</a:t>
                      </a: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n</a:t>
                      </a:r>
                      <a:r>
                        <a:rPr lang="en-US" altLang="zh-CN" sz="2205" b="0"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分布</a:t>
                      </a: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n</a:t>
                      </a:r>
                      <a:r>
                        <a:rPr lang="en-US" altLang="zh-CN" sz="2205" b="0"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/n</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归一化</a:t>
                      </a: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s</a:t>
                      </a:r>
                      <a:r>
                        <a:rPr lang="en-US" altLang="zh-CN" sz="2205" b="0"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映射灰度</a:t>
                      </a: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t</a:t>
                      </a:r>
                      <a:r>
                        <a:rPr lang="en-US" altLang="zh-CN" sz="2205" b="0"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endPar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endParaRPr>
                    </a:p>
                    <a:p>
                      <a:pPr marL="0" indent="0" algn="ctr">
                        <a:buNone/>
                      </a:pP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interound(L-1)*s</a:t>
                      </a:r>
                      <a:r>
                        <a:rPr lang="en-US" altLang="zh-CN" sz="2205" b="0"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endPar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endParaRP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新图像灰度个数</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0"/>
                  </a:ext>
                </a:extLst>
              </a:tr>
              <a:tr h="376555">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790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0.19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0.19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920">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1023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0.25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0.44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3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790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2"/>
                  </a:ext>
                </a:extLst>
              </a:tr>
              <a:tr h="37592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2</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850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0.21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0.65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655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656</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0.16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0.81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6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1023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4"/>
                  </a:ext>
                </a:extLst>
              </a:tr>
              <a:tr h="37592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4</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329</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0.08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0.89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6</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920">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245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0.06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0.95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7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850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6"/>
                  </a:ext>
                </a:extLst>
              </a:tr>
              <a:tr h="37592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6</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122</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0.03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0.98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7</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985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7</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81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0.02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1.00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7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448</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8"/>
                  </a:ext>
                </a:extLst>
              </a:tr>
            </a:tbl>
          </a:graphicData>
        </a:graphic>
      </p:graphicFrame>
      <p:sp>
        <p:nvSpPr>
          <p:cNvPr id="70730" name="文本框 4"/>
          <p:cNvSpPr txBox="1"/>
          <p:nvPr/>
        </p:nvSpPr>
        <p:spPr>
          <a:xfrm>
            <a:off x="885190" y="1545925"/>
            <a:ext cx="5234125" cy="523220"/>
          </a:xfrm>
          <a:prstGeom prst="rect">
            <a:avLst/>
          </a:prstGeom>
          <a:noFill/>
          <a:ln w="9525">
            <a:noFill/>
          </a:ln>
        </p:spPr>
        <p:txBody>
          <a:bodyPr wrap="none" anchor="t">
            <a:spAutoFit/>
          </a:bodyPr>
          <a:lstStyle/>
          <a:p>
            <a:pPr lvl="0" indent="0"/>
            <a:r>
              <a:rPr lang="zh-CN" altLang="en-US" sz="2800" b="1" smtClean="0">
                <a:solidFill>
                  <a:srgbClr val="FF0000"/>
                </a:solidFill>
                <a:latin typeface="Times New Roman" panose="02020603050405020304" charset="0"/>
                <a:ea typeface="华光楷体_CNKI" panose="02000500000000000000" charset="-122"/>
              </a:rPr>
              <a:t>一、对</a:t>
            </a:r>
            <a:r>
              <a:rPr lang="zh-CN" altLang="en-US" sz="2800" b="1" dirty="0">
                <a:solidFill>
                  <a:srgbClr val="FF0000"/>
                </a:solidFill>
                <a:latin typeface="Times New Roman" panose="02020603050405020304" charset="0"/>
                <a:ea typeface="华光楷体_CNKI" panose="02000500000000000000" charset="-122"/>
              </a:rPr>
              <a:t>原图像进行直方图均衡化</a:t>
            </a:r>
          </a:p>
        </p:txBody>
      </p: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规定化</a:t>
            </a:r>
            <a:r>
              <a:rPr lang="en-US" altLang="zh-CN" sz="3200" b="1" spc="-5" dirty="0">
                <a:solidFill>
                  <a:srgbClr val="FF0000"/>
                </a:solidFill>
                <a:latin typeface="Times New Roman" panose="02020603050405020304" charset="0"/>
                <a:cs typeface="新宋体" panose="02010609030101010101" charset="-122"/>
                <a:sym typeface="+mn-ea"/>
              </a:rPr>
              <a:t>—</a:t>
            </a:r>
            <a:r>
              <a:rPr lang="zh-CN" sz="3200" b="1" spc="-5" dirty="0">
                <a:solidFill>
                  <a:srgbClr val="FF0000"/>
                </a:solidFill>
                <a:latin typeface="Times New Roman" panose="02020603050405020304" charset="0"/>
                <a:cs typeface="新宋体" panose="02010609030101010101" charset="-122"/>
                <a:sym typeface="+mn-ea"/>
              </a:rPr>
              <a:t>实例</a:t>
            </a:r>
            <a:r>
              <a:rPr lang="en-US" altLang="zh-CN" sz="3200" b="1" spc="-5" dirty="0">
                <a:solidFill>
                  <a:srgbClr val="FF0000"/>
                </a:solidFill>
                <a:latin typeface="Times New Roman" panose="02020603050405020304" charset="0"/>
                <a:cs typeface="新宋体" panose="02010609030101010101" charset="-122"/>
                <a:sym typeface="+mn-ea"/>
              </a:rPr>
              <a:t>1</a:t>
            </a:r>
            <a:endParaRPr lang="en-US" altLang="zh-CN" sz="3200" b="1"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文本框 1"/>
          <p:cNvSpPr txBox="1"/>
          <p:nvPr/>
        </p:nvSpPr>
        <p:spPr>
          <a:xfrm>
            <a:off x="911296" y="1599711"/>
            <a:ext cx="5371024" cy="518160"/>
          </a:xfrm>
          <a:prstGeom prst="rect">
            <a:avLst/>
          </a:prstGeom>
          <a:noFill/>
          <a:ln w="9525">
            <a:noFill/>
          </a:ln>
        </p:spPr>
        <p:txBody>
          <a:bodyPr wrap="square" anchor="t">
            <a:spAutoFit/>
          </a:bodyPr>
          <a:lstStyle/>
          <a:p>
            <a:pPr lvl="0" indent="0"/>
            <a:r>
              <a:rPr lang="zh-CN" altLang="en-US" sz="2800" b="1" smtClean="0">
                <a:solidFill>
                  <a:srgbClr val="FF0000"/>
                </a:solidFill>
                <a:latin typeface="Times New Roman" panose="02020603050405020304" charset="0"/>
                <a:ea typeface="华光楷体_CNKI" panose="02000500000000000000" charset="-122"/>
              </a:rPr>
              <a:t>二、对</a:t>
            </a:r>
            <a:r>
              <a:rPr lang="zh-CN" altLang="en-US" sz="2800" b="1" dirty="0">
                <a:solidFill>
                  <a:srgbClr val="FF0000"/>
                </a:solidFill>
                <a:latin typeface="Times New Roman" panose="02020603050405020304" charset="0"/>
                <a:ea typeface="华光楷体_CNKI" panose="02000500000000000000" charset="-122"/>
              </a:rPr>
              <a:t>新图像实施规定化</a:t>
            </a:r>
          </a:p>
        </p:txBody>
      </p:sp>
      <p:graphicFrame>
        <p:nvGraphicFramePr>
          <p:cNvPr id="4" name="表格 3"/>
          <p:cNvGraphicFramePr/>
          <p:nvPr/>
        </p:nvGraphicFramePr>
        <p:xfrm>
          <a:off x="1216894" y="2208597"/>
          <a:ext cx="8558530" cy="4258945"/>
        </p:xfrm>
        <a:graphic>
          <a:graphicData uri="http://schemas.openxmlformats.org/drawingml/2006/table">
            <a:tbl>
              <a:tblPr firstRow="1" bandRow="1">
                <a:tableStyleId>{5C22544A-7EE6-4342-B048-85BDC9FD1C3A}</a:tableStyleId>
              </a:tblPr>
              <a:tblGrid>
                <a:gridCol w="658495">
                  <a:extLst>
                    <a:ext uri="{9D8B030D-6E8A-4147-A177-3AD203B41FA5}">
                      <a16:colId xmlns:a16="http://schemas.microsoft.com/office/drawing/2014/main" val="20000"/>
                    </a:ext>
                  </a:extLst>
                </a:gridCol>
                <a:gridCol w="1177925">
                  <a:extLst>
                    <a:ext uri="{9D8B030D-6E8A-4147-A177-3AD203B41FA5}">
                      <a16:colId xmlns:a16="http://schemas.microsoft.com/office/drawing/2014/main" val="20001"/>
                    </a:ext>
                  </a:extLst>
                </a:gridCol>
                <a:gridCol w="1125220">
                  <a:extLst>
                    <a:ext uri="{9D8B030D-6E8A-4147-A177-3AD203B41FA5}">
                      <a16:colId xmlns:a16="http://schemas.microsoft.com/office/drawing/2014/main" val="20002"/>
                    </a:ext>
                  </a:extLst>
                </a:gridCol>
                <a:gridCol w="716280">
                  <a:extLst>
                    <a:ext uri="{9D8B030D-6E8A-4147-A177-3AD203B41FA5}">
                      <a16:colId xmlns:a16="http://schemas.microsoft.com/office/drawing/2014/main" val="20003"/>
                    </a:ext>
                  </a:extLst>
                </a:gridCol>
                <a:gridCol w="2070735">
                  <a:extLst>
                    <a:ext uri="{9D8B030D-6E8A-4147-A177-3AD203B41FA5}">
                      <a16:colId xmlns:a16="http://schemas.microsoft.com/office/drawing/2014/main" val="20004"/>
                    </a:ext>
                  </a:extLst>
                </a:gridCol>
                <a:gridCol w="1564005">
                  <a:extLst>
                    <a:ext uri="{9D8B030D-6E8A-4147-A177-3AD203B41FA5}">
                      <a16:colId xmlns:a16="http://schemas.microsoft.com/office/drawing/2014/main" val="20005"/>
                    </a:ext>
                  </a:extLst>
                </a:gridCol>
                <a:gridCol w="1245870">
                  <a:extLst>
                    <a:ext uri="{9D8B030D-6E8A-4147-A177-3AD203B41FA5}">
                      <a16:colId xmlns:a16="http://schemas.microsoft.com/office/drawing/2014/main" val="20006"/>
                    </a:ext>
                  </a:extLst>
                </a:gridCol>
              </a:tblGrid>
              <a:tr h="1335405">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灰度</a:t>
                      </a: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均衡化新图像灰度个数</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400"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规定化分布概率</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400"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归一化</a:t>
                      </a:r>
                      <a:r>
                        <a:rPr lang="en-US" altLang="zh-CN" sz="2400"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s</a:t>
                      </a:r>
                      <a:r>
                        <a:rPr lang="en-US" altLang="zh-CN" sz="2400" b="0" u="none" baseline="-25000">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k</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映射灰度</a:t>
                      </a: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t</a:t>
                      </a:r>
                      <a:r>
                        <a:rPr lang="en-US" altLang="zh-CN" sz="2205" b="0"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endPar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endParaRPr>
                    </a:p>
                    <a:p>
                      <a:pPr marL="0" indent="0" algn="ctr">
                        <a:buNone/>
                      </a:pPr>
                      <a:r>
                        <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interound(L-1)*s</a:t>
                      </a:r>
                      <a:r>
                        <a:rPr lang="en-US" altLang="zh-CN" sz="2205" b="0" u="none" baseline="-2500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k</a:t>
                      </a:r>
                      <a:endPar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endParaRP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rPr>
                        <a:t>均衡化新图像灰度个数</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zh-CN" altLang="en-US" sz="2205" b="0">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sym typeface="+mn-ea"/>
                        </a:rPr>
                        <a:t>均衡化新图像灰度概率分布</a:t>
                      </a:r>
                      <a:endParaRPr lang="en-US" altLang="zh-CN" sz="2205" b="0" u="none">
                        <a:solidFill>
                          <a:srgbClr val="000000"/>
                        </a:solidFill>
                        <a:highlight>
                          <a:srgbClr val="DDEBF7"/>
                        </a:highlight>
                        <a:latin typeface="Times New Roman" panose="02020603050405020304" charset="0"/>
                        <a:ea typeface="宋体" panose="02010600030101010101" pitchFamily="2" charset="-122"/>
                        <a:cs typeface="宋体" panose="02010600030101010101" pitchFamily="2" charset="-122"/>
                        <a:sym typeface="+mn-ea"/>
                      </a:endParaRP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1524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0"/>
                  </a:ext>
                </a:extLst>
              </a:tr>
              <a:tr h="35687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0.00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0.00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6870">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790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2"/>
                  </a:ext>
                </a:extLst>
              </a:tr>
              <a:tr h="356235">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2</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623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1023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0.15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0.15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1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790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0.19</a:t>
                      </a:r>
                      <a:endParaRPr lang="zh-CN" altLang="en-US"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endParaRP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4"/>
                  </a:ext>
                </a:extLst>
              </a:tr>
              <a:tr h="35687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4</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0.20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0.35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2</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1023</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0.25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623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850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0.30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0.65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850</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0.21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6"/>
                  </a:ext>
                </a:extLst>
              </a:tr>
              <a:tr h="356870">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6</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985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0.20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rgbClr val="FF0000"/>
                          </a:solidFill>
                          <a:latin typeface="Times New Roman" panose="02020603050405020304" charset="0"/>
                          <a:ea typeface="宋体" panose="02010600030101010101" pitchFamily="2" charset="-122"/>
                          <a:cs typeface="宋体" panose="02010600030101010101" pitchFamily="2" charset="-122"/>
                        </a:rPr>
                        <a:t>0.85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6</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985</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tc>
                  <a:txBody>
                    <a:bodyPr/>
                    <a:lstStyle/>
                    <a:p>
                      <a:pPr marL="0" indent="0" algn="ctr">
                        <a:buNone/>
                      </a:pPr>
                      <a:r>
                        <a:rPr lang="en-US" altLang="zh-CN" sz="2205" b="0" u="none">
                          <a:solidFill>
                            <a:schemeClr val="tx1"/>
                          </a:solidFill>
                          <a:latin typeface="Times New Roman" panose="02020603050405020304" charset="0"/>
                          <a:ea typeface="宋体" panose="02010600030101010101" pitchFamily="2" charset="-122"/>
                          <a:cs typeface="宋体" panose="02010600030101010101" pitchFamily="2" charset="-122"/>
                        </a:rPr>
                        <a:t>0.24</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7355">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7</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448</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0.15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rgbClr val="FF0000"/>
                          </a:solidFill>
                          <a:highlight>
                            <a:srgbClr val="DDEBF7"/>
                          </a:highlight>
                          <a:latin typeface="Times New Roman" panose="02020603050405020304" charset="0"/>
                          <a:ea typeface="宋体" panose="02010600030101010101" pitchFamily="2" charset="-122"/>
                          <a:cs typeface="宋体" panose="02010600030101010101" pitchFamily="2" charset="-122"/>
                        </a:rPr>
                        <a:t>1.00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7 </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448</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tc>
                  <a:txBody>
                    <a:bodyPr/>
                    <a:lstStyle/>
                    <a:p>
                      <a:pPr marL="0" indent="0" algn="ctr">
                        <a:buNone/>
                      </a:pPr>
                      <a:r>
                        <a:rPr lang="en-US" altLang="zh-CN" sz="2205" b="0" u="none">
                          <a:solidFill>
                            <a:schemeClr val="tx1"/>
                          </a:solidFill>
                          <a:highlight>
                            <a:srgbClr val="DDEBF7"/>
                          </a:highlight>
                          <a:latin typeface="Times New Roman" panose="02020603050405020304" charset="0"/>
                          <a:ea typeface="宋体" panose="02010600030101010101" pitchFamily="2" charset="-122"/>
                          <a:cs typeface="宋体" panose="02010600030101010101" pitchFamily="2" charset="-122"/>
                        </a:rPr>
                        <a:t>0.11</a:t>
                      </a:r>
                    </a:p>
                  </a:txBody>
                  <a:tcPr marL="0" marR="0" marT="0"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8"/>
                  </a:ext>
                </a:extLst>
              </a:tr>
            </a:tbl>
          </a:graphicData>
        </a:graphic>
      </p:graphicFrame>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规定化</a:t>
            </a:r>
            <a:r>
              <a:rPr lang="en-US" altLang="zh-CN" sz="3200" b="1" spc="-5" dirty="0">
                <a:solidFill>
                  <a:srgbClr val="FF0000"/>
                </a:solidFill>
                <a:latin typeface="Times New Roman" panose="02020603050405020304" charset="0"/>
                <a:cs typeface="新宋体" panose="02010609030101010101" charset="-122"/>
                <a:sym typeface="+mn-ea"/>
              </a:rPr>
              <a:t>—</a:t>
            </a:r>
            <a:r>
              <a:rPr lang="zh-CN" sz="3200" b="1" spc="-5" dirty="0">
                <a:solidFill>
                  <a:srgbClr val="FF0000"/>
                </a:solidFill>
                <a:latin typeface="Times New Roman" panose="02020603050405020304" charset="0"/>
                <a:cs typeface="新宋体" panose="02010609030101010101" charset="-122"/>
                <a:sym typeface="+mn-ea"/>
              </a:rPr>
              <a:t>实例</a:t>
            </a:r>
            <a:r>
              <a:rPr lang="en-US" altLang="zh-CN" sz="3200" b="1" spc="-5" dirty="0">
                <a:solidFill>
                  <a:srgbClr val="FF0000"/>
                </a:solidFill>
                <a:latin typeface="Times New Roman" panose="02020603050405020304" charset="0"/>
                <a:cs typeface="新宋体" panose="02010609030101010101" charset="-122"/>
                <a:sym typeface="+mn-ea"/>
              </a:rPr>
              <a:t>1</a:t>
            </a:r>
            <a:endParaRPr lang="en-US" altLang="zh-CN" sz="3200" b="1"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图片 307205" descr="lena"/>
          <p:cNvPicPr>
            <a:picLocks noChangeAspect="1"/>
          </p:cNvPicPr>
          <p:nvPr/>
        </p:nvPicPr>
        <p:blipFill>
          <a:blip r:embed="rId2"/>
          <a:stretch>
            <a:fillRect/>
          </a:stretch>
        </p:blipFill>
        <p:spPr>
          <a:xfrm>
            <a:off x="1980459" y="2027357"/>
            <a:ext cx="1838193" cy="1575594"/>
          </a:xfrm>
          <a:prstGeom prst="rect">
            <a:avLst/>
          </a:prstGeom>
          <a:noFill/>
          <a:ln w="9525">
            <a:noFill/>
          </a:ln>
        </p:spPr>
      </p:pic>
      <p:pic>
        <p:nvPicPr>
          <p:cNvPr id="72708" name="图片 307206" descr="lena1"/>
          <p:cNvPicPr>
            <a:picLocks noChangeAspect="1"/>
          </p:cNvPicPr>
          <p:nvPr/>
        </p:nvPicPr>
        <p:blipFill>
          <a:blip r:embed="rId3"/>
          <a:stretch>
            <a:fillRect/>
          </a:stretch>
        </p:blipFill>
        <p:spPr>
          <a:xfrm>
            <a:off x="7472279" y="2027357"/>
            <a:ext cx="1817185" cy="1575594"/>
          </a:xfrm>
          <a:prstGeom prst="rect">
            <a:avLst/>
          </a:prstGeom>
          <a:noFill/>
          <a:ln w="9525">
            <a:noFill/>
          </a:ln>
        </p:spPr>
      </p:pic>
      <p:sp>
        <p:nvSpPr>
          <p:cNvPr id="72709" name="矩形 307207"/>
          <p:cNvSpPr/>
          <p:nvPr/>
        </p:nvSpPr>
        <p:spPr>
          <a:xfrm>
            <a:off x="1642582" y="3619846"/>
            <a:ext cx="8278495" cy="461645"/>
          </a:xfrm>
          <a:prstGeom prst="rect">
            <a:avLst/>
          </a:prstGeom>
          <a:noFill/>
          <a:ln w="9525">
            <a:noFill/>
          </a:ln>
        </p:spPr>
        <p:txBody>
          <a:bodyPr wrap="none" anchor="ctr">
            <a:spAutoFit/>
          </a:bodyPr>
          <a:lstStyle/>
          <a:p>
            <a:pPr lvl="0" indent="0"/>
            <a:r>
              <a:rPr lang="en-US" altLang="zh-CN" sz="2425">
                <a:latin typeface="Times New Roman" panose="02020603050405020304" charset="0"/>
                <a:ea typeface="黑体" panose="02010609060101010101" pitchFamily="2" charset="-122"/>
              </a:rPr>
              <a:t>(a) </a:t>
            </a:r>
            <a:r>
              <a:rPr lang="en-US" altLang="zh-CN" sz="2425" err="1">
                <a:latin typeface="Times New Roman" panose="02020603050405020304" charset="0"/>
                <a:ea typeface="黑体" panose="02010609060101010101" pitchFamily="2" charset="-122"/>
              </a:rPr>
              <a:t>lena</a:t>
            </a:r>
            <a:r>
              <a:rPr lang="zh-CN" altLang="en-US" sz="2425" dirty="0">
                <a:latin typeface="Times New Roman" panose="02020603050405020304" charset="0"/>
                <a:ea typeface="黑体" panose="02010609060101010101" pitchFamily="2" charset="-122"/>
              </a:rPr>
              <a:t>原图像                                   (</a:t>
            </a:r>
            <a:r>
              <a:rPr lang="en-US" altLang="zh-CN" sz="2425">
                <a:latin typeface="Times New Roman" panose="02020603050405020304" charset="0"/>
                <a:ea typeface="黑体" panose="02010609060101010101" pitchFamily="2" charset="-122"/>
              </a:rPr>
              <a:t>d</a:t>
            </a:r>
            <a:r>
              <a:rPr lang="zh-CN" altLang="en-US" sz="2425" dirty="0">
                <a:latin typeface="Times New Roman" panose="02020603050405020304" charset="0"/>
                <a:ea typeface="黑体" panose="02010609060101010101" pitchFamily="2" charset="-122"/>
              </a:rPr>
              <a:t>)直方图规定化后的图像 </a:t>
            </a:r>
          </a:p>
        </p:txBody>
      </p:sp>
      <p:pic>
        <p:nvPicPr>
          <p:cNvPr id="72710" name="图片 307208"/>
          <p:cNvPicPr>
            <a:picLocks noChangeAspect="1"/>
          </p:cNvPicPr>
          <p:nvPr/>
        </p:nvPicPr>
        <p:blipFill>
          <a:blip r:embed="rId4"/>
          <a:srcRect l="79724" t="15552" r="4170" b="73080"/>
          <a:stretch>
            <a:fillRect/>
          </a:stretch>
        </p:blipFill>
        <p:spPr>
          <a:xfrm>
            <a:off x="1826401" y="4329474"/>
            <a:ext cx="2151561" cy="1444295"/>
          </a:xfrm>
          <a:prstGeom prst="rect">
            <a:avLst/>
          </a:prstGeom>
          <a:noFill/>
          <a:ln w="9525">
            <a:noFill/>
          </a:ln>
        </p:spPr>
      </p:pic>
      <p:pic>
        <p:nvPicPr>
          <p:cNvPr id="72711" name="图片 307209" descr="未命名"/>
          <p:cNvPicPr>
            <a:picLocks noChangeAspect="1"/>
          </p:cNvPicPr>
          <p:nvPr/>
        </p:nvPicPr>
        <p:blipFill>
          <a:blip r:embed="rId5"/>
          <a:srcRect l="5391" t="47795" r="55063" b="14706"/>
          <a:stretch>
            <a:fillRect/>
          </a:stretch>
        </p:blipFill>
        <p:spPr>
          <a:xfrm>
            <a:off x="4604699" y="4355735"/>
            <a:ext cx="2151560" cy="1404029"/>
          </a:xfrm>
          <a:prstGeom prst="rect">
            <a:avLst/>
          </a:prstGeom>
          <a:noFill/>
          <a:ln w="9525">
            <a:noFill/>
          </a:ln>
        </p:spPr>
      </p:pic>
      <p:pic>
        <p:nvPicPr>
          <p:cNvPr id="72712" name="图片 307210"/>
          <p:cNvPicPr>
            <a:picLocks noChangeAspect="1"/>
          </p:cNvPicPr>
          <p:nvPr/>
        </p:nvPicPr>
        <p:blipFill>
          <a:blip r:embed="rId6"/>
          <a:srcRect l="79761" t="15797" r="3986" b="73129"/>
          <a:stretch>
            <a:fillRect/>
          </a:stretch>
        </p:blipFill>
        <p:spPr>
          <a:xfrm>
            <a:off x="7305966" y="4296212"/>
            <a:ext cx="2151561" cy="1463552"/>
          </a:xfrm>
          <a:prstGeom prst="rect">
            <a:avLst/>
          </a:prstGeom>
          <a:noFill/>
          <a:ln w="9525">
            <a:noFill/>
          </a:ln>
        </p:spPr>
      </p:pic>
      <p:sp>
        <p:nvSpPr>
          <p:cNvPr id="72713" name="矩形 307211"/>
          <p:cNvSpPr/>
          <p:nvPr/>
        </p:nvSpPr>
        <p:spPr>
          <a:xfrm>
            <a:off x="1197915" y="5843380"/>
            <a:ext cx="9404544" cy="427990"/>
          </a:xfrm>
          <a:prstGeom prst="rect">
            <a:avLst/>
          </a:prstGeom>
          <a:noFill/>
          <a:ln w="9525">
            <a:noFill/>
          </a:ln>
        </p:spPr>
        <p:txBody>
          <a:bodyPr anchor="ctr">
            <a:spAutoFit/>
          </a:bodyPr>
          <a:lstStyle/>
          <a:p>
            <a:pPr lvl="0" indent="0"/>
            <a:r>
              <a:rPr lang="en-US" altLang="zh-CN" sz="2205">
                <a:latin typeface="Times New Roman" panose="02020603050405020304" charset="0"/>
                <a:ea typeface="黑体" panose="02010609060101010101" pitchFamily="2" charset="-122"/>
              </a:rPr>
              <a:t>(</a:t>
            </a:r>
            <a:r>
              <a:rPr lang="en-US" altLang="zh-CN" sz="2205" err="1">
                <a:latin typeface="Times New Roman" panose="02020603050405020304" charset="0"/>
                <a:ea typeface="黑体" panose="02010609060101010101" pitchFamily="2" charset="-122"/>
              </a:rPr>
              <a:t>b)lena</a:t>
            </a:r>
            <a:r>
              <a:rPr lang="zh-CN" altLang="en-US" sz="2205" dirty="0">
                <a:latin typeface="Times New Roman" panose="02020603050405020304" charset="0"/>
                <a:ea typeface="黑体" panose="02010609060101010101" pitchFamily="2" charset="-122"/>
              </a:rPr>
              <a:t>原图像的直方图  </a:t>
            </a:r>
            <a:r>
              <a:rPr lang="en-US" altLang="zh-CN" sz="2205">
                <a:latin typeface="Times New Roman" panose="02020603050405020304" charset="0"/>
                <a:ea typeface="黑体" panose="02010609060101010101" pitchFamily="2" charset="-122"/>
              </a:rPr>
              <a:t>(c)</a:t>
            </a:r>
            <a:r>
              <a:rPr lang="zh-CN" altLang="en-US" sz="2205" dirty="0">
                <a:latin typeface="Times New Roman" panose="02020603050405020304" charset="0"/>
                <a:ea typeface="黑体" panose="02010609060101010101" pitchFamily="2" charset="-122"/>
              </a:rPr>
              <a:t>新规定的直方图  </a:t>
            </a:r>
            <a:r>
              <a:rPr lang="en-US" altLang="zh-CN" sz="2205">
                <a:latin typeface="Times New Roman" panose="02020603050405020304" charset="0"/>
                <a:ea typeface="黑体" panose="02010609060101010101" pitchFamily="2" charset="-122"/>
              </a:rPr>
              <a:t>(e)</a:t>
            </a:r>
            <a:r>
              <a:rPr lang="zh-CN" altLang="en-US" sz="2205" dirty="0">
                <a:latin typeface="Times New Roman" panose="02020603050405020304" charset="0"/>
                <a:ea typeface="黑体" panose="02010609060101010101" pitchFamily="2" charset="-122"/>
              </a:rPr>
              <a:t>规定化后图像的直方图 </a:t>
            </a:r>
          </a:p>
        </p:txBody>
      </p:sp>
      <p:sp>
        <p:nvSpPr>
          <p:cNvPr id="3"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规定化</a:t>
            </a:r>
            <a:r>
              <a:rPr lang="en-US" altLang="zh-CN" sz="3200" b="1" spc="-5" dirty="0">
                <a:solidFill>
                  <a:srgbClr val="FF0000"/>
                </a:solidFill>
                <a:latin typeface="Times New Roman" panose="02020603050405020304" charset="0"/>
                <a:cs typeface="新宋体" panose="02010609030101010101" charset="-122"/>
                <a:sym typeface="+mn-ea"/>
              </a:rPr>
              <a:t>—</a:t>
            </a:r>
            <a:r>
              <a:rPr lang="zh-CN" sz="3200" b="1" spc="-5" dirty="0">
                <a:solidFill>
                  <a:srgbClr val="FF0000"/>
                </a:solidFill>
                <a:latin typeface="Times New Roman" panose="02020603050405020304" charset="0"/>
                <a:cs typeface="新宋体" panose="02010609030101010101" charset="-122"/>
                <a:sym typeface="+mn-ea"/>
              </a:rPr>
              <a:t>实例</a:t>
            </a:r>
            <a:r>
              <a:rPr lang="en-US" altLang="zh-CN" sz="3200" b="1" spc="-5" dirty="0">
                <a:solidFill>
                  <a:srgbClr val="FF0000"/>
                </a:solidFill>
                <a:latin typeface="Times New Roman" panose="02020603050405020304" charset="0"/>
                <a:cs typeface="新宋体" panose="02010609030101010101" charset="-122"/>
                <a:sym typeface="+mn-ea"/>
              </a:rPr>
              <a:t>1</a:t>
            </a:r>
            <a:endParaRPr lang="en-US" altLang="zh-CN" sz="3200" b="1"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规定化</a:t>
            </a:r>
            <a:r>
              <a:rPr lang="en-US" altLang="zh-CN" sz="3200" b="1" spc="-5" dirty="0">
                <a:solidFill>
                  <a:srgbClr val="FF0000"/>
                </a:solidFill>
                <a:latin typeface="Times New Roman" panose="02020603050405020304" charset="0"/>
                <a:cs typeface="新宋体" panose="02010609030101010101" charset="-122"/>
                <a:sym typeface="+mn-ea"/>
              </a:rPr>
              <a:t>—</a:t>
            </a:r>
            <a:r>
              <a:rPr lang="zh-CN" sz="3200" b="1" spc="-5" dirty="0">
                <a:solidFill>
                  <a:srgbClr val="FF0000"/>
                </a:solidFill>
                <a:latin typeface="Times New Roman" panose="02020603050405020304" charset="0"/>
                <a:cs typeface="新宋体" panose="02010609030101010101" charset="-122"/>
                <a:sym typeface="+mn-ea"/>
              </a:rPr>
              <a:t>实例</a:t>
            </a:r>
            <a:r>
              <a:rPr lang="en-US" altLang="zh-CN" sz="3200" b="1" spc="-5" dirty="0">
                <a:solidFill>
                  <a:srgbClr val="FF0000"/>
                </a:solidFill>
                <a:latin typeface="Times New Roman" panose="02020603050405020304" charset="0"/>
                <a:cs typeface="新宋体" panose="02010609030101010101" charset="-122"/>
                <a:sym typeface="+mn-ea"/>
              </a:rPr>
              <a:t>1</a:t>
            </a:r>
            <a:endParaRPr lang="en-US" altLang="zh-CN" sz="3200" b="1" spc="-5" dirty="0">
              <a:solidFill>
                <a:srgbClr val="FF0000"/>
              </a:solidFill>
              <a:latin typeface="Times New Roman" panose="02020603050405020304" charset="0"/>
              <a:cs typeface="新宋体" panose="02010609030101010101" charset="-122"/>
            </a:endParaRPr>
          </a:p>
        </p:txBody>
      </p:sp>
      <p:pic>
        <p:nvPicPr>
          <p:cNvPr id="4" name="图片 3"/>
          <p:cNvPicPr>
            <a:picLocks noChangeAspect="1"/>
          </p:cNvPicPr>
          <p:nvPr/>
        </p:nvPicPr>
        <p:blipFill>
          <a:blip r:embed="rId2"/>
          <a:srcRect l="50644"/>
          <a:stretch>
            <a:fillRect/>
          </a:stretch>
        </p:blipFill>
        <p:spPr>
          <a:xfrm>
            <a:off x="7122160" y="3013710"/>
            <a:ext cx="2407285" cy="2438400"/>
          </a:xfrm>
          <a:prstGeom prst="rect">
            <a:avLst/>
          </a:prstGeom>
        </p:spPr>
      </p:pic>
      <p:pic>
        <p:nvPicPr>
          <p:cNvPr id="5" name="图片 4" descr="Lena"/>
          <p:cNvPicPr>
            <a:picLocks noChangeAspect="1"/>
          </p:cNvPicPr>
          <p:nvPr/>
        </p:nvPicPr>
        <p:blipFill>
          <a:blip r:embed="rId3"/>
          <a:stretch>
            <a:fillRect/>
          </a:stretch>
        </p:blipFill>
        <p:spPr>
          <a:xfrm>
            <a:off x="1355725" y="2979420"/>
            <a:ext cx="2472690" cy="2472690"/>
          </a:xfrm>
          <a:prstGeom prst="rect">
            <a:avLst/>
          </a:prstGeom>
        </p:spPr>
      </p:pic>
      <p:pic>
        <p:nvPicPr>
          <p:cNvPr id="6" name="图片 5" descr="sandglass"/>
          <p:cNvPicPr>
            <a:picLocks noChangeAspect="1"/>
          </p:cNvPicPr>
          <p:nvPr/>
        </p:nvPicPr>
        <p:blipFill>
          <a:blip r:embed="rId4"/>
          <a:stretch>
            <a:fillRect/>
          </a:stretch>
        </p:blipFill>
        <p:spPr>
          <a:xfrm>
            <a:off x="4909820" y="3436620"/>
            <a:ext cx="1287780" cy="1592580"/>
          </a:xfrm>
          <a:prstGeom prst="rect">
            <a:avLst/>
          </a:prstGeom>
        </p:spPr>
      </p:pic>
      <p:sp>
        <p:nvSpPr>
          <p:cNvPr id="7" name="文本框 6"/>
          <p:cNvSpPr txBox="1"/>
          <p:nvPr/>
        </p:nvSpPr>
        <p:spPr>
          <a:xfrm>
            <a:off x="1666875" y="5772785"/>
            <a:ext cx="7794625" cy="365760"/>
          </a:xfrm>
          <a:prstGeom prst="rect">
            <a:avLst/>
          </a:prstGeom>
          <a:noFill/>
        </p:spPr>
        <p:txBody>
          <a:bodyPr wrap="square" rtlCol="0">
            <a:spAutoFit/>
          </a:bodyPr>
          <a:lstStyle/>
          <a:p>
            <a:r>
              <a:rPr lang="zh-CN" altLang="en-US"/>
              <a:t>原始图像                                      参照系图像                            规定化图像</a:t>
            </a:r>
            <a:endParaRPr lang="en-US" altLang="zh-C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图像直方图的</a:t>
            </a:r>
            <a:r>
              <a:rPr lang="zh-CN" sz="4000" b="0" spc="-5" dirty="0">
                <a:latin typeface="Times New Roman" panose="02020603050405020304" charset="0"/>
                <a:cs typeface="新宋体" panose="02010609030101010101" charset="-122"/>
              </a:rPr>
              <a:t>规定化</a:t>
            </a:r>
            <a:r>
              <a:rPr lang="en-US" altLang="zh-CN" sz="3200" b="1" spc="-5" dirty="0">
                <a:solidFill>
                  <a:srgbClr val="FF0000"/>
                </a:solidFill>
                <a:latin typeface="Times New Roman" panose="02020603050405020304" charset="0"/>
                <a:cs typeface="新宋体" panose="02010609030101010101" charset="-122"/>
                <a:sym typeface="+mn-ea"/>
              </a:rPr>
              <a:t>—</a:t>
            </a:r>
            <a:r>
              <a:rPr lang="zh-CN" sz="3200" b="1" spc="-5" dirty="0">
                <a:solidFill>
                  <a:srgbClr val="FF0000"/>
                </a:solidFill>
                <a:latin typeface="Times New Roman" panose="02020603050405020304" charset="0"/>
                <a:cs typeface="新宋体" panose="02010609030101010101" charset="-122"/>
                <a:sym typeface="+mn-ea"/>
              </a:rPr>
              <a:t>代码实现</a:t>
            </a:r>
            <a:endParaRPr lang="en-US" altLang="zh-CN" sz="3200" b="1" spc="-5" dirty="0">
              <a:solidFill>
                <a:srgbClr val="FF0000"/>
              </a:solidFill>
              <a:latin typeface="Times New Roman" panose="02020603050405020304" charset="0"/>
              <a:cs typeface="新宋体" panose="02010609030101010101" charset="-122"/>
            </a:endParaRPr>
          </a:p>
        </p:txBody>
      </p:sp>
      <p:sp>
        <p:nvSpPr>
          <p:cNvPr id="4" name="文本框 3"/>
          <p:cNvSpPr txBox="1"/>
          <p:nvPr/>
        </p:nvSpPr>
        <p:spPr>
          <a:xfrm>
            <a:off x="1030605" y="1790065"/>
            <a:ext cx="9173845" cy="4358640"/>
          </a:xfrm>
          <a:prstGeom prst="rect">
            <a:avLst/>
          </a:prstGeom>
          <a:noFill/>
        </p:spPr>
        <p:txBody>
          <a:bodyPr wrap="square" rtlCol="0" anchor="t">
            <a:spAutoFit/>
          </a:bodyPr>
          <a:lstStyle/>
          <a:p>
            <a:r>
              <a:rPr lang="zh-CN" altLang="en-US" sz="2800">
                <a:latin typeface="Times New Roman" panose="02020603050405020304" charset="0"/>
              </a:rPr>
              <a:t>start = 0</a:t>
            </a:r>
          </a:p>
          <a:p>
            <a:r>
              <a:rPr lang="zh-CN" altLang="en-US" sz="2800">
                <a:latin typeface="Times New Roman" panose="02020603050405020304" charset="0"/>
              </a:rPr>
              <a:t>    for i in range(25</a:t>
            </a:r>
            <a:r>
              <a:rPr lang="en-US" altLang="zh-CN" sz="2800">
                <a:latin typeface="Times New Roman" panose="02020603050405020304" charset="0"/>
              </a:rPr>
              <a:t>5</a:t>
            </a:r>
            <a:r>
              <a:rPr lang="zh-CN" altLang="en-US" sz="2800">
                <a:latin typeface="Times New Roman" panose="02020603050405020304" charset="0"/>
              </a:rPr>
              <a:t>):</a:t>
            </a:r>
          </a:p>
          <a:p>
            <a:r>
              <a:rPr lang="zh-CN" altLang="en-US" sz="2800">
                <a:latin typeface="Times New Roman" panose="02020603050405020304" charset="0"/>
              </a:rPr>
              <a:t>        </a:t>
            </a:r>
            <a:r>
              <a:rPr lang="zh-CN" altLang="en-US" sz="2800">
                <a:solidFill>
                  <a:srgbClr val="FF0000"/>
                </a:solidFill>
                <a:latin typeface="Times New Roman" panose="02020603050405020304" charset="0"/>
              </a:rPr>
              <a:t>temp = (refCumHist[i+1] + refCumHist[i]) / 2.0</a:t>
            </a:r>
          </a:p>
          <a:p>
            <a:r>
              <a:rPr lang="zh-CN" altLang="en-US" sz="2800">
                <a:latin typeface="Times New Roman" panose="02020603050405020304" charset="0"/>
              </a:rPr>
              <a:t>        for j in range(start, 256):</a:t>
            </a:r>
          </a:p>
          <a:p>
            <a:r>
              <a:rPr lang="zh-CN" altLang="en-US" sz="2800">
                <a:latin typeface="Times New Roman" panose="02020603050405020304" charset="0"/>
              </a:rPr>
              <a:t>            if oriCumHist[j] &lt;= temp:</a:t>
            </a:r>
          </a:p>
          <a:p>
            <a:r>
              <a:rPr lang="zh-CN" altLang="en-US" sz="2800">
                <a:latin typeface="Times New Roman" panose="02020603050405020304" charset="0"/>
              </a:rPr>
              <a:t>                lut[j] = i</a:t>
            </a:r>
          </a:p>
          <a:p>
            <a:r>
              <a:rPr lang="zh-CN" altLang="en-US" sz="2800">
                <a:latin typeface="Times New Roman" panose="02020603050405020304" charset="0"/>
              </a:rPr>
              <a:t>            else:</a:t>
            </a:r>
          </a:p>
          <a:p>
            <a:r>
              <a:rPr lang="zh-CN" altLang="en-US" sz="2800">
                <a:latin typeface="Times New Roman" panose="02020603050405020304" charset="0"/>
              </a:rPr>
              <a:t>                start = j</a:t>
            </a:r>
          </a:p>
          <a:p>
            <a:r>
              <a:rPr lang="zh-CN" altLang="en-US" sz="2800">
                <a:latin typeface="Times New Roman" panose="02020603050405020304" charset="0"/>
              </a:rPr>
              <a:t>                break</a:t>
            </a:r>
          </a:p>
          <a:p>
            <a:r>
              <a:rPr lang="zh-CN" altLang="en-US" sz="2800">
                <a:latin typeface="Times New Roman" panose="02020603050405020304" charset="0"/>
              </a:rPr>
              <a:t>    dst = cv.LUT(oriImage, lut)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52170" y="1623695"/>
            <a:ext cx="6275705" cy="4932680"/>
          </a:xfrm>
          <a:prstGeom prst="rect">
            <a:avLst/>
          </a:prstGeom>
        </p:spPr>
        <p:txBody>
          <a:bodyPr vert="horz" wrap="square" lIns="0" tIns="0" rIns="0" bIns="0" rtlCol="0">
            <a:spAutoFit/>
          </a:bodyPr>
          <a:lstStyle/>
          <a:p>
            <a:pPr marL="12700" defTabSz="0">
              <a:lnSpc>
                <a:spcPct val="100000"/>
              </a:lnSpc>
              <a:tabLst>
                <a:tab pos="379095" algn="l"/>
              </a:tabLst>
            </a:pPr>
            <a:r>
              <a:rPr sz="2000" spc="675" dirty="0">
                <a:solidFill>
                  <a:srgbClr val="EE2B0A"/>
                </a:solidFill>
                <a:latin typeface="+mn-ea"/>
                <a:cs typeface="Segoe UI Symbol" panose="020B0502040204020203"/>
              </a:rPr>
              <a:t>•	</a:t>
            </a:r>
            <a:r>
              <a:rPr sz="3200" b="1" spc="-15" dirty="0">
                <a:latin typeface="+mn-ea"/>
                <a:cs typeface="新宋体" panose="02010609030101010101" charset="-122"/>
              </a:rPr>
              <a:t>基础知识</a:t>
            </a:r>
          </a:p>
          <a:p>
            <a:pPr marL="469900" defTabSz="0">
              <a:lnSpc>
                <a:spcPct val="100000"/>
              </a:lnSpc>
              <a:spcBef>
                <a:spcPts val="2090"/>
              </a:spcBef>
              <a:tabLst>
                <a:tab pos="848360" algn="l"/>
              </a:tabLst>
            </a:pPr>
            <a:r>
              <a:rPr sz="2000" spc="70" dirty="0">
                <a:solidFill>
                  <a:srgbClr val="EE2B0A"/>
                </a:solidFill>
                <a:latin typeface="+mn-ea"/>
                <a:cs typeface="Segoe UI Symbol" panose="020B0502040204020203"/>
              </a:rPr>
              <a:t>✓	</a:t>
            </a:r>
            <a:r>
              <a:rPr sz="2800" b="1" spc="-15" dirty="0">
                <a:latin typeface="+mn-ea"/>
                <a:cs typeface="新宋体" panose="02010609030101010101" charset="-122"/>
              </a:rPr>
              <a:t>基本</a:t>
            </a:r>
          </a:p>
          <a:p>
            <a:pPr marL="469900" defTabSz="0">
              <a:lnSpc>
                <a:spcPct val="100000"/>
              </a:lnSpc>
              <a:spcBef>
                <a:spcPts val="1505"/>
              </a:spcBef>
              <a:tabLst>
                <a:tab pos="791845" algn="l"/>
              </a:tabLst>
            </a:pPr>
            <a:r>
              <a:rPr sz="1600" spc="55" dirty="0">
                <a:solidFill>
                  <a:srgbClr val="EE2B0A"/>
                </a:solidFill>
                <a:latin typeface="+mn-ea"/>
                <a:cs typeface="Segoe UI Symbol" panose="020B0502040204020203"/>
              </a:rPr>
              <a:t>✓	</a:t>
            </a:r>
            <a:r>
              <a:rPr sz="2800" b="1" spc="-10" dirty="0">
                <a:latin typeface="+mn-ea"/>
                <a:cs typeface="新宋体" panose="02010609030101010101" charset="-122"/>
              </a:rPr>
              <a:t>点运算</a:t>
            </a:r>
          </a:p>
          <a:p>
            <a:pPr marL="469900" defTabSz="0">
              <a:lnSpc>
                <a:spcPct val="100000"/>
              </a:lnSpc>
              <a:spcBef>
                <a:spcPts val="1430"/>
              </a:spcBef>
              <a:tabLst>
                <a:tab pos="791845" algn="l"/>
              </a:tabLst>
            </a:pPr>
            <a:r>
              <a:rPr sz="1600" spc="55" dirty="0">
                <a:solidFill>
                  <a:srgbClr val="EE2B0A"/>
                </a:solidFill>
                <a:latin typeface="+mn-ea"/>
                <a:cs typeface="Segoe UI Symbol" panose="020B0502040204020203"/>
              </a:rPr>
              <a:t>✓	</a:t>
            </a:r>
            <a:r>
              <a:rPr sz="2800" b="1" spc="-10" dirty="0">
                <a:latin typeface="+mn-ea"/>
                <a:cs typeface="新宋体" panose="02010609030101010101" charset="-122"/>
              </a:rPr>
              <a:t>代数运算</a:t>
            </a:r>
          </a:p>
          <a:p>
            <a:pPr marL="469900" defTabSz="0">
              <a:lnSpc>
                <a:spcPct val="100000"/>
              </a:lnSpc>
              <a:spcBef>
                <a:spcPts val="1425"/>
              </a:spcBef>
              <a:tabLst>
                <a:tab pos="791845" algn="l"/>
              </a:tabLst>
            </a:pPr>
            <a:r>
              <a:rPr sz="1600" spc="55" dirty="0">
                <a:solidFill>
                  <a:srgbClr val="EE2B0A"/>
                </a:solidFill>
                <a:latin typeface="+mn-ea"/>
                <a:cs typeface="Segoe UI Symbol" panose="020B0502040204020203"/>
              </a:rPr>
              <a:t>✓	</a:t>
            </a:r>
            <a:r>
              <a:rPr sz="2800" b="1" spc="-10" dirty="0">
                <a:latin typeface="+mn-ea"/>
                <a:cs typeface="新宋体" panose="02010609030101010101" charset="-122"/>
              </a:rPr>
              <a:t>直方图运算</a:t>
            </a:r>
          </a:p>
          <a:p>
            <a:pPr marL="12700" defTabSz="0">
              <a:lnSpc>
                <a:spcPct val="100000"/>
              </a:lnSpc>
              <a:spcBef>
                <a:spcPts val="1700"/>
              </a:spcBef>
              <a:tabLst>
                <a:tab pos="379095" algn="l"/>
              </a:tabLst>
            </a:pPr>
            <a:r>
              <a:rPr sz="2000" spc="675" dirty="0">
                <a:solidFill>
                  <a:srgbClr val="EE2B0A"/>
                </a:solidFill>
                <a:latin typeface="+mn-ea"/>
                <a:cs typeface="Segoe UI Symbol" panose="020B0502040204020203"/>
              </a:rPr>
              <a:t>•	</a:t>
            </a:r>
            <a:r>
              <a:rPr sz="3200" b="1" spc="-15" dirty="0">
                <a:solidFill>
                  <a:srgbClr val="EE2B0A"/>
                </a:solidFill>
                <a:latin typeface="+mn-ea"/>
                <a:cs typeface="新宋体" panose="02010609030101010101" charset="-122"/>
              </a:rPr>
              <a:t>空间滤波器</a:t>
            </a:r>
          </a:p>
          <a:p>
            <a:pPr marL="469900" defTabSz="0">
              <a:lnSpc>
                <a:spcPct val="100000"/>
              </a:lnSpc>
              <a:spcBef>
                <a:spcPts val="1425"/>
              </a:spcBef>
              <a:tabLst>
                <a:tab pos="791845" algn="l"/>
              </a:tabLst>
            </a:pPr>
            <a:r>
              <a:rPr sz="1600" spc="55" dirty="0">
                <a:solidFill>
                  <a:srgbClr val="EE2B0A"/>
                </a:solidFill>
                <a:latin typeface="+mn-ea"/>
                <a:cs typeface="Segoe UI Symbol" panose="020B0502040204020203"/>
              </a:rPr>
              <a:t>✓	</a:t>
            </a:r>
            <a:r>
              <a:rPr sz="2800" b="1" spc="-10" dirty="0">
                <a:solidFill>
                  <a:srgbClr val="EE2B0A"/>
                </a:solidFill>
                <a:latin typeface="+mn-ea"/>
                <a:cs typeface="新宋体" panose="02010609030101010101" charset="-122"/>
              </a:rPr>
              <a:t>平滑空间滤波器</a:t>
            </a:r>
          </a:p>
          <a:p>
            <a:pPr marL="469900" defTabSz="0">
              <a:lnSpc>
                <a:spcPct val="100000"/>
              </a:lnSpc>
              <a:spcBef>
                <a:spcPts val="1425"/>
              </a:spcBef>
              <a:tabLst>
                <a:tab pos="791845" algn="l"/>
              </a:tabLst>
            </a:pPr>
            <a:r>
              <a:rPr sz="1600" spc="55" dirty="0">
                <a:solidFill>
                  <a:srgbClr val="EE2B0A"/>
                </a:solidFill>
                <a:latin typeface="+mn-ea"/>
                <a:cs typeface="Segoe UI Symbol" panose="020B0502040204020203"/>
                <a:sym typeface="+mn-ea"/>
              </a:rPr>
              <a:t>✓</a:t>
            </a:r>
            <a:r>
              <a:rPr sz="2800" b="1" spc="-10" dirty="0">
                <a:solidFill>
                  <a:srgbClr val="EE2B0A"/>
                </a:solidFill>
                <a:latin typeface="+mn-ea"/>
                <a:cs typeface="新宋体" panose="02010609030101010101" charset="-122"/>
              </a:rPr>
              <a:t>	锐化空间滤波器</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25310" y="1323060"/>
            <a:ext cx="6400165" cy="487680"/>
          </a:xfrm>
          <a:prstGeom prst="rect">
            <a:avLst/>
          </a:prstGeom>
          <a:noFill/>
          <a:ln w="9525">
            <a:noFill/>
          </a:ln>
        </p:spPr>
        <p:txBody>
          <a:bodyPr vert="horz" wrap="square" lIns="0" tIns="0" rIns="0" bIns="0" rtlCol="0" anchor="ctr">
            <a:spAutoFit/>
          </a:bodyPr>
          <a:lstStyle/>
          <a:p>
            <a:pPr marL="12700" lvl="0" algn="l" defTabSz="914400" fontAlgn="auto">
              <a:tabLst>
                <a:tab pos="2962275" algn="l"/>
              </a:tabLst>
            </a:pPr>
            <a:r>
              <a:rPr sz="3200" b="1" spc="-15" dirty="0">
                <a:solidFill>
                  <a:schemeClr val="tx1"/>
                </a:solidFill>
                <a:latin typeface="Times New Roman" panose="02020603050405020304" charset="0"/>
                <a:ea typeface="+mn-ea"/>
                <a:cs typeface="新宋体" panose="02010609030101010101" charset="-122"/>
                <a:sym typeface="+mn-ea"/>
              </a:rPr>
              <a:t>点运算——4.对比度拉伸</a:t>
            </a:r>
          </a:p>
        </p:txBody>
      </p:sp>
      <p:sp>
        <p:nvSpPr>
          <p:cNvPr id="5" name="object 5"/>
          <p:cNvSpPr/>
          <p:nvPr/>
        </p:nvSpPr>
        <p:spPr>
          <a:xfrm>
            <a:off x="927100" y="2887980"/>
            <a:ext cx="3124200" cy="307314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625475" y="2455733"/>
            <a:ext cx="3047999" cy="244297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625475" y="4909566"/>
            <a:ext cx="3048000" cy="2444495"/>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25310" y="2075040"/>
            <a:ext cx="5872480" cy="548640"/>
          </a:xfrm>
          <a:prstGeom prst="rect">
            <a:avLst/>
          </a:prstGeom>
        </p:spPr>
        <p:txBody>
          <a:bodyPr vert="horz" wrap="square" lIns="0" tIns="0" rIns="0" bIns="0" rtlCol="0">
            <a:spAutoFit/>
          </a:bodyPr>
          <a:lstStyle/>
          <a:p>
            <a:pPr marL="927100" marR="5080" indent="-914400">
              <a:lnSpc>
                <a:spcPct val="150000"/>
              </a:lnSpc>
            </a:pPr>
            <a:r>
              <a:rPr lang="zh-CN" sz="2400" b="1" spc="-10" dirty="0">
                <a:latin typeface="新宋体" panose="02010609030101010101" charset="-122"/>
                <a:cs typeface="新宋体" panose="02010609030101010101" charset="-122"/>
              </a:rPr>
              <a:t>方法</a:t>
            </a:r>
            <a:r>
              <a:rPr sz="2400" b="1" spc="-10" dirty="0">
                <a:latin typeface="新宋体" panose="02010609030101010101" charset="-122"/>
                <a:cs typeface="新宋体" panose="02010609030101010101" charset="-122"/>
              </a:rPr>
              <a:t>：提高图像处理时灰度级的动态范围</a:t>
            </a:r>
            <a:endParaRPr sz="2400">
              <a:latin typeface="新宋体" panose="02010609030101010101" charset="-122"/>
              <a:cs typeface="新宋体" panose="02010609030101010101" charset="-122"/>
            </a:endParaRPr>
          </a:p>
        </p:txBody>
      </p:sp>
      <p:sp>
        <p:nvSpPr>
          <p:cNvPr id="12" name="object 5"/>
          <p:cNvSpPr txBox="1">
            <a:spLocks noGrp="1"/>
          </p:cNvSpPr>
          <p:nvPr/>
        </p:nvSpPr>
        <p:spPr>
          <a:xfrm>
            <a:off x="88900" y="7868"/>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marL="156210" algn="l" defTabSz="0">
              <a:lnSpc>
                <a:spcPct val="100000"/>
              </a:lnSpc>
              <a:spcBef>
                <a:spcPts val="670"/>
              </a:spcBef>
              <a:tabLst>
                <a:tab pos="498475" algn="l"/>
              </a:tabLst>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空间域的增强</a:t>
            </a:r>
            <a:endParaRPr lang="zh-CN" sz="4000" b="0" spc="-5" dirty="0">
              <a:solidFill>
                <a:srgbClr val="FF0000"/>
              </a:solidFill>
              <a:latin typeface="Times New Roman" panose="02020603050405020304" charset="0"/>
              <a:cs typeface="新宋体" panose="02010609030101010101"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78205" y="1379220"/>
            <a:ext cx="9573895" cy="1463040"/>
          </a:xfrm>
          <a:prstGeom prst="rect">
            <a:avLst/>
          </a:prstGeom>
        </p:spPr>
        <p:txBody>
          <a:bodyPr vert="horz" wrap="square" lIns="0" tIns="0" rIns="0" bIns="0" rtlCol="0">
            <a:spAutoFit/>
          </a:bodyPr>
          <a:lstStyle/>
          <a:p>
            <a:pPr marL="83820">
              <a:lnSpc>
                <a:spcPct val="150000"/>
              </a:lnSpc>
            </a:pPr>
            <a:r>
              <a:rPr sz="3200" spc="-5" dirty="0">
                <a:latin typeface="+mn-ea"/>
                <a:cs typeface="新宋体" panose="02010609030101010101" charset="-122"/>
              </a:rPr>
              <a:t>使用</a:t>
            </a:r>
            <a:r>
              <a:rPr sz="3200" b="1" spc="-5" dirty="0">
                <a:solidFill>
                  <a:srgbClr val="FF0000"/>
                </a:solidFill>
                <a:latin typeface="+mn-ea"/>
                <a:cs typeface="新宋体" panose="02010609030101010101" charset="-122"/>
              </a:rPr>
              <a:t>空间模板</a:t>
            </a:r>
            <a:r>
              <a:rPr sz="3200" spc="-5" dirty="0">
                <a:latin typeface="+mn-ea"/>
                <a:cs typeface="新宋体" panose="02010609030101010101" charset="-122"/>
              </a:rPr>
              <a:t>进行的图像处理，</a:t>
            </a:r>
            <a:r>
              <a:rPr sz="3000" spc="-5" dirty="0">
                <a:latin typeface="+mn-ea"/>
                <a:cs typeface="新宋体" panose="02010609030101010101" charset="-122"/>
              </a:rPr>
              <a:t>被称为</a:t>
            </a:r>
            <a:r>
              <a:rPr sz="3000" b="1" spc="-5" dirty="0">
                <a:solidFill>
                  <a:srgbClr val="FF0000"/>
                </a:solidFill>
                <a:latin typeface="+mn-ea"/>
                <a:cs typeface="新宋体" panose="02010609030101010101" charset="-122"/>
              </a:rPr>
              <a:t>空间滤波</a:t>
            </a:r>
            <a:r>
              <a:rPr sz="3200" spc="-5" dirty="0">
                <a:latin typeface="+mn-ea"/>
                <a:cs typeface="新宋体" panose="02010609030101010101" charset="-122"/>
              </a:rPr>
              <a:t>。模板本身被称为空间滤波器</a:t>
            </a:r>
            <a:r>
              <a:rPr lang="zh-CN" sz="3200" spc="-5" dirty="0">
                <a:latin typeface="+mn-ea"/>
                <a:cs typeface="新宋体" panose="02010609030101010101" charset="-122"/>
              </a:rPr>
              <a:t>。</a:t>
            </a:r>
          </a:p>
        </p:txBody>
      </p:sp>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object 4"/>
          <p:cNvSpPr txBox="1"/>
          <p:nvPr/>
        </p:nvSpPr>
        <p:spPr>
          <a:xfrm>
            <a:off x="1030605" y="1516380"/>
            <a:ext cx="743839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空间滤波和空间滤波器的定义</a:t>
            </a:r>
          </a:p>
        </p:txBody>
      </p:sp>
      <p:sp>
        <p:nvSpPr>
          <p:cNvPr id="325644" name="文本框 325643"/>
          <p:cNvSpPr txBox="1"/>
          <p:nvPr/>
        </p:nvSpPr>
        <p:spPr>
          <a:xfrm>
            <a:off x="909955" y="2070100"/>
            <a:ext cx="9543415" cy="1243330"/>
          </a:xfrm>
          <a:prstGeom prst="rect">
            <a:avLst/>
          </a:prstGeom>
          <a:noFill/>
          <a:ln w="9525">
            <a:noFill/>
          </a:ln>
        </p:spPr>
        <p:txBody>
          <a:bodyPr wrap="square">
            <a:spAutoFit/>
          </a:bodyPr>
          <a:lstStyle/>
          <a:p>
            <a:pPr lvl="0" fontAlgn="base">
              <a:lnSpc>
                <a:spcPct val="135000"/>
              </a:lnSpc>
            </a:pPr>
            <a:r>
              <a:rPr lang="zh-CN" altLang="en-US" sz="2800" strike="noStrike" noProof="1">
                <a:latin typeface="+mn-ea"/>
                <a:cs typeface="+mn-ea"/>
              </a:rPr>
              <a:t>对图像的滤波运算实质上是利用算子和图像进行</a:t>
            </a:r>
            <a:r>
              <a:rPr lang="zh-CN" altLang="en-US" sz="2800" b="1" strike="noStrike" noProof="1">
                <a:solidFill>
                  <a:srgbClr val="FF0000"/>
                </a:solidFill>
                <a:latin typeface="+mn-ea"/>
                <a:cs typeface="+mn-ea"/>
              </a:rPr>
              <a:t>卷积运算</a:t>
            </a:r>
            <a:r>
              <a:rPr lang="zh-CN" altLang="en-US" sz="2800" strike="noStrike" noProof="1">
                <a:latin typeface="+mn-ea"/>
                <a:cs typeface="+mn-ea"/>
              </a:rPr>
              <a:t>。由于锐化等算子一般也称为模板，所以该运算也即</a:t>
            </a:r>
            <a:r>
              <a:rPr lang="zh-CN" altLang="en-US" sz="2800" strike="noStrike" noProof="1">
                <a:effectLst/>
                <a:latin typeface="+mn-ea"/>
                <a:cs typeface="+mn-ea"/>
              </a:rPr>
              <a:t>模板运算</a:t>
            </a:r>
            <a:r>
              <a:rPr lang="zh-CN" altLang="en-US" sz="2800" strike="noStrike" noProof="1">
                <a:effectLst>
                  <a:outerShdw blurRad="38100" dist="38100" dir="2700000">
                    <a:srgbClr val="C0C0C0"/>
                  </a:outerShdw>
                </a:effectLst>
                <a:latin typeface="+mn-ea"/>
                <a:cs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25644"/>
                                        </p:tgtEl>
                                        <p:attrNameLst>
                                          <p:attrName>style.visibility</p:attrName>
                                        </p:attrNameLst>
                                      </p:cBhvr>
                                      <p:to>
                                        <p:strVal val="visible"/>
                                      </p:to>
                                    </p:set>
                                    <p:animEffect transition="in" filter="box(in)">
                                      <p:cBhvr>
                                        <p:cTn id="7" dur="500"/>
                                        <p:tgtEl>
                                          <p:spTgt spid="325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4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86018" name="文本框 254990"/>
          <p:cNvSpPr txBox="1"/>
          <p:nvPr/>
        </p:nvSpPr>
        <p:spPr>
          <a:xfrm>
            <a:off x="1030288" y="2119948"/>
            <a:ext cx="9498012" cy="1569660"/>
          </a:xfrm>
          <a:prstGeom prst="rect">
            <a:avLst/>
          </a:prstGeom>
          <a:noFill/>
          <a:ln w="9525">
            <a:noFill/>
          </a:ln>
        </p:spPr>
        <p:txBody>
          <a:bodyPr wrap="square" anchor="t">
            <a:spAutoFit/>
          </a:bodyPr>
          <a:lstStyle/>
          <a:p>
            <a:pPr marL="514350" lvl="0" indent="-514350">
              <a:lnSpc>
                <a:spcPct val="120000"/>
              </a:lnSpc>
              <a:buAutoNum type="arabicPeriod"/>
            </a:pPr>
            <a:r>
              <a:rPr lang="en-US" altLang="zh-CN" sz="2800" b="1" smtClean="0">
                <a:solidFill>
                  <a:srgbClr val="FF0000"/>
                </a:solidFill>
                <a:latin typeface="Times New Roman" panose="02020603050405020304" charset="0"/>
                <a:ea typeface="黑体" panose="02010609060101010101" pitchFamily="2" charset="-122"/>
              </a:rPr>
              <a:t>运算基本原理</a:t>
            </a:r>
            <a:r>
              <a:rPr lang="zh-CN" altLang="en-US" smtClean="0">
                <a:latin typeface="Times New Roman" panose="02020603050405020304" charset="0"/>
                <a:ea typeface="宋体" panose="02010600030101010101" pitchFamily="2" charset="-122"/>
              </a:rPr>
              <a:t> </a:t>
            </a:r>
            <a:endParaRPr lang="en-US" altLang="zh-CN" sz="2800" b="1" dirty="0">
              <a:solidFill>
                <a:srgbClr val="000066"/>
              </a:solidFill>
              <a:latin typeface="Times New Roman" panose="02020603050405020304" charset="0"/>
              <a:ea typeface="黑体" panose="02010609060101010101" pitchFamily="2" charset="-122"/>
            </a:endParaRPr>
          </a:p>
          <a:p>
            <a:pPr lvl="0">
              <a:lnSpc>
                <a:spcPct val="120000"/>
              </a:lnSpc>
            </a:pPr>
            <a:r>
              <a:rPr lang="zh-CN" altLang="en-US" sz="2600" smtClean="0">
                <a:latin typeface="Times New Roman" panose="02020603050405020304" charset="0"/>
                <a:ea typeface="华光楷体_CNKI" panose="02000500000000000000" charset="-122"/>
              </a:rPr>
              <a:t>设有</a:t>
            </a:r>
            <a:r>
              <a:rPr lang="zh-CN" altLang="en-US" sz="2600" dirty="0">
                <a:latin typeface="Times New Roman" panose="02020603050405020304" charset="0"/>
                <a:ea typeface="华光楷体_CNKI" panose="02000500000000000000" charset="-122"/>
              </a:rPr>
              <a:t>图像阵列</a:t>
            </a:r>
            <a:r>
              <a:rPr lang="en-US" altLang="zh-CN" sz="2600" i="1" err="1">
                <a:latin typeface="Times New Roman" panose="02020603050405020304" charset="0"/>
                <a:ea typeface="华光楷体_CNKI" panose="02000500000000000000" charset="-122"/>
              </a:rPr>
              <a:t>f </a:t>
            </a:r>
            <a:r>
              <a:rPr lang="en-US" altLang="zh-CN" sz="2600" err="1">
                <a:latin typeface="Times New Roman" panose="02020603050405020304" charset="0"/>
                <a:ea typeface="华光楷体_CNKI" panose="02000500000000000000" charset="-122"/>
              </a:rPr>
              <a:t>(</a:t>
            </a:r>
            <a:r>
              <a:rPr lang="en-US" altLang="zh-CN" sz="2600" i="1" err="1">
                <a:latin typeface="Times New Roman" panose="02020603050405020304" charset="0"/>
                <a:ea typeface="华光楷体_CNKI" panose="02000500000000000000" charset="-122"/>
              </a:rPr>
              <a:t>x</a:t>
            </a:r>
            <a:r>
              <a:rPr lang="en-US" altLang="zh-CN" sz="2600" err="1">
                <a:latin typeface="Times New Roman" panose="02020603050405020304" charset="0"/>
                <a:ea typeface="华光楷体_CNKI" panose="02000500000000000000" charset="-122"/>
              </a:rPr>
              <a:t>,</a:t>
            </a:r>
            <a:r>
              <a:rPr lang="en-US" altLang="zh-CN" sz="2600" i="1" err="1">
                <a:latin typeface="Times New Roman" panose="02020603050405020304" charset="0"/>
                <a:ea typeface="华光楷体_CNKI" panose="02000500000000000000" charset="-122"/>
              </a:rPr>
              <a:t>y</a:t>
            </a:r>
            <a:r>
              <a:rPr lang="en-US" altLang="zh-CN" sz="2600" smtClean="0">
                <a:latin typeface="Times New Roman" panose="02020603050405020304" charset="0"/>
                <a:ea typeface="华光楷体_CNKI" panose="02000500000000000000" charset="-122"/>
              </a:rPr>
              <a:t>)</a:t>
            </a:r>
            <a:r>
              <a:rPr lang="zh-CN" altLang="en-US" sz="2600" smtClean="0">
                <a:latin typeface="Times New Roman" panose="02020603050405020304" charset="0"/>
                <a:ea typeface="华光楷体_CNKI" panose="02000500000000000000" charset="-122"/>
              </a:rPr>
              <a:t>，假设</a:t>
            </a:r>
            <a:r>
              <a:rPr lang="en-US" altLang="zh-CN" sz="2600">
                <a:latin typeface="Times New Roman" panose="02020603050405020304" charset="0"/>
                <a:ea typeface="华光楷体_CNKI" panose="02000500000000000000" charset="-122"/>
              </a:rPr>
              <a:t>x∈[0,7]</a:t>
            </a:r>
            <a:r>
              <a:rPr lang="zh-CN" altLang="en-US" sz="2600" dirty="0">
                <a:latin typeface="Times New Roman" panose="02020603050405020304" charset="0"/>
                <a:ea typeface="华光楷体_CNKI" panose="02000500000000000000" charset="-122"/>
              </a:rPr>
              <a:t>，</a:t>
            </a:r>
            <a:r>
              <a:rPr lang="en-US" altLang="zh-CN" sz="2600">
                <a:latin typeface="Times New Roman" panose="02020603050405020304" charset="0"/>
                <a:ea typeface="华光楷体_CNKI" panose="02000500000000000000" charset="-122"/>
              </a:rPr>
              <a:t>y∈[0,7])</a:t>
            </a:r>
            <a:r>
              <a:rPr lang="zh-CN" altLang="en-US" sz="2600" dirty="0">
                <a:latin typeface="Times New Roman" panose="02020603050405020304" charset="0"/>
                <a:ea typeface="华光楷体_CNKI" panose="02000500000000000000" charset="-122"/>
              </a:rPr>
              <a:t>和模板阵列</a:t>
            </a:r>
            <a:r>
              <a:rPr lang="en-US" altLang="zh-CN" sz="2600">
                <a:latin typeface="Times New Roman" panose="02020603050405020304" charset="0"/>
                <a:ea typeface="华光楷体_CNKI" panose="02000500000000000000" charset="-122"/>
              </a:rPr>
              <a:t>(</a:t>
            </a:r>
            <a:r>
              <a:rPr lang="zh-CN" altLang="en-US" sz="2600" dirty="0">
                <a:latin typeface="Times New Roman" panose="02020603050405020304" charset="0"/>
                <a:ea typeface="华光楷体_CNKI" panose="02000500000000000000" charset="-122"/>
              </a:rPr>
              <a:t>假设</a:t>
            </a:r>
            <a:r>
              <a:rPr lang="en-US" altLang="zh-CN" sz="2600">
                <a:latin typeface="Times New Roman" panose="02020603050405020304" charset="0"/>
                <a:ea typeface="华光楷体_CNKI" panose="02000500000000000000" charset="-122"/>
              </a:rPr>
              <a:t>s∈[-1</a:t>
            </a:r>
            <a:r>
              <a:rPr lang="en-US" altLang="zh-CN" sz="2600" dirty="0">
                <a:latin typeface="Times New Roman" panose="02020603050405020304" charset="0"/>
                <a:ea typeface="华光楷体_CNKI" panose="02000500000000000000" charset="-122"/>
              </a:rPr>
              <a:t>,</a:t>
            </a:r>
            <a:r>
              <a:rPr lang="en-US" altLang="zh-CN" sz="2600">
                <a:latin typeface="Times New Roman" panose="02020603050405020304" charset="0"/>
                <a:ea typeface="华光楷体_CNKI" panose="02000500000000000000" charset="-122"/>
              </a:rPr>
              <a:t>+1]</a:t>
            </a:r>
            <a:r>
              <a:rPr lang="zh-CN" altLang="en-US" sz="2600" dirty="0">
                <a:latin typeface="Times New Roman" panose="02020603050405020304" charset="0"/>
                <a:ea typeface="华光楷体_CNKI" panose="02000500000000000000" charset="-122"/>
              </a:rPr>
              <a:t>，</a:t>
            </a:r>
            <a:r>
              <a:rPr lang="en-US" altLang="zh-CN" sz="2600">
                <a:latin typeface="Times New Roman" panose="02020603050405020304" charset="0"/>
                <a:ea typeface="华光楷体_CNKI" panose="02000500000000000000" charset="-122"/>
              </a:rPr>
              <a:t>s∈[-1</a:t>
            </a:r>
            <a:r>
              <a:rPr lang="en-US" altLang="zh-CN" sz="2600" dirty="0">
                <a:latin typeface="Times New Roman" panose="02020603050405020304" charset="0"/>
                <a:ea typeface="华光楷体_CNKI" panose="02000500000000000000" charset="-122"/>
              </a:rPr>
              <a:t>,</a:t>
            </a:r>
            <a:r>
              <a:rPr lang="en-US" altLang="zh-CN" sz="2600">
                <a:latin typeface="Times New Roman" panose="02020603050405020304" charset="0"/>
                <a:ea typeface="华光楷体_CNKI" panose="02000500000000000000" charset="-122"/>
              </a:rPr>
              <a:t>+1])</a:t>
            </a:r>
            <a:r>
              <a:rPr lang="zh-CN" altLang="en-US" sz="2600" dirty="0">
                <a:latin typeface="Times New Roman" panose="02020603050405020304" charset="0"/>
                <a:ea typeface="华光楷体_CNKI" panose="02000500000000000000" charset="-122"/>
              </a:rPr>
              <a:t>分别为： </a:t>
            </a:r>
            <a:endParaRPr lang="en-US" altLang="zh-CN" sz="2600">
              <a:latin typeface="Times New Roman" panose="02020603050405020304" charset="0"/>
              <a:ea typeface="华光楷体_CNKI" panose="02000500000000000000" charset="-122"/>
            </a:endParaRPr>
          </a:p>
        </p:txBody>
      </p:sp>
      <p:graphicFrame>
        <p:nvGraphicFramePr>
          <p:cNvPr id="86019" name="对象 254991"/>
          <p:cNvGraphicFramePr/>
          <p:nvPr/>
        </p:nvGraphicFramePr>
        <p:xfrm>
          <a:off x="1842453" y="3914775"/>
          <a:ext cx="4587875" cy="3476625"/>
        </p:xfrm>
        <a:graphic>
          <a:graphicData uri="http://schemas.openxmlformats.org/presentationml/2006/ole">
            <mc:AlternateContent xmlns:mc="http://schemas.openxmlformats.org/markup-compatibility/2006">
              <mc:Choice xmlns:v="urn:schemas-microsoft-com:vml" Requires="v">
                <p:oleObj spid="_x0000_s24923" r:id="rId3" imgW="2895600" imgH="1981200" progId="Equation.3">
                  <p:embed/>
                </p:oleObj>
              </mc:Choice>
              <mc:Fallback>
                <p:oleObj r:id="rId3" imgW="2895600" imgH="1981200" progId="Equation.3">
                  <p:embed/>
                  <p:pic>
                    <p:nvPicPr>
                      <p:cNvPr id="0" name="图片 3160"/>
                      <p:cNvPicPr/>
                      <p:nvPr/>
                    </p:nvPicPr>
                    <p:blipFill>
                      <a:blip r:embed="rId4"/>
                      <a:stretch>
                        <a:fillRect/>
                      </a:stretch>
                    </p:blipFill>
                    <p:spPr>
                      <a:xfrm>
                        <a:off x="1842453" y="3914775"/>
                        <a:ext cx="4587875" cy="3476625"/>
                      </a:xfrm>
                      <a:prstGeom prst="rect">
                        <a:avLst/>
                      </a:prstGeom>
                      <a:noFill/>
                      <a:ln w="38100">
                        <a:noFill/>
                        <a:miter/>
                      </a:ln>
                    </p:spPr>
                  </p:pic>
                </p:oleObj>
              </mc:Fallback>
            </mc:AlternateContent>
          </a:graphicData>
        </a:graphic>
      </p:graphicFrame>
      <p:graphicFrame>
        <p:nvGraphicFramePr>
          <p:cNvPr id="86020" name="对象 254993"/>
          <p:cNvGraphicFramePr/>
          <p:nvPr/>
        </p:nvGraphicFramePr>
        <p:xfrm>
          <a:off x="6538913" y="4931728"/>
          <a:ext cx="2062162" cy="1443037"/>
        </p:xfrm>
        <a:graphic>
          <a:graphicData uri="http://schemas.openxmlformats.org/presentationml/2006/ole">
            <mc:AlternateContent xmlns:mc="http://schemas.openxmlformats.org/markup-compatibility/2006">
              <mc:Choice xmlns:v="urn:schemas-microsoft-com:vml" Requires="v">
                <p:oleObj spid="_x0000_s24924" r:id="rId5" imgW="1485900" imgH="762000" progId="Equation.3">
                  <p:embed/>
                </p:oleObj>
              </mc:Choice>
              <mc:Fallback>
                <p:oleObj r:id="rId5" imgW="1485900" imgH="762000" progId="Equation.3">
                  <p:embed/>
                  <p:pic>
                    <p:nvPicPr>
                      <p:cNvPr id="0" name="图片 3161"/>
                      <p:cNvPicPr/>
                      <p:nvPr/>
                    </p:nvPicPr>
                    <p:blipFill>
                      <a:blip r:embed="rId6"/>
                      <a:stretch>
                        <a:fillRect/>
                      </a:stretch>
                    </p:blipFill>
                    <p:spPr>
                      <a:xfrm>
                        <a:off x="6538913" y="4931728"/>
                        <a:ext cx="2062162" cy="1443037"/>
                      </a:xfrm>
                      <a:prstGeom prst="rect">
                        <a:avLst/>
                      </a:prstGeom>
                      <a:noFill/>
                      <a:ln w="38100">
                        <a:noFill/>
                        <a:miter/>
                      </a:ln>
                    </p:spPr>
                  </p:pic>
                </p:oleObj>
              </mc:Fallback>
            </mc:AlternateContent>
          </a:graphicData>
        </a:graphic>
      </p:graphicFrame>
      <p:sp>
        <p:nvSpPr>
          <p:cNvPr id="2" name="object 4"/>
          <p:cNvSpPr txBox="1"/>
          <p:nvPr/>
        </p:nvSpPr>
        <p:spPr>
          <a:xfrm>
            <a:off x="1030605" y="1516380"/>
            <a:ext cx="743839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空间滤波和空间滤波器的定义</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object 4"/>
          <p:cNvSpPr txBox="1"/>
          <p:nvPr/>
        </p:nvSpPr>
        <p:spPr>
          <a:xfrm>
            <a:off x="1030605" y="1516380"/>
            <a:ext cx="743839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空间滤波和空间滤波器的定义</a:t>
            </a:r>
          </a:p>
        </p:txBody>
      </p:sp>
      <p:sp>
        <p:nvSpPr>
          <p:cNvPr id="86018" name="文本框 254990"/>
          <p:cNvSpPr txBox="1"/>
          <p:nvPr/>
        </p:nvSpPr>
        <p:spPr>
          <a:xfrm>
            <a:off x="1030288" y="2119948"/>
            <a:ext cx="8266112" cy="603250"/>
          </a:xfrm>
          <a:prstGeom prst="rect">
            <a:avLst/>
          </a:prstGeom>
          <a:noFill/>
          <a:ln w="9525">
            <a:noFill/>
          </a:ln>
        </p:spPr>
        <p:txBody>
          <a:bodyPr wrap="square" anchor="t">
            <a:spAutoFit/>
          </a:bodyPr>
          <a:lstStyle/>
          <a:p>
            <a:pPr lvl="0" indent="0">
              <a:lnSpc>
                <a:spcPct val="120000"/>
              </a:lnSpc>
            </a:pPr>
            <a:r>
              <a:rPr lang="zh-CN" altLang="en-US" sz="2800" b="1">
                <a:solidFill>
                  <a:srgbClr val="FF0000"/>
                </a:solidFill>
                <a:latin typeface="Times New Roman" panose="02020603050405020304" charset="0"/>
                <a:ea typeface="黑体" panose="02010609060101010101" pitchFamily="2" charset="-122"/>
              </a:rPr>
              <a:t>非周期性</a:t>
            </a:r>
            <a:r>
              <a:rPr lang="en-US" altLang="zh-CN" sz="2800" b="1">
                <a:solidFill>
                  <a:srgbClr val="FF0000"/>
                </a:solidFill>
                <a:latin typeface="Times New Roman" panose="02020603050405020304" charset="0"/>
                <a:ea typeface="黑体" panose="02010609060101010101" pitchFamily="2" charset="-122"/>
              </a:rPr>
              <a:t>基本原理</a:t>
            </a:r>
            <a:r>
              <a:rPr lang="zh-CN" altLang="en-US" dirty="0">
                <a:latin typeface="Times New Roman" panose="02020603050405020304" charset="0"/>
                <a:ea typeface="宋体" panose="02010600030101010101" pitchFamily="2" charset="-122"/>
              </a:rPr>
              <a:t> </a:t>
            </a:r>
            <a:endParaRPr lang="en-US" altLang="zh-CN" sz="2600">
              <a:latin typeface="Times New Roman" panose="02020603050405020304" charset="0"/>
              <a:ea typeface="华光楷体_CNKI" panose="02000500000000000000" charset="-122"/>
            </a:endParaRPr>
          </a:p>
        </p:txBody>
      </p:sp>
      <p:sp>
        <p:nvSpPr>
          <p:cNvPr id="3" name="文本框 2"/>
          <p:cNvSpPr txBox="1"/>
          <p:nvPr/>
        </p:nvSpPr>
        <p:spPr>
          <a:xfrm>
            <a:off x="1030605" y="2723515"/>
            <a:ext cx="9345295" cy="2677656"/>
          </a:xfrm>
          <a:prstGeom prst="rect">
            <a:avLst/>
          </a:prstGeom>
          <a:noFill/>
        </p:spPr>
        <p:txBody>
          <a:bodyPr wrap="square" rtlCol="0" anchor="t">
            <a:spAutoFit/>
          </a:bodyPr>
          <a:lstStyle/>
          <a:p>
            <a:pPr lvl="0" fontAlgn="base">
              <a:lnSpc>
                <a:spcPct val="150000"/>
              </a:lnSpc>
            </a:pPr>
            <a:r>
              <a:rPr lang="zh-CN" altLang="en-US" sz="2800" dirty="0">
                <a:latin typeface="+mn-ea"/>
                <a:cs typeface="+mn-ea"/>
                <a:sym typeface="+mn-ea"/>
              </a:rPr>
              <a:t>在模板与图像中所有可能的窗口(图像中与模板大小相同的像素阵列)进行卷积运算时，模板向右移动到模板的最右一列像素与图像的最右一列像素重迭为止；模板向下移动到模板的最下一行像素与图像的最下一行像素重迭为止。 </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object 4"/>
          <p:cNvSpPr txBox="1"/>
          <p:nvPr/>
        </p:nvSpPr>
        <p:spPr>
          <a:xfrm>
            <a:off x="1030605" y="1516380"/>
            <a:ext cx="743839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空间滤波和空间滤波器的定义</a:t>
            </a:r>
          </a:p>
        </p:txBody>
      </p:sp>
      <p:grpSp>
        <p:nvGrpSpPr>
          <p:cNvPr id="90142" name="组合 260227"/>
          <p:cNvGrpSpPr/>
          <p:nvPr/>
        </p:nvGrpSpPr>
        <p:grpSpPr>
          <a:xfrm>
            <a:off x="1973263" y="2929573"/>
            <a:ext cx="4168775" cy="3384550"/>
            <a:chOff x="703" y="1207"/>
            <a:chExt cx="2626" cy="2132"/>
          </a:xfrm>
        </p:grpSpPr>
        <p:sp>
          <p:nvSpPr>
            <p:cNvPr id="90143" name="直接连接符 260110"/>
            <p:cNvSpPr/>
            <p:nvPr/>
          </p:nvSpPr>
          <p:spPr>
            <a:xfrm>
              <a:off x="963" y="3027"/>
              <a:ext cx="0" cy="176"/>
            </a:xfrm>
            <a:prstGeom prst="line">
              <a:avLst/>
            </a:prstGeom>
            <a:ln w="28575" cap="flat" cmpd="sng">
              <a:solidFill>
                <a:srgbClr val="000000"/>
              </a:solidFill>
              <a:prstDash val="solid"/>
              <a:round/>
              <a:headEnd type="none" w="med" len="med"/>
              <a:tailEnd type="none" w="med" len="med"/>
            </a:ln>
          </p:spPr>
        </p:sp>
        <p:sp>
          <p:nvSpPr>
            <p:cNvPr id="90144" name="直接连接符 260111"/>
            <p:cNvSpPr/>
            <p:nvPr/>
          </p:nvSpPr>
          <p:spPr>
            <a:xfrm>
              <a:off x="2156" y="3027"/>
              <a:ext cx="0" cy="176"/>
            </a:xfrm>
            <a:prstGeom prst="line">
              <a:avLst/>
            </a:prstGeom>
            <a:ln w="28575" cap="flat" cmpd="sng">
              <a:solidFill>
                <a:srgbClr val="000000"/>
              </a:solidFill>
              <a:prstDash val="solid"/>
              <a:round/>
              <a:headEnd type="none" w="med" len="med"/>
              <a:tailEnd type="none" w="med" len="med"/>
            </a:ln>
          </p:spPr>
        </p:sp>
        <p:sp>
          <p:nvSpPr>
            <p:cNvPr id="90145" name="直接连接符 260112"/>
            <p:cNvSpPr/>
            <p:nvPr/>
          </p:nvSpPr>
          <p:spPr>
            <a:xfrm>
              <a:off x="748" y="1519"/>
              <a:ext cx="133" cy="0"/>
            </a:xfrm>
            <a:prstGeom prst="line">
              <a:avLst/>
            </a:prstGeom>
            <a:ln w="28575" cap="flat" cmpd="sng">
              <a:solidFill>
                <a:srgbClr val="000000"/>
              </a:solidFill>
              <a:prstDash val="solid"/>
              <a:round/>
              <a:headEnd type="none" w="med" len="med"/>
              <a:tailEnd type="none" w="med" len="med"/>
            </a:ln>
          </p:spPr>
        </p:sp>
        <p:sp>
          <p:nvSpPr>
            <p:cNvPr id="90146" name="直接连接符 260113"/>
            <p:cNvSpPr/>
            <p:nvPr/>
          </p:nvSpPr>
          <p:spPr>
            <a:xfrm>
              <a:off x="748" y="2974"/>
              <a:ext cx="133" cy="0"/>
            </a:xfrm>
            <a:prstGeom prst="line">
              <a:avLst/>
            </a:prstGeom>
            <a:ln w="28575" cap="flat" cmpd="sng">
              <a:solidFill>
                <a:srgbClr val="000000"/>
              </a:solidFill>
              <a:prstDash val="solid"/>
              <a:round/>
              <a:headEnd type="none" w="med" len="med"/>
              <a:tailEnd type="none" w="med" len="med"/>
            </a:ln>
          </p:spPr>
        </p:sp>
        <p:sp>
          <p:nvSpPr>
            <p:cNvPr id="90147" name="直接连接符 260114"/>
            <p:cNvSpPr/>
            <p:nvPr/>
          </p:nvSpPr>
          <p:spPr>
            <a:xfrm>
              <a:off x="815" y="2338"/>
              <a:ext cx="0" cy="615"/>
            </a:xfrm>
            <a:prstGeom prst="line">
              <a:avLst/>
            </a:prstGeom>
            <a:ln w="28575" cap="flat" cmpd="sng">
              <a:solidFill>
                <a:srgbClr val="000000"/>
              </a:solidFill>
              <a:prstDash val="solid"/>
              <a:round/>
              <a:headEnd type="none" w="med" len="med"/>
              <a:tailEnd type="none" w="med" len="med"/>
            </a:ln>
          </p:spPr>
        </p:sp>
        <p:sp>
          <p:nvSpPr>
            <p:cNvPr id="90148" name="直接连接符 260115"/>
            <p:cNvSpPr/>
            <p:nvPr/>
          </p:nvSpPr>
          <p:spPr>
            <a:xfrm flipH="1">
              <a:off x="748" y="1519"/>
              <a:ext cx="67" cy="87"/>
            </a:xfrm>
            <a:prstGeom prst="line">
              <a:avLst/>
            </a:prstGeom>
            <a:ln w="28575" cap="flat" cmpd="sng">
              <a:solidFill>
                <a:srgbClr val="000000"/>
              </a:solidFill>
              <a:prstDash val="solid"/>
              <a:round/>
              <a:headEnd type="none" w="med" len="med"/>
              <a:tailEnd type="none" w="med" len="med"/>
            </a:ln>
          </p:spPr>
        </p:sp>
        <p:sp>
          <p:nvSpPr>
            <p:cNvPr id="90149" name="直接连接符 260116"/>
            <p:cNvSpPr/>
            <p:nvPr/>
          </p:nvSpPr>
          <p:spPr>
            <a:xfrm flipH="1">
              <a:off x="815" y="2886"/>
              <a:ext cx="66" cy="88"/>
            </a:xfrm>
            <a:prstGeom prst="line">
              <a:avLst/>
            </a:prstGeom>
            <a:ln w="28575" cap="flat" cmpd="sng">
              <a:solidFill>
                <a:srgbClr val="000000"/>
              </a:solidFill>
              <a:prstDash val="solid"/>
              <a:round/>
              <a:headEnd type="none" w="med" len="med"/>
              <a:tailEnd type="none" w="med" len="med"/>
            </a:ln>
          </p:spPr>
        </p:sp>
        <p:sp>
          <p:nvSpPr>
            <p:cNvPr id="90150" name="直接连接符 260117"/>
            <p:cNvSpPr/>
            <p:nvPr/>
          </p:nvSpPr>
          <p:spPr>
            <a:xfrm>
              <a:off x="815" y="1519"/>
              <a:ext cx="66" cy="87"/>
            </a:xfrm>
            <a:prstGeom prst="line">
              <a:avLst/>
            </a:prstGeom>
            <a:ln w="28575" cap="flat" cmpd="sng">
              <a:solidFill>
                <a:srgbClr val="000000"/>
              </a:solidFill>
              <a:prstDash val="solid"/>
              <a:round/>
              <a:headEnd type="none" w="med" len="med"/>
              <a:tailEnd type="none" w="med" len="med"/>
            </a:ln>
          </p:spPr>
        </p:sp>
        <p:sp>
          <p:nvSpPr>
            <p:cNvPr id="90151" name="直接连接符 260118"/>
            <p:cNvSpPr/>
            <p:nvPr/>
          </p:nvSpPr>
          <p:spPr>
            <a:xfrm>
              <a:off x="748" y="2886"/>
              <a:ext cx="67" cy="88"/>
            </a:xfrm>
            <a:prstGeom prst="line">
              <a:avLst/>
            </a:prstGeom>
            <a:ln w="28575" cap="flat" cmpd="sng">
              <a:solidFill>
                <a:srgbClr val="000000"/>
              </a:solidFill>
              <a:prstDash val="solid"/>
              <a:round/>
              <a:headEnd type="none" w="med" len="med"/>
              <a:tailEnd type="none" w="med" len="med"/>
            </a:ln>
          </p:spPr>
        </p:sp>
        <p:sp>
          <p:nvSpPr>
            <p:cNvPr id="90152" name="直接连接符 260119"/>
            <p:cNvSpPr/>
            <p:nvPr/>
          </p:nvSpPr>
          <p:spPr>
            <a:xfrm flipV="1">
              <a:off x="963" y="2998"/>
              <a:ext cx="133" cy="88"/>
            </a:xfrm>
            <a:prstGeom prst="line">
              <a:avLst/>
            </a:prstGeom>
            <a:ln w="28575" cap="flat" cmpd="sng">
              <a:solidFill>
                <a:srgbClr val="000000"/>
              </a:solidFill>
              <a:prstDash val="solid"/>
              <a:round/>
              <a:headEnd type="none" w="med" len="med"/>
              <a:tailEnd type="none" w="med" len="med"/>
            </a:ln>
          </p:spPr>
        </p:sp>
        <p:sp>
          <p:nvSpPr>
            <p:cNvPr id="90153" name="直接连接符 260120"/>
            <p:cNvSpPr/>
            <p:nvPr/>
          </p:nvSpPr>
          <p:spPr>
            <a:xfrm flipV="1">
              <a:off x="2030" y="3088"/>
              <a:ext cx="133" cy="88"/>
            </a:xfrm>
            <a:prstGeom prst="line">
              <a:avLst/>
            </a:prstGeom>
            <a:ln w="28575" cap="flat" cmpd="sng">
              <a:solidFill>
                <a:srgbClr val="000000"/>
              </a:solidFill>
              <a:prstDash val="solid"/>
              <a:round/>
              <a:headEnd type="none" w="med" len="med"/>
              <a:tailEnd type="none" w="med" len="med"/>
            </a:ln>
          </p:spPr>
        </p:sp>
        <p:sp>
          <p:nvSpPr>
            <p:cNvPr id="90154" name="直接连接符 260121"/>
            <p:cNvSpPr/>
            <p:nvPr/>
          </p:nvSpPr>
          <p:spPr>
            <a:xfrm>
              <a:off x="963" y="3086"/>
              <a:ext cx="133" cy="88"/>
            </a:xfrm>
            <a:prstGeom prst="line">
              <a:avLst/>
            </a:prstGeom>
            <a:ln w="28575" cap="flat" cmpd="sng">
              <a:solidFill>
                <a:srgbClr val="000000"/>
              </a:solidFill>
              <a:prstDash val="solid"/>
              <a:round/>
              <a:headEnd type="none" w="med" len="med"/>
              <a:tailEnd type="none" w="med" len="med"/>
            </a:ln>
          </p:spPr>
        </p:sp>
        <p:sp>
          <p:nvSpPr>
            <p:cNvPr id="90155" name="直接连接符 260122"/>
            <p:cNvSpPr/>
            <p:nvPr/>
          </p:nvSpPr>
          <p:spPr>
            <a:xfrm>
              <a:off x="2030" y="2998"/>
              <a:ext cx="133" cy="88"/>
            </a:xfrm>
            <a:prstGeom prst="line">
              <a:avLst/>
            </a:prstGeom>
            <a:ln w="28575" cap="flat" cmpd="sng">
              <a:solidFill>
                <a:srgbClr val="000000"/>
              </a:solidFill>
              <a:prstDash val="solid"/>
              <a:round/>
              <a:headEnd type="none" w="med" len="med"/>
              <a:tailEnd type="none" w="med" len="med"/>
            </a:ln>
          </p:spPr>
        </p:sp>
        <p:sp>
          <p:nvSpPr>
            <p:cNvPr id="90156" name="直接连接符 260137"/>
            <p:cNvSpPr/>
            <p:nvPr/>
          </p:nvSpPr>
          <p:spPr>
            <a:xfrm>
              <a:off x="815" y="1536"/>
              <a:ext cx="0" cy="615"/>
            </a:xfrm>
            <a:prstGeom prst="line">
              <a:avLst/>
            </a:prstGeom>
            <a:ln w="28575" cap="flat" cmpd="sng">
              <a:solidFill>
                <a:srgbClr val="000000"/>
              </a:solidFill>
              <a:prstDash val="solid"/>
              <a:round/>
              <a:headEnd type="none" w="med" len="med"/>
              <a:tailEnd type="none" w="med" len="med"/>
            </a:ln>
          </p:spPr>
        </p:sp>
        <p:sp>
          <p:nvSpPr>
            <p:cNvPr id="90157" name="直接连接符 260138"/>
            <p:cNvSpPr/>
            <p:nvPr/>
          </p:nvSpPr>
          <p:spPr>
            <a:xfrm>
              <a:off x="963" y="1519"/>
              <a:ext cx="0" cy="1456"/>
            </a:xfrm>
            <a:prstGeom prst="line">
              <a:avLst/>
            </a:prstGeom>
            <a:ln w="28575" cap="flat" cmpd="sng">
              <a:solidFill>
                <a:srgbClr val="000000"/>
              </a:solidFill>
              <a:prstDash val="solid"/>
              <a:round/>
              <a:headEnd type="none" w="med" len="med"/>
              <a:tailEnd type="none" w="med" len="med"/>
            </a:ln>
          </p:spPr>
        </p:sp>
        <p:sp>
          <p:nvSpPr>
            <p:cNvPr id="90158" name="直接连接符 260139"/>
            <p:cNvSpPr/>
            <p:nvPr/>
          </p:nvSpPr>
          <p:spPr>
            <a:xfrm>
              <a:off x="1163" y="1519"/>
              <a:ext cx="0" cy="1456"/>
            </a:xfrm>
            <a:prstGeom prst="line">
              <a:avLst/>
            </a:prstGeom>
            <a:ln w="28575" cap="flat" cmpd="sng">
              <a:solidFill>
                <a:srgbClr val="000000"/>
              </a:solidFill>
              <a:prstDash val="solid"/>
              <a:round/>
              <a:headEnd type="none" w="med" len="med"/>
              <a:tailEnd type="none" w="med" len="med"/>
            </a:ln>
          </p:spPr>
        </p:sp>
        <p:sp>
          <p:nvSpPr>
            <p:cNvPr id="90159" name="直接连接符 260140"/>
            <p:cNvSpPr/>
            <p:nvPr/>
          </p:nvSpPr>
          <p:spPr>
            <a:xfrm>
              <a:off x="1362" y="1519"/>
              <a:ext cx="0" cy="1456"/>
            </a:xfrm>
            <a:prstGeom prst="line">
              <a:avLst/>
            </a:prstGeom>
            <a:ln w="28575" cap="flat" cmpd="sng">
              <a:solidFill>
                <a:srgbClr val="000000"/>
              </a:solidFill>
              <a:prstDash val="solid"/>
              <a:round/>
              <a:headEnd type="none" w="med" len="med"/>
              <a:tailEnd type="none" w="med" len="med"/>
            </a:ln>
          </p:spPr>
        </p:sp>
        <p:sp>
          <p:nvSpPr>
            <p:cNvPr id="90160" name="直接连接符 260141"/>
            <p:cNvSpPr/>
            <p:nvPr/>
          </p:nvSpPr>
          <p:spPr>
            <a:xfrm>
              <a:off x="1562" y="1519"/>
              <a:ext cx="0" cy="1456"/>
            </a:xfrm>
            <a:prstGeom prst="line">
              <a:avLst/>
            </a:prstGeom>
            <a:ln w="28575" cap="flat" cmpd="sng">
              <a:solidFill>
                <a:srgbClr val="000000"/>
              </a:solidFill>
              <a:prstDash val="solid"/>
              <a:round/>
              <a:headEnd type="none" w="med" len="med"/>
              <a:tailEnd type="none" w="med" len="med"/>
            </a:ln>
          </p:spPr>
        </p:sp>
        <p:sp>
          <p:nvSpPr>
            <p:cNvPr id="90161" name="直接连接符 260142"/>
            <p:cNvSpPr/>
            <p:nvPr/>
          </p:nvSpPr>
          <p:spPr>
            <a:xfrm>
              <a:off x="1762" y="1519"/>
              <a:ext cx="0" cy="1456"/>
            </a:xfrm>
            <a:prstGeom prst="line">
              <a:avLst/>
            </a:prstGeom>
            <a:ln w="28575" cap="flat" cmpd="sng">
              <a:solidFill>
                <a:srgbClr val="000000"/>
              </a:solidFill>
              <a:prstDash val="solid"/>
              <a:round/>
              <a:headEnd type="none" w="med" len="med"/>
              <a:tailEnd type="none" w="med" len="med"/>
            </a:ln>
          </p:spPr>
        </p:sp>
        <p:sp>
          <p:nvSpPr>
            <p:cNvPr id="90162" name="直接连接符 260143"/>
            <p:cNvSpPr/>
            <p:nvPr/>
          </p:nvSpPr>
          <p:spPr>
            <a:xfrm>
              <a:off x="1961" y="1519"/>
              <a:ext cx="0" cy="1456"/>
            </a:xfrm>
            <a:prstGeom prst="line">
              <a:avLst/>
            </a:prstGeom>
            <a:ln w="28575" cap="flat" cmpd="sng">
              <a:solidFill>
                <a:srgbClr val="000000"/>
              </a:solidFill>
              <a:prstDash val="solid"/>
              <a:round/>
              <a:headEnd type="none" w="med" len="med"/>
              <a:tailEnd type="none" w="med" len="med"/>
            </a:ln>
          </p:spPr>
        </p:sp>
        <p:sp>
          <p:nvSpPr>
            <p:cNvPr id="90163" name="直接连接符 260144"/>
            <p:cNvSpPr/>
            <p:nvPr/>
          </p:nvSpPr>
          <p:spPr>
            <a:xfrm>
              <a:off x="2161" y="1519"/>
              <a:ext cx="0" cy="1456"/>
            </a:xfrm>
            <a:prstGeom prst="line">
              <a:avLst/>
            </a:prstGeom>
            <a:ln w="28575" cap="flat" cmpd="sng">
              <a:solidFill>
                <a:srgbClr val="000000"/>
              </a:solidFill>
              <a:prstDash val="solid"/>
              <a:round/>
              <a:headEnd type="none" w="med" len="med"/>
              <a:tailEnd type="none" w="med" len="med"/>
            </a:ln>
          </p:spPr>
        </p:sp>
        <p:sp>
          <p:nvSpPr>
            <p:cNvPr id="90164" name="直接连接符 260145"/>
            <p:cNvSpPr/>
            <p:nvPr/>
          </p:nvSpPr>
          <p:spPr>
            <a:xfrm>
              <a:off x="963" y="1519"/>
              <a:ext cx="1597" cy="0"/>
            </a:xfrm>
            <a:prstGeom prst="line">
              <a:avLst/>
            </a:prstGeom>
            <a:ln w="28575" cap="flat" cmpd="sng">
              <a:solidFill>
                <a:srgbClr val="000000"/>
              </a:solidFill>
              <a:prstDash val="solid"/>
              <a:round/>
              <a:headEnd type="none" w="med" len="med"/>
              <a:tailEnd type="none" w="med" len="med"/>
            </a:ln>
          </p:spPr>
        </p:sp>
        <p:sp>
          <p:nvSpPr>
            <p:cNvPr id="90165" name="直接连接符 260146"/>
            <p:cNvSpPr/>
            <p:nvPr/>
          </p:nvSpPr>
          <p:spPr>
            <a:xfrm>
              <a:off x="963" y="1701"/>
              <a:ext cx="1597" cy="0"/>
            </a:xfrm>
            <a:prstGeom prst="line">
              <a:avLst/>
            </a:prstGeom>
            <a:ln w="28575" cap="flat" cmpd="sng">
              <a:solidFill>
                <a:srgbClr val="000000"/>
              </a:solidFill>
              <a:prstDash val="solid"/>
              <a:round/>
              <a:headEnd type="none" w="med" len="med"/>
              <a:tailEnd type="none" w="med" len="med"/>
            </a:ln>
          </p:spPr>
        </p:sp>
        <p:sp>
          <p:nvSpPr>
            <p:cNvPr id="90166" name="直接连接符 260147"/>
            <p:cNvSpPr/>
            <p:nvPr/>
          </p:nvSpPr>
          <p:spPr>
            <a:xfrm>
              <a:off x="963" y="1883"/>
              <a:ext cx="1597" cy="0"/>
            </a:xfrm>
            <a:prstGeom prst="line">
              <a:avLst/>
            </a:prstGeom>
            <a:ln w="28575" cap="flat" cmpd="sng">
              <a:solidFill>
                <a:srgbClr val="000000"/>
              </a:solidFill>
              <a:prstDash val="solid"/>
              <a:round/>
              <a:headEnd type="none" w="med" len="med"/>
              <a:tailEnd type="none" w="med" len="med"/>
            </a:ln>
          </p:spPr>
        </p:sp>
        <p:sp>
          <p:nvSpPr>
            <p:cNvPr id="90167" name="直接连接符 260148"/>
            <p:cNvSpPr/>
            <p:nvPr/>
          </p:nvSpPr>
          <p:spPr>
            <a:xfrm>
              <a:off x="963" y="2065"/>
              <a:ext cx="1597" cy="0"/>
            </a:xfrm>
            <a:prstGeom prst="line">
              <a:avLst/>
            </a:prstGeom>
            <a:ln w="28575" cap="flat" cmpd="sng">
              <a:solidFill>
                <a:srgbClr val="000000"/>
              </a:solidFill>
              <a:prstDash val="solid"/>
              <a:round/>
              <a:headEnd type="none" w="med" len="med"/>
              <a:tailEnd type="none" w="med" len="med"/>
            </a:ln>
          </p:spPr>
        </p:sp>
        <p:sp>
          <p:nvSpPr>
            <p:cNvPr id="90168" name="直接连接符 260149"/>
            <p:cNvSpPr/>
            <p:nvPr/>
          </p:nvSpPr>
          <p:spPr>
            <a:xfrm>
              <a:off x="963" y="2247"/>
              <a:ext cx="1597" cy="0"/>
            </a:xfrm>
            <a:prstGeom prst="line">
              <a:avLst/>
            </a:prstGeom>
            <a:ln w="28575" cap="flat" cmpd="sng">
              <a:solidFill>
                <a:srgbClr val="000000"/>
              </a:solidFill>
              <a:prstDash val="solid"/>
              <a:round/>
              <a:headEnd type="none" w="med" len="med"/>
              <a:tailEnd type="none" w="med" len="med"/>
            </a:ln>
          </p:spPr>
        </p:sp>
        <p:sp>
          <p:nvSpPr>
            <p:cNvPr id="90169" name="直接连接符 260150"/>
            <p:cNvSpPr/>
            <p:nvPr/>
          </p:nvSpPr>
          <p:spPr>
            <a:xfrm>
              <a:off x="963" y="2429"/>
              <a:ext cx="1597" cy="0"/>
            </a:xfrm>
            <a:prstGeom prst="line">
              <a:avLst/>
            </a:prstGeom>
            <a:ln w="28575" cap="flat" cmpd="sng">
              <a:solidFill>
                <a:srgbClr val="000000"/>
              </a:solidFill>
              <a:prstDash val="solid"/>
              <a:round/>
              <a:headEnd type="none" w="med" len="med"/>
              <a:tailEnd type="none" w="med" len="med"/>
            </a:ln>
          </p:spPr>
        </p:sp>
        <p:sp>
          <p:nvSpPr>
            <p:cNvPr id="90170" name="直接连接符 260151"/>
            <p:cNvSpPr/>
            <p:nvPr/>
          </p:nvSpPr>
          <p:spPr>
            <a:xfrm>
              <a:off x="963" y="2611"/>
              <a:ext cx="1597" cy="0"/>
            </a:xfrm>
            <a:prstGeom prst="line">
              <a:avLst/>
            </a:prstGeom>
            <a:ln w="28575" cap="flat" cmpd="sng">
              <a:solidFill>
                <a:srgbClr val="000000"/>
              </a:solidFill>
              <a:prstDash val="solid"/>
              <a:round/>
              <a:headEnd type="none" w="med" len="med"/>
              <a:tailEnd type="none" w="med" len="med"/>
            </a:ln>
          </p:spPr>
        </p:sp>
        <p:sp>
          <p:nvSpPr>
            <p:cNvPr id="90171" name="直接连接符 260152"/>
            <p:cNvSpPr/>
            <p:nvPr/>
          </p:nvSpPr>
          <p:spPr>
            <a:xfrm>
              <a:off x="963" y="2793"/>
              <a:ext cx="1597" cy="0"/>
            </a:xfrm>
            <a:prstGeom prst="line">
              <a:avLst/>
            </a:prstGeom>
            <a:ln w="28575" cap="flat" cmpd="sng">
              <a:solidFill>
                <a:srgbClr val="000000"/>
              </a:solidFill>
              <a:prstDash val="solid"/>
              <a:round/>
              <a:headEnd type="none" w="med" len="med"/>
              <a:tailEnd type="none" w="med" len="med"/>
            </a:ln>
          </p:spPr>
        </p:sp>
        <p:sp>
          <p:nvSpPr>
            <p:cNvPr id="90172" name="直接连接符 260153"/>
            <p:cNvSpPr/>
            <p:nvPr/>
          </p:nvSpPr>
          <p:spPr>
            <a:xfrm>
              <a:off x="963" y="2975"/>
              <a:ext cx="1597" cy="0"/>
            </a:xfrm>
            <a:prstGeom prst="line">
              <a:avLst/>
            </a:prstGeom>
            <a:ln w="28575" cap="flat" cmpd="sng">
              <a:solidFill>
                <a:srgbClr val="000000"/>
              </a:solidFill>
              <a:prstDash val="solid"/>
              <a:round/>
              <a:headEnd type="none" w="med" len="med"/>
              <a:tailEnd type="none" w="med" len="med"/>
            </a:ln>
          </p:spPr>
        </p:sp>
        <p:sp>
          <p:nvSpPr>
            <p:cNvPr id="90173" name="直接连接符 260154"/>
            <p:cNvSpPr/>
            <p:nvPr/>
          </p:nvSpPr>
          <p:spPr>
            <a:xfrm>
              <a:off x="2361" y="1519"/>
              <a:ext cx="0" cy="1456"/>
            </a:xfrm>
            <a:prstGeom prst="line">
              <a:avLst/>
            </a:prstGeom>
            <a:ln w="28575" cap="flat" cmpd="sng">
              <a:solidFill>
                <a:srgbClr val="000000"/>
              </a:solidFill>
              <a:prstDash val="solid"/>
              <a:round/>
              <a:headEnd type="none" w="med" len="med"/>
              <a:tailEnd type="none" w="med" len="med"/>
            </a:ln>
          </p:spPr>
        </p:sp>
        <p:sp>
          <p:nvSpPr>
            <p:cNvPr id="90174" name="直接连接符 260155"/>
            <p:cNvSpPr/>
            <p:nvPr/>
          </p:nvSpPr>
          <p:spPr>
            <a:xfrm>
              <a:off x="2560" y="1519"/>
              <a:ext cx="0" cy="1456"/>
            </a:xfrm>
            <a:prstGeom prst="line">
              <a:avLst/>
            </a:prstGeom>
            <a:ln w="28575" cap="flat" cmpd="sng">
              <a:solidFill>
                <a:srgbClr val="000000"/>
              </a:solidFill>
              <a:prstDash val="solid"/>
              <a:round/>
              <a:headEnd type="none" w="med" len="med"/>
              <a:tailEnd type="none" w="med" len="med"/>
            </a:ln>
          </p:spPr>
        </p:sp>
        <p:sp>
          <p:nvSpPr>
            <p:cNvPr id="90175" name="直接连接符 260156"/>
            <p:cNvSpPr/>
            <p:nvPr/>
          </p:nvSpPr>
          <p:spPr>
            <a:xfrm>
              <a:off x="952" y="1282"/>
              <a:ext cx="0" cy="176"/>
            </a:xfrm>
            <a:prstGeom prst="line">
              <a:avLst/>
            </a:prstGeom>
            <a:ln w="28575" cap="flat" cmpd="sng">
              <a:solidFill>
                <a:srgbClr val="000000"/>
              </a:solidFill>
              <a:prstDash val="solid"/>
              <a:round/>
              <a:headEnd type="none" w="med" len="med"/>
              <a:tailEnd type="none" w="med" len="med"/>
            </a:ln>
          </p:spPr>
        </p:sp>
        <p:sp>
          <p:nvSpPr>
            <p:cNvPr id="90176" name="直接连接符 260157"/>
            <p:cNvSpPr/>
            <p:nvPr/>
          </p:nvSpPr>
          <p:spPr>
            <a:xfrm>
              <a:off x="2549" y="1282"/>
              <a:ext cx="0" cy="176"/>
            </a:xfrm>
            <a:prstGeom prst="line">
              <a:avLst/>
            </a:prstGeom>
            <a:ln w="28575" cap="flat" cmpd="sng">
              <a:solidFill>
                <a:srgbClr val="000000"/>
              </a:solidFill>
              <a:prstDash val="solid"/>
              <a:round/>
              <a:headEnd type="none" w="med" len="med"/>
              <a:tailEnd type="none" w="med" len="med"/>
            </a:ln>
          </p:spPr>
        </p:sp>
        <p:sp>
          <p:nvSpPr>
            <p:cNvPr id="90177" name="直接连接符 260158"/>
            <p:cNvSpPr/>
            <p:nvPr/>
          </p:nvSpPr>
          <p:spPr>
            <a:xfrm>
              <a:off x="952" y="1341"/>
              <a:ext cx="732" cy="0"/>
            </a:xfrm>
            <a:prstGeom prst="line">
              <a:avLst/>
            </a:prstGeom>
            <a:ln w="28575" cap="flat" cmpd="sng">
              <a:solidFill>
                <a:srgbClr val="000000"/>
              </a:solidFill>
              <a:prstDash val="solid"/>
              <a:round/>
              <a:headEnd type="none" w="med" len="med"/>
              <a:tailEnd type="none" w="med" len="med"/>
            </a:ln>
          </p:spPr>
        </p:sp>
        <p:sp>
          <p:nvSpPr>
            <p:cNvPr id="90178" name="直接连接符 260159"/>
            <p:cNvSpPr/>
            <p:nvPr/>
          </p:nvSpPr>
          <p:spPr>
            <a:xfrm>
              <a:off x="1884" y="1341"/>
              <a:ext cx="665" cy="0"/>
            </a:xfrm>
            <a:prstGeom prst="line">
              <a:avLst/>
            </a:prstGeom>
            <a:ln w="28575" cap="flat" cmpd="sng">
              <a:solidFill>
                <a:srgbClr val="000000"/>
              </a:solidFill>
              <a:prstDash val="solid"/>
              <a:round/>
              <a:headEnd type="none" w="med" len="med"/>
              <a:tailEnd type="none" w="med" len="med"/>
            </a:ln>
          </p:spPr>
        </p:sp>
        <p:sp>
          <p:nvSpPr>
            <p:cNvPr id="90179" name="直接连接符 260160"/>
            <p:cNvSpPr/>
            <p:nvPr/>
          </p:nvSpPr>
          <p:spPr>
            <a:xfrm flipV="1">
              <a:off x="952" y="1253"/>
              <a:ext cx="133" cy="88"/>
            </a:xfrm>
            <a:prstGeom prst="line">
              <a:avLst/>
            </a:prstGeom>
            <a:ln w="28575" cap="flat" cmpd="sng">
              <a:solidFill>
                <a:srgbClr val="000000"/>
              </a:solidFill>
              <a:prstDash val="solid"/>
              <a:round/>
              <a:headEnd type="none" w="med" len="med"/>
              <a:tailEnd type="none" w="med" len="med"/>
            </a:ln>
          </p:spPr>
        </p:sp>
        <p:sp>
          <p:nvSpPr>
            <p:cNvPr id="90180" name="直接连接符 260161"/>
            <p:cNvSpPr/>
            <p:nvPr/>
          </p:nvSpPr>
          <p:spPr>
            <a:xfrm flipV="1">
              <a:off x="2416" y="1341"/>
              <a:ext cx="133" cy="88"/>
            </a:xfrm>
            <a:prstGeom prst="line">
              <a:avLst/>
            </a:prstGeom>
            <a:ln w="28575" cap="flat" cmpd="sng">
              <a:solidFill>
                <a:srgbClr val="000000"/>
              </a:solidFill>
              <a:prstDash val="solid"/>
              <a:round/>
              <a:headEnd type="none" w="med" len="med"/>
              <a:tailEnd type="none" w="med" len="med"/>
            </a:ln>
          </p:spPr>
        </p:sp>
        <p:sp>
          <p:nvSpPr>
            <p:cNvPr id="90181" name="直接连接符 260162"/>
            <p:cNvSpPr/>
            <p:nvPr/>
          </p:nvSpPr>
          <p:spPr>
            <a:xfrm>
              <a:off x="952" y="1341"/>
              <a:ext cx="133" cy="88"/>
            </a:xfrm>
            <a:prstGeom prst="line">
              <a:avLst/>
            </a:prstGeom>
            <a:ln w="28575" cap="flat" cmpd="sng">
              <a:solidFill>
                <a:srgbClr val="000000"/>
              </a:solidFill>
              <a:prstDash val="solid"/>
              <a:round/>
              <a:headEnd type="none" w="med" len="med"/>
              <a:tailEnd type="none" w="med" len="med"/>
            </a:ln>
          </p:spPr>
        </p:sp>
        <p:sp>
          <p:nvSpPr>
            <p:cNvPr id="90182" name="直接连接符 260163"/>
            <p:cNvSpPr/>
            <p:nvPr/>
          </p:nvSpPr>
          <p:spPr>
            <a:xfrm>
              <a:off x="2416" y="1253"/>
              <a:ext cx="133" cy="88"/>
            </a:xfrm>
            <a:prstGeom prst="line">
              <a:avLst/>
            </a:prstGeom>
            <a:ln w="28575" cap="flat" cmpd="sng">
              <a:solidFill>
                <a:srgbClr val="000000"/>
              </a:solidFill>
              <a:prstDash val="solid"/>
              <a:round/>
              <a:headEnd type="none" w="med" len="med"/>
              <a:tailEnd type="none" w="med" len="med"/>
            </a:ln>
          </p:spPr>
        </p:sp>
        <p:sp>
          <p:nvSpPr>
            <p:cNvPr id="90183" name="直接连接符 260164"/>
            <p:cNvSpPr/>
            <p:nvPr/>
          </p:nvSpPr>
          <p:spPr>
            <a:xfrm>
              <a:off x="2673" y="1543"/>
              <a:ext cx="133" cy="0"/>
            </a:xfrm>
            <a:prstGeom prst="line">
              <a:avLst/>
            </a:prstGeom>
            <a:ln w="28575" cap="flat" cmpd="sng">
              <a:solidFill>
                <a:srgbClr val="000000"/>
              </a:solidFill>
              <a:prstDash val="solid"/>
              <a:round/>
              <a:headEnd type="none" w="med" len="med"/>
              <a:tailEnd type="none" w="med" len="med"/>
            </a:ln>
          </p:spPr>
        </p:sp>
        <p:sp>
          <p:nvSpPr>
            <p:cNvPr id="90184" name="直接连接符 260165"/>
            <p:cNvSpPr/>
            <p:nvPr/>
          </p:nvSpPr>
          <p:spPr>
            <a:xfrm>
              <a:off x="2673" y="2612"/>
              <a:ext cx="133" cy="0"/>
            </a:xfrm>
            <a:prstGeom prst="line">
              <a:avLst/>
            </a:prstGeom>
            <a:ln w="28575" cap="flat" cmpd="sng">
              <a:solidFill>
                <a:srgbClr val="000000"/>
              </a:solidFill>
              <a:prstDash val="solid"/>
              <a:round/>
              <a:headEnd type="none" w="med" len="med"/>
              <a:tailEnd type="none" w="med" len="med"/>
            </a:ln>
          </p:spPr>
        </p:sp>
        <p:sp>
          <p:nvSpPr>
            <p:cNvPr id="90185" name="直接连接符 260166"/>
            <p:cNvSpPr/>
            <p:nvPr/>
          </p:nvSpPr>
          <p:spPr>
            <a:xfrm flipH="1">
              <a:off x="2673" y="1543"/>
              <a:ext cx="67" cy="88"/>
            </a:xfrm>
            <a:prstGeom prst="line">
              <a:avLst/>
            </a:prstGeom>
            <a:ln w="28575" cap="flat" cmpd="sng">
              <a:solidFill>
                <a:srgbClr val="000000"/>
              </a:solidFill>
              <a:prstDash val="solid"/>
              <a:round/>
              <a:headEnd type="none" w="med" len="med"/>
              <a:tailEnd type="none" w="med" len="med"/>
            </a:ln>
          </p:spPr>
        </p:sp>
        <p:sp>
          <p:nvSpPr>
            <p:cNvPr id="90186" name="直接连接符 260167"/>
            <p:cNvSpPr/>
            <p:nvPr/>
          </p:nvSpPr>
          <p:spPr>
            <a:xfrm flipH="1">
              <a:off x="2737" y="2520"/>
              <a:ext cx="67" cy="88"/>
            </a:xfrm>
            <a:prstGeom prst="line">
              <a:avLst/>
            </a:prstGeom>
            <a:ln w="28575" cap="flat" cmpd="sng">
              <a:solidFill>
                <a:srgbClr val="000000"/>
              </a:solidFill>
              <a:prstDash val="solid"/>
              <a:round/>
              <a:headEnd type="none" w="med" len="med"/>
              <a:tailEnd type="none" w="med" len="med"/>
            </a:ln>
          </p:spPr>
        </p:sp>
        <p:sp>
          <p:nvSpPr>
            <p:cNvPr id="90187" name="直接连接符 260168"/>
            <p:cNvSpPr/>
            <p:nvPr/>
          </p:nvSpPr>
          <p:spPr>
            <a:xfrm>
              <a:off x="2740" y="1543"/>
              <a:ext cx="66" cy="88"/>
            </a:xfrm>
            <a:prstGeom prst="line">
              <a:avLst/>
            </a:prstGeom>
            <a:ln w="28575" cap="flat" cmpd="sng">
              <a:solidFill>
                <a:srgbClr val="000000"/>
              </a:solidFill>
              <a:prstDash val="solid"/>
              <a:round/>
              <a:headEnd type="none" w="med" len="med"/>
              <a:tailEnd type="none" w="med" len="med"/>
            </a:ln>
          </p:spPr>
        </p:sp>
        <p:sp>
          <p:nvSpPr>
            <p:cNvPr id="90188" name="直接连接符 260169"/>
            <p:cNvSpPr/>
            <p:nvPr/>
          </p:nvSpPr>
          <p:spPr>
            <a:xfrm>
              <a:off x="2673" y="2523"/>
              <a:ext cx="67" cy="88"/>
            </a:xfrm>
            <a:prstGeom prst="line">
              <a:avLst/>
            </a:prstGeom>
            <a:ln w="28575" cap="flat" cmpd="sng">
              <a:solidFill>
                <a:srgbClr val="000000"/>
              </a:solidFill>
              <a:prstDash val="solid"/>
              <a:round/>
              <a:headEnd type="none" w="med" len="med"/>
              <a:tailEnd type="none" w="med" len="med"/>
            </a:ln>
          </p:spPr>
        </p:sp>
        <p:sp>
          <p:nvSpPr>
            <p:cNvPr id="90189" name="直接连接符 260170"/>
            <p:cNvSpPr/>
            <p:nvPr/>
          </p:nvSpPr>
          <p:spPr>
            <a:xfrm>
              <a:off x="2738" y="1544"/>
              <a:ext cx="0" cy="397"/>
            </a:xfrm>
            <a:prstGeom prst="line">
              <a:avLst/>
            </a:prstGeom>
            <a:ln w="28575" cap="flat" cmpd="sng">
              <a:solidFill>
                <a:srgbClr val="000000"/>
              </a:solidFill>
              <a:prstDash val="solid"/>
              <a:round/>
              <a:headEnd type="none" w="med" len="med"/>
              <a:tailEnd type="none" w="med" len="med"/>
            </a:ln>
          </p:spPr>
        </p:sp>
        <p:sp>
          <p:nvSpPr>
            <p:cNvPr id="90190" name="直接连接符 260171"/>
            <p:cNvSpPr/>
            <p:nvPr/>
          </p:nvSpPr>
          <p:spPr>
            <a:xfrm>
              <a:off x="2738" y="2190"/>
              <a:ext cx="0" cy="428"/>
            </a:xfrm>
            <a:prstGeom prst="line">
              <a:avLst/>
            </a:prstGeom>
            <a:ln w="28575" cap="flat" cmpd="sng">
              <a:solidFill>
                <a:srgbClr val="000000"/>
              </a:solidFill>
              <a:prstDash val="solid"/>
              <a:round/>
              <a:headEnd type="none" w="med" len="med"/>
              <a:tailEnd type="none" w="med" len="med"/>
            </a:ln>
          </p:spPr>
        </p:sp>
        <p:sp>
          <p:nvSpPr>
            <p:cNvPr id="90191" name="直接连接符 260172"/>
            <p:cNvSpPr/>
            <p:nvPr/>
          </p:nvSpPr>
          <p:spPr>
            <a:xfrm>
              <a:off x="961" y="3082"/>
              <a:ext cx="377" cy="0"/>
            </a:xfrm>
            <a:prstGeom prst="line">
              <a:avLst/>
            </a:prstGeom>
            <a:ln w="28575" cap="flat" cmpd="sng">
              <a:solidFill>
                <a:srgbClr val="000000"/>
              </a:solidFill>
              <a:prstDash val="solid"/>
              <a:round/>
              <a:headEnd type="none" w="med" len="med"/>
              <a:tailEnd type="none" w="med" len="med"/>
            </a:ln>
          </p:spPr>
        </p:sp>
        <p:sp>
          <p:nvSpPr>
            <p:cNvPr id="90192" name="直接连接符 260173"/>
            <p:cNvSpPr/>
            <p:nvPr/>
          </p:nvSpPr>
          <p:spPr>
            <a:xfrm>
              <a:off x="1778" y="3082"/>
              <a:ext cx="377" cy="0"/>
            </a:xfrm>
            <a:prstGeom prst="line">
              <a:avLst/>
            </a:prstGeom>
            <a:ln w="28575" cap="flat" cmpd="sng">
              <a:solidFill>
                <a:srgbClr val="000000"/>
              </a:solidFill>
              <a:prstDash val="solid"/>
              <a:round/>
              <a:headEnd type="none" w="med" len="med"/>
              <a:tailEnd type="none" w="med" len="med"/>
            </a:ln>
          </p:spPr>
        </p:sp>
        <p:grpSp>
          <p:nvGrpSpPr>
            <p:cNvPr id="90193" name="组合 260179"/>
            <p:cNvGrpSpPr/>
            <p:nvPr/>
          </p:nvGrpSpPr>
          <p:grpSpPr>
            <a:xfrm>
              <a:off x="1021" y="1552"/>
              <a:ext cx="492" cy="488"/>
              <a:chOff x="2773" y="3915"/>
              <a:chExt cx="888" cy="906"/>
            </a:xfrm>
          </p:grpSpPr>
          <p:sp>
            <p:nvSpPr>
              <p:cNvPr id="90194" name="直接连接符 260180"/>
              <p:cNvSpPr/>
              <p:nvPr/>
            </p:nvSpPr>
            <p:spPr>
              <a:xfrm>
                <a:off x="2778" y="3926"/>
                <a:ext cx="0" cy="884"/>
              </a:xfrm>
              <a:prstGeom prst="line">
                <a:avLst/>
              </a:prstGeom>
              <a:ln w="28575" cap="flat" cmpd="sng">
                <a:solidFill>
                  <a:srgbClr val="000000"/>
                </a:solidFill>
                <a:prstDash val="sysDot"/>
                <a:round/>
                <a:headEnd type="none" w="med" len="med"/>
                <a:tailEnd type="none" w="med" len="med"/>
              </a:ln>
            </p:spPr>
          </p:sp>
          <p:sp>
            <p:nvSpPr>
              <p:cNvPr id="90195" name="直接连接符 260181"/>
              <p:cNvSpPr/>
              <p:nvPr/>
            </p:nvSpPr>
            <p:spPr>
              <a:xfrm>
                <a:off x="2773" y="3915"/>
                <a:ext cx="884" cy="0"/>
              </a:xfrm>
              <a:prstGeom prst="line">
                <a:avLst/>
              </a:prstGeom>
              <a:ln w="28575" cap="flat" cmpd="sng">
                <a:solidFill>
                  <a:srgbClr val="000000"/>
                </a:solidFill>
                <a:prstDash val="sysDot"/>
                <a:round/>
                <a:headEnd type="none" w="med" len="med"/>
                <a:tailEnd type="none" w="med" len="med"/>
              </a:ln>
            </p:spPr>
          </p:sp>
          <p:sp>
            <p:nvSpPr>
              <p:cNvPr id="90196" name="直接连接符 260182"/>
              <p:cNvSpPr/>
              <p:nvPr/>
            </p:nvSpPr>
            <p:spPr>
              <a:xfrm>
                <a:off x="2777" y="4821"/>
                <a:ext cx="884" cy="0"/>
              </a:xfrm>
              <a:prstGeom prst="line">
                <a:avLst/>
              </a:prstGeom>
              <a:ln w="28575" cap="flat" cmpd="sng">
                <a:solidFill>
                  <a:srgbClr val="000000"/>
                </a:solidFill>
                <a:prstDash val="sysDot"/>
                <a:round/>
                <a:headEnd type="none" w="med" len="med"/>
                <a:tailEnd type="none" w="med" len="med"/>
              </a:ln>
            </p:spPr>
          </p:sp>
          <p:sp>
            <p:nvSpPr>
              <p:cNvPr id="90197" name="直接连接符 260183"/>
              <p:cNvSpPr/>
              <p:nvPr/>
            </p:nvSpPr>
            <p:spPr>
              <a:xfrm>
                <a:off x="3661" y="3915"/>
                <a:ext cx="0" cy="884"/>
              </a:xfrm>
              <a:prstGeom prst="line">
                <a:avLst/>
              </a:prstGeom>
              <a:ln w="28575" cap="flat" cmpd="sng">
                <a:solidFill>
                  <a:srgbClr val="000000"/>
                </a:solidFill>
                <a:prstDash val="sysDot"/>
                <a:round/>
                <a:headEnd type="none" w="med" len="med"/>
                <a:tailEnd type="none" w="med" len="med"/>
              </a:ln>
            </p:spPr>
          </p:sp>
        </p:grpSp>
        <p:grpSp>
          <p:nvGrpSpPr>
            <p:cNvPr id="90198" name="组合 260184"/>
            <p:cNvGrpSpPr/>
            <p:nvPr/>
          </p:nvGrpSpPr>
          <p:grpSpPr>
            <a:xfrm>
              <a:off x="1213" y="1732"/>
              <a:ext cx="492" cy="488"/>
              <a:chOff x="2773" y="3915"/>
              <a:chExt cx="888" cy="906"/>
            </a:xfrm>
          </p:grpSpPr>
          <p:sp>
            <p:nvSpPr>
              <p:cNvPr id="90199" name="直接连接符 260185"/>
              <p:cNvSpPr/>
              <p:nvPr/>
            </p:nvSpPr>
            <p:spPr>
              <a:xfrm>
                <a:off x="2778" y="3926"/>
                <a:ext cx="0" cy="884"/>
              </a:xfrm>
              <a:prstGeom prst="line">
                <a:avLst/>
              </a:prstGeom>
              <a:ln w="28575" cap="flat" cmpd="sng">
                <a:solidFill>
                  <a:srgbClr val="000000"/>
                </a:solidFill>
                <a:prstDash val="sysDot"/>
                <a:round/>
                <a:headEnd type="none" w="med" len="med"/>
                <a:tailEnd type="none" w="med" len="med"/>
              </a:ln>
            </p:spPr>
          </p:sp>
          <p:sp>
            <p:nvSpPr>
              <p:cNvPr id="90200" name="直接连接符 260186"/>
              <p:cNvSpPr/>
              <p:nvPr/>
            </p:nvSpPr>
            <p:spPr>
              <a:xfrm>
                <a:off x="2773" y="3915"/>
                <a:ext cx="884" cy="0"/>
              </a:xfrm>
              <a:prstGeom prst="line">
                <a:avLst/>
              </a:prstGeom>
              <a:ln w="28575" cap="flat" cmpd="sng">
                <a:solidFill>
                  <a:srgbClr val="000000"/>
                </a:solidFill>
                <a:prstDash val="sysDot"/>
                <a:round/>
                <a:headEnd type="none" w="med" len="med"/>
                <a:tailEnd type="none" w="med" len="med"/>
              </a:ln>
            </p:spPr>
          </p:sp>
          <p:sp>
            <p:nvSpPr>
              <p:cNvPr id="90201" name="直接连接符 260187"/>
              <p:cNvSpPr/>
              <p:nvPr/>
            </p:nvSpPr>
            <p:spPr>
              <a:xfrm>
                <a:off x="2777" y="4821"/>
                <a:ext cx="884" cy="0"/>
              </a:xfrm>
              <a:prstGeom prst="line">
                <a:avLst/>
              </a:prstGeom>
              <a:ln w="28575" cap="flat" cmpd="sng">
                <a:solidFill>
                  <a:srgbClr val="000000"/>
                </a:solidFill>
                <a:prstDash val="sysDot"/>
                <a:round/>
                <a:headEnd type="none" w="med" len="med"/>
                <a:tailEnd type="none" w="med" len="med"/>
              </a:ln>
            </p:spPr>
          </p:sp>
          <p:sp>
            <p:nvSpPr>
              <p:cNvPr id="90202" name="直接连接符 260188"/>
              <p:cNvSpPr/>
              <p:nvPr/>
            </p:nvSpPr>
            <p:spPr>
              <a:xfrm>
                <a:off x="3661" y="3915"/>
                <a:ext cx="0" cy="884"/>
              </a:xfrm>
              <a:prstGeom prst="line">
                <a:avLst/>
              </a:prstGeom>
              <a:ln w="28575" cap="flat" cmpd="sng">
                <a:solidFill>
                  <a:srgbClr val="000000"/>
                </a:solidFill>
                <a:prstDash val="sysDot"/>
                <a:round/>
                <a:headEnd type="none" w="med" len="med"/>
                <a:tailEnd type="none" w="med" len="med"/>
              </a:ln>
            </p:spPr>
          </p:sp>
        </p:grpSp>
        <p:grpSp>
          <p:nvGrpSpPr>
            <p:cNvPr id="90203" name="组合 260189"/>
            <p:cNvGrpSpPr/>
            <p:nvPr/>
          </p:nvGrpSpPr>
          <p:grpSpPr>
            <a:xfrm>
              <a:off x="1413" y="1916"/>
              <a:ext cx="493" cy="488"/>
              <a:chOff x="2773" y="3915"/>
              <a:chExt cx="888" cy="906"/>
            </a:xfrm>
          </p:grpSpPr>
          <p:sp>
            <p:nvSpPr>
              <p:cNvPr id="90204" name="直接连接符 260190"/>
              <p:cNvSpPr/>
              <p:nvPr/>
            </p:nvSpPr>
            <p:spPr>
              <a:xfrm>
                <a:off x="2778" y="3926"/>
                <a:ext cx="0" cy="884"/>
              </a:xfrm>
              <a:prstGeom prst="line">
                <a:avLst/>
              </a:prstGeom>
              <a:ln w="28575" cap="flat" cmpd="sng">
                <a:solidFill>
                  <a:srgbClr val="000000"/>
                </a:solidFill>
                <a:prstDash val="sysDot"/>
                <a:round/>
                <a:headEnd type="none" w="med" len="med"/>
                <a:tailEnd type="none" w="med" len="med"/>
              </a:ln>
            </p:spPr>
          </p:sp>
          <p:sp>
            <p:nvSpPr>
              <p:cNvPr id="90205" name="直接连接符 260191"/>
              <p:cNvSpPr/>
              <p:nvPr/>
            </p:nvSpPr>
            <p:spPr>
              <a:xfrm>
                <a:off x="2773" y="3915"/>
                <a:ext cx="884" cy="0"/>
              </a:xfrm>
              <a:prstGeom prst="line">
                <a:avLst/>
              </a:prstGeom>
              <a:ln w="28575" cap="flat" cmpd="sng">
                <a:solidFill>
                  <a:srgbClr val="000000"/>
                </a:solidFill>
                <a:prstDash val="sysDot"/>
                <a:round/>
                <a:headEnd type="none" w="med" len="med"/>
                <a:tailEnd type="none" w="med" len="med"/>
              </a:ln>
            </p:spPr>
          </p:sp>
          <p:sp>
            <p:nvSpPr>
              <p:cNvPr id="90206" name="直接连接符 260192"/>
              <p:cNvSpPr/>
              <p:nvPr/>
            </p:nvSpPr>
            <p:spPr>
              <a:xfrm>
                <a:off x="2777" y="4821"/>
                <a:ext cx="884" cy="0"/>
              </a:xfrm>
              <a:prstGeom prst="line">
                <a:avLst/>
              </a:prstGeom>
              <a:ln w="28575" cap="flat" cmpd="sng">
                <a:solidFill>
                  <a:srgbClr val="000000"/>
                </a:solidFill>
                <a:prstDash val="sysDot"/>
                <a:round/>
                <a:headEnd type="none" w="med" len="med"/>
                <a:tailEnd type="none" w="med" len="med"/>
              </a:ln>
            </p:spPr>
          </p:sp>
          <p:sp>
            <p:nvSpPr>
              <p:cNvPr id="90207" name="直接连接符 260193"/>
              <p:cNvSpPr/>
              <p:nvPr/>
            </p:nvSpPr>
            <p:spPr>
              <a:xfrm>
                <a:off x="3661" y="3915"/>
                <a:ext cx="0" cy="884"/>
              </a:xfrm>
              <a:prstGeom prst="line">
                <a:avLst/>
              </a:prstGeom>
              <a:ln w="28575" cap="flat" cmpd="sng">
                <a:solidFill>
                  <a:srgbClr val="000000"/>
                </a:solidFill>
                <a:prstDash val="sysDot"/>
                <a:round/>
                <a:headEnd type="none" w="med" len="med"/>
                <a:tailEnd type="none" w="med" len="med"/>
              </a:ln>
            </p:spPr>
          </p:sp>
        </p:grpSp>
        <p:grpSp>
          <p:nvGrpSpPr>
            <p:cNvPr id="90208" name="组合 260194"/>
            <p:cNvGrpSpPr/>
            <p:nvPr/>
          </p:nvGrpSpPr>
          <p:grpSpPr>
            <a:xfrm>
              <a:off x="1621" y="2099"/>
              <a:ext cx="493" cy="488"/>
              <a:chOff x="2773" y="3915"/>
              <a:chExt cx="888" cy="906"/>
            </a:xfrm>
          </p:grpSpPr>
          <p:sp>
            <p:nvSpPr>
              <p:cNvPr id="90209" name="直接连接符 260195"/>
              <p:cNvSpPr/>
              <p:nvPr/>
            </p:nvSpPr>
            <p:spPr>
              <a:xfrm>
                <a:off x="2778" y="3926"/>
                <a:ext cx="0" cy="884"/>
              </a:xfrm>
              <a:prstGeom prst="line">
                <a:avLst/>
              </a:prstGeom>
              <a:ln w="28575" cap="flat" cmpd="sng">
                <a:solidFill>
                  <a:srgbClr val="000000"/>
                </a:solidFill>
                <a:prstDash val="sysDot"/>
                <a:round/>
                <a:headEnd type="none" w="med" len="med"/>
                <a:tailEnd type="none" w="med" len="med"/>
              </a:ln>
            </p:spPr>
          </p:sp>
          <p:sp>
            <p:nvSpPr>
              <p:cNvPr id="90210" name="直接连接符 260196"/>
              <p:cNvSpPr/>
              <p:nvPr/>
            </p:nvSpPr>
            <p:spPr>
              <a:xfrm>
                <a:off x="2773" y="3915"/>
                <a:ext cx="884" cy="0"/>
              </a:xfrm>
              <a:prstGeom prst="line">
                <a:avLst/>
              </a:prstGeom>
              <a:ln w="28575" cap="flat" cmpd="sng">
                <a:solidFill>
                  <a:srgbClr val="000000"/>
                </a:solidFill>
                <a:prstDash val="sysDot"/>
                <a:round/>
                <a:headEnd type="none" w="med" len="med"/>
                <a:tailEnd type="none" w="med" len="med"/>
              </a:ln>
            </p:spPr>
          </p:sp>
          <p:sp>
            <p:nvSpPr>
              <p:cNvPr id="90211" name="直接连接符 260197"/>
              <p:cNvSpPr/>
              <p:nvPr/>
            </p:nvSpPr>
            <p:spPr>
              <a:xfrm>
                <a:off x="2777" y="4821"/>
                <a:ext cx="884" cy="0"/>
              </a:xfrm>
              <a:prstGeom prst="line">
                <a:avLst/>
              </a:prstGeom>
              <a:ln w="28575" cap="flat" cmpd="sng">
                <a:solidFill>
                  <a:srgbClr val="000000"/>
                </a:solidFill>
                <a:prstDash val="sysDot"/>
                <a:round/>
                <a:headEnd type="none" w="med" len="med"/>
                <a:tailEnd type="none" w="med" len="med"/>
              </a:ln>
            </p:spPr>
          </p:sp>
          <p:sp>
            <p:nvSpPr>
              <p:cNvPr id="90212" name="直接连接符 260198"/>
              <p:cNvSpPr/>
              <p:nvPr/>
            </p:nvSpPr>
            <p:spPr>
              <a:xfrm>
                <a:off x="3661" y="3915"/>
                <a:ext cx="0" cy="884"/>
              </a:xfrm>
              <a:prstGeom prst="line">
                <a:avLst/>
              </a:prstGeom>
              <a:ln w="28575" cap="flat" cmpd="sng">
                <a:solidFill>
                  <a:srgbClr val="000000"/>
                </a:solidFill>
                <a:prstDash val="sysDot"/>
                <a:round/>
                <a:headEnd type="none" w="med" len="med"/>
                <a:tailEnd type="none" w="med" len="med"/>
              </a:ln>
            </p:spPr>
          </p:sp>
        </p:grpSp>
        <p:grpSp>
          <p:nvGrpSpPr>
            <p:cNvPr id="90213" name="组合 260199"/>
            <p:cNvGrpSpPr/>
            <p:nvPr/>
          </p:nvGrpSpPr>
          <p:grpSpPr>
            <a:xfrm>
              <a:off x="1810" y="2275"/>
              <a:ext cx="492" cy="488"/>
              <a:chOff x="2773" y="3915"/>
              <a:chExt cx="888" cy="906"/>
            </a:xfrm>
          </p:grpSpPr>
          <p:sp>
            <p:nvSpPr>
              <p:cNvPr id="90214" name="直接连接符 260200"/>
              <p:cNvSpPr/>
              <p:nvPr/>
            </p:nvSpPr>
            <p:spPr>
              <a:xfrm>
                <a:off x="2778" y="3926"/>
                <a:ext cx="0" cy="884"/>
              </a:xfrm>
              <a:prstGeom prst="line">
                <a:avLst/>
              </a:prstGeom>
              <a:ln w="28575" cap="flat" cmpd="sng">
                <a:solidFill>
                  <a:srgbClr val="000000"/>
                </a:solidFill>
                <a:prstDash val="sysDot"/>
                <a:round/>
                <a:headEnd type="none" w="med" len="med"/>
                <a:tailEnd type="none" w="med" len="med"/>
              </a:ln>
            </p:spPr>
          </p:sp>
          <p:sp>
            <p:nvSpPr>
              <p:cNvPr id="90215" name="直接连接符 260201"/>
              <p:cNvSpPr/>
              <p:nvPr/>
            </p:nvSpPr>
            <p:spPr>
              <a:xfrm>
                <a:off x="2773" y="3915"/>
                <a:ext cx="884" cy="0"/>
              </a:xfrm>
              <a:prstGeom prst="line">
                <a:avLst/>
              </a:prstGeom>
              <a:ln w="28575" cap="flat" cmpd="sng">
                <a:solidFill>
                  <a:srgbClr val="000000"/>
                </a:solidFill>
                <a:prstDash val="sysDot"/>
                <a:round/>
                <a:headEnd type="none" w="med" len="med"/>
                <a:tailEnd type="none" w="med" len="med"/>
              </a:ln>
            </p:spPr>
          </p:sp>
          <p:sp>
            <p:nvSpPr>
              <p:cNvPr id="90216" name="直接连接符 260202"/>
              <p:cNvSpPr/>
              <p:nvPr/>
            </p:nvSpPr>
            <p:spPr>
              <a:xfrm>
                <a:off x="2777" y="4821"/>
                <a:ext cx="884" cy="0"/>
              </a:xfrm>
              <a:prstGeom prst="line">
                <a:avLst/>
              </a:prstGeom>
              <a:ln w="28575" cap="flat" cmpd="sng">
                <a:solidFill>
                  <a:srgbClr val="000000"/>
                </a:solidFill>
                <a:prstDash val="sysDot"/>
                <a:round/>
                <a:headEnd type="none" w="med" len="med"/>
                <a:tailEnd type="none" w="med" len="med"/>
              </a:ln>
            </p:spPr>
          </p:sp>
          <p:sp>
            <p:nvSpPr>
              <p:cNvPr id="90217" name="直接连接符 260203"/>
              <p:cNvSpPr/>
              <p:nvPr/>
            </p:nvSpPr>
            <p:spPr>
              <a:xfrm>
                <a:off x="3661" y="3915"/>
                <a:ext cx="0" cy="884"/>
              </a:xfrm>
              <a:prstGeom prst="line">
                <a:avLst/>
              </a:prstGeom>
              <a:ln w="28575" cap="flat" cmpd="sng">
                <a:solidFill>
                  <a:srgbClr val="000000"/>
                </a:solidFill>
                <a:prstDash val="sysDot"/>
                <a:round/>
                <a:headEnd type="none" w="med" len="med"/>
                <a:tailEnd type="none" w="med" len="med"/>
              </a:ln>
            </p:spPr>
          </p:sp>
        </p:grpSp>
        <p:grpSp>
          <p:nvGrpSpPr>
            <p:cNvPr id="90218" name="组合 260204"/>
            <p:cNvGrpSpPr/>
            <p:nvPr/>
          </p:nvGrpSpPr>
          <p:grpSpPr>
            <a:xfrm>
              <a:off x="2017" y="2462"/>
              <a:ext cx="493" cy="488"/>
              <a:chOff x="2773" y="3915"/>
              <a:chExt cx="888" cy="906"/>
            </a:xfrm>
          </p:grpSpPr>
          <p:sp>
            <p:nvSpPr>
              <p:cNvPr id="90219" name="直接连接符 260205"/>
              <p:cNvSpPr/>
              <p:nvPr/>
            </p:nvSpPr>
            <p:spPr>
              <a:xfrm>
                <a:off x="2778" y="3926"/>
                <a:ext cx="0" cy="884"/>
              </a:xfrm>
              <a:prstGeom prst="line">
                <a:avLst/>
              </a:prstGeom>
              <a:ln w="28575" cap="flat" cmpd="sng">
                <a:solidFill>
                  <a:srgbClr val="000000"/>
                </a:solidFill>
                <a:prstDash val="sysDot"/>
                <a:round/>
                <a:headEnd type="none" w="med" len="med"/>
                <a:tailEnd type="none" w="med" len="med"/>
              </a:ln>
            </p:spPr>
          </p:sp>
          <p:sp>
            <p:nvSpPr>
              <p:cNvPr id="90220" name="直接连接符 260206"/>
              <p:cNvSpPr/>
              <p:nvPr/>
            </p:nvSpPr>
            <p:spPr>
              <a:xfrm>
                <a:off x="2773" y="3915"/>
                <a:ext cx="884" cy="0"/>
              </a:xfrm>
              <a:prstGeom prst="line">
                <a:avLst/>
              </a:prstGeom>
              <a:ln w="28575" cap="flat" cmpd="sng">
                <a:solidFill>
                  <a:srgbClr val="000000"/>
                </a:solidFill>
                <a:prstDash val="sysDot"/>
                <a:round/>
                <a:headEnd type="none" w="med" len="med"/>
                <a:tailEnd type="none" w="med" len="med"/>
              </a:ln>
            </p:spPr>
          </p:sp>
          <p:sp>
            <p:nvSpPr>
              <p:cNvPr id="90221" name="直接连接符 260207"/>
              <p:cNvSpPr/>
              <p:nvPr/>
            </p:nvSpPr>
            <p:spPr>
              <a:xfrm>
                <a:off x="2777" y="4821"/>
                <a:ext cx="884" cy="0"/>
              </a:xfrm>
              <a:prstGeom prst="line">
                <a:avLst/>
              </a:prstGeom>
              <a:ln w="28575" cap="flat" cmpd="sng">
                <a:solidFill>
                  <a:srgbClr val="000000"/>
                </a:solidFill>
                <a:prstDash val="sysDot"/>
                <a:round/>
                <a:headEnd type="none" w="med" len="med"/>
                <a:tailEnd type="none" w="med" len="med"/>
              </a:ln>
            </p:spPr>
          </p:sp>
          <p:sp>
            <p:nvSpPr>
              <p:cNvPr id="90222" name="直接连接符 260208"/>
              <p:cNvSpPr/>
              <p:nvPr/>
            </p:nvSpPr>
            <p:spPr>
              <a:xfrm>
                <a:off x="3661" y="3915"/>
                <a:ext cx="0" cy="884"/>
              </a:xfrm>
              <a:prstGeom prst="line">
                <a:avLst/>
              </a:prstGeom>
              <a:ln w="28575" cap="flat" cmpd="sng">
                <a:solidFill>
                  <a:srgbClr val="000000"/>
                </a:solidFill>
                <a:prstDash val="sysDot"/>
                <a:round/>
                <a:headEnd type="none" w="med" len="med"/>
                <a:tailEnd type="none" w="med" len="med"/>
              </a:ln>
            </p:spPr>
          </p:sp>
        </p:grpSp>
        <p:sp>
          <p:nvSpPr>
            <p:cNvPr id="90223" name="矩形 260211"/>
            <p:cNvSpPr/>
            <p:nvPr/>
          </p:nvSpPr>
          <p:spPr>
            <a:xfrm>
              <a:off x="1669" y="1207"/>
              <a:ext cx="304" cy="288"/>
            </a:xfrm>
            <a:prstGeom prst="rect">
              <a:avLst/>
            </a:prstGeom>
            <a:noFill/>
            <a:ln w="9525">
              <a:noFill/>
            </a:ln>
          </p:spPr>
          <p:txBody>
            <a:bodyPr wrap="none" anchor="ctr">
              <a:spAutoFit/>
            </a:bodyPr>
            <a:lstStyle/>
            <a:p>
              <a:pPr lvl="0" indent="0"/>
              <a:r>
                <a:rPr lang="en-US" altLang="zh-CN">
                  <a:latin typeface="Times New Roman" panose="02020603050405020304" charset="0"/>
                  <a:ea typeface="宋体" panose="02010600030101010101" pitchFamily="2" charset="-122"/>
                </a:rPr>
                <a:t>N </a:t>
              </a:r>
            </a:p>
          </p:txBody>
        </p:sp>
        <p:sp>
          <p:nvSpPr>
            <p:cNvPr id="90224" name="矩形 260212"/>
            <p:cNvSpPr/>
            <p:nvPr/>
          </p:nvSpPr>
          <p:spPr>
            <a:xfrm>
              <a:off x="703" y="2099"/>
              <a:ext cx="304" cy="288"/>
            </a:xfrm>
            <a:prstGeom prst="rect">
              <a:avLst/>
            </a:prstGeom>
            <a:noFill/>
            <a:ln w="9525">
              <a:noFill/>
            </a:ln>
          </p:spPr>
          <p:txBody>
            <a:bodyPr wrap="none" anchor="ctr">
              <a:spAutoFit/>
            </a:bodyPr>
            <a:lstStyle/>
            <a:p>
              <a:pPr lvl="0" indent="0"/>
              <a:r>
                <a:rPr lang="en-US" altLang="zh-CN">
                  <a:latin typeface="Times New Roman" panose="02020603050405020304" charset="0"/>
                  <a:ea typeface="宋体" panose="02010600030101010101" pitchFamily="2" charset="-122"/>
                </a:rPr>
                <a:t>N </a:t>
              </a:r>
            </a:p>
          </p:txBody>
        </p:sp>
        <p:sp>
          <p:nvSpPr>
            <p:cNvPr id="90225" name="矩形 260213"/>
            <p:cNvSpPr/>
            <p:nvPr/>
          </p:nvSpPr>
          <p:spPr>
            <a:xfrm>
              <a:off x="1202" y="3051"/>
              <a:ext cx="767" cy="288"/>
            </a:xfrm>
            <a:prstGeom prst="rect">
              <a:avLst/>
            </a:prstGeom>
            <a:noFill/>
            <a:ln w="9525">
              <a:noFill/>
            </a:ln>
          </p:spPr>
          <p:txBody>
            <a:bodyPr wrap="none" anchor="ctr">
              <a:spAutoFit/>
            </a:bodyPr>
            <a:lstStyle/>
            <a:p>
              <a:pPr lvl="0" indent="0"/>
              <a:r>
                <a:rPr lang="en-US" altLang="zh-CN">
                  <a:latin typeface="Times New Roman" panose="02020603050405020304" charset="0"/>
                  <a:ea typeface="宋体" panose="02010600030101010101" pitchFamily="2" charset="-122"/>
                </a:rPr>
                <a:t>N-M+1 </a:t>
              </a:r>
            </a:p>
          </p:txBody>
        </p:sp>
        <p:sp>
          <p:nvSpPr>
            <p:cNvPr id="90226" name="矩形 260219"/>
            <p:cNvSpPr/>
            <p:nvPr/>
          </p:nvSpPr>
          <p:spPr>
            <a:xfrm>
              <a:off x="2562" y="1888"/>
              <a:ext cx="767" cy="288"/>
            </a:xfrm>
            <a:prstGeom prst="rect">
              <a:avLst/>
            </a:prstGeom>
            <a:noFill/>
            <a:ln w="9525">
              <a:noFill/>
            </a:ln>
          </p:spPr>
          <p:txBody>
            <a:bodyPr wrap="none" anchor="ctr">
              <a:spAutoFit/>
            </a:bodyPr>
            <a:lstStyle/>
            <a:p>
              <a:pPr lvl="0" indent="0"/>
              <a:r>
                <a:rPr lang="en-US" altLang="zh-CN">
                  <a:latin typeface="Times New Roman" panose="02020603050405020304" charset="0"/>
                  <a:ea typeface="宋体" panose="02010600030101010101" pitchFamily="2" charset="-122"/>
                </a:rPr>
                <a:t>N-M+1 </a:t>
              </a:r>
            </a:p>
          </p:txBody>
        </p:sp>
        <p:grpSp>
          <p:nvGrpSpPr>
            <p:cNvPr id="90227" name="组合 260222"/>
            <p:cNvGrpSpPr/>
            <p:nvPr/>
          </p:nvGrpSpPr>
          <p:grpSpPr>
            <a:xfrm>
              <a:off x="2018" y="1552"/>
              <a:ext cx="493" cy="488"/>
              <a:chOff x="2773" y="3915"/>
              <a:chExt cx="888" cy="906"/>
            </a:xfrm>
          </p:grpSpPr>
          <p:sp>
            <p:nvSpPr>
              <p:cNvPr id="90228" name="直接连接符 260223"/>
              <p:cNvSpPr/>
              <p:nvPr/>
            </p:nvSpPr>
            <p:spPr>
              <a:xfrm>
                <a:off x="2778" y="3926"/>
                <a:ext cx="0" cy="884"/>
              </a:xfrm>
              <a:prstGeom prst="line">
                <a:avLst/>
              </a:prstGeom>
              <a:ln w="28575" cap="flat" cmpd="sng">
                <a:solidFill>
                  <a:srgbClr val="660033"/>
                </a:solidFill>
                <a:prstDash val="sysDot"/>
                <a:round/>
                <a:headEnd type="none" w="med" len="med"/>
                <a:tailEnd type="none" w="med" len="med"/>
              </a:ln>
            </p:spPr>
          </p:sp>
          <p:sp>
            <p:nvSpPr>
              <p:cNvPr id="90229" name="直接连接符 260224"/>
              <p:cNvSpPr/>
              <p:nvPr/>
            </p:nvSpPr>
            <p:spPr>
              <a:xfrm>
                <a:off x="2773" y="3915"/>
                <a:ext cx="884" cy="0"/>
              </a:xfrm>
              <a:prstGeom prst="line">
                <a:avLst/>
              </a:prstGeom>
              <a:ln w="28575" cap="flat" cmpd="sng">
                <a:solidFill>
                  <a:srgbClr val="660033"/>
                </a:solidFill>
                <a:prstDash val="sysDot"/>
                <a:round/>
                <a:headEnd type="none" w="med" len="med"/>
                <a:tailEnd type="none" w="med" len="med"/>
              </a:ln>
            </p:spPr>
          </p:sp>
          <p:sp>
            <p:nvSpPr>
              <p:cNvPr id="90230" name="直接连接符 260225"/>
              <p:cNvSpPr/>
              <p:nvPr/>
            </p:nvSpPr>
            <p:spPr>
              <a:xfrm>
                <a:off x="2777" y="4821"/>
                <a:ext cx="884" cy="0"/>
              </a:xfrm>
              <a:prstGeom prst="line">
                <a:avLst/>
              </a:prstGeom>
              <a:ln w="28575" cap="flat" cmpd="sng">
                <a:solidFill>
                  <a:srgbClr val="660033"/>
                </a:solidFill>
                <a:prstDash val="sysDot"/>
                <a:round/>
                <a:headEnd type="none" w="med" len="med"/>
                <a:tailEnd type="none" w="med" len="med"/>
              </a:ln>
            </p:spPr>
          </p:sp>
          <p:sp>
            <p:nvSpPr>
              <p:cNvPr id="90231" name="直接连接符 260226"/>
              <p:cNvSpPr/>
              <p:nvPr/>
            </p:nvSpPr>
            <p:spPr>
              <a:xfrm>
                <a:off x="3661" y="3915"/>
                <a:ext cx="0" cy="884"/>
              </a:xfrm>
              <a:prstGeom prst="line">
                <a:avLst/>
              </a:prstGeom>
              <a:ln w="28575" cap="flat" cmpd="sng">
                <a:solidFill>
                  <a:srgbClr val="660033"/>
                </a:solidFill>
                <a:prstDash val="sysDot"/>
                <a:round/>
                <a:headEnd type="none" w="med" len="med"/>
                <a:tailEnd type="none" w="med" len="med"/>
              </a:ln>
            </p:spPr>
          </p:sp>
        </p:grpSp>
      </p:grpSp>
      <p:grpSp>
        <p:nvGrpSpPr>
          <p:cNvPr id="90114" name="组合 260221"/>
          <p:cNvGrpSpPr/>
          <p:nvPr/>
        </p:nvGrpSpPr>
        <p:grpSpPr>
          <a:xfrm>
            <a:off x="6671310" y="3537903"/>
            <a:ext cx="1593850" cy="1509712"/>
            <a:chOff x="3690" y="1389"/>
            <a:chExt cx="1004" cy="951"/>
          </a:xfrm>
        </p:grpSpPr>
        <p:sp>
          <p:nvSpPr>
            <p:cNvPr id="90115" name="矩形 260106"/>
            <p:cNvSpPr/>
            <p:nvPr/>
          </p:nvSpPr>
          <p:spPr>
            <a:xfrm>
              <a:off x="4095" y="1800"/>
              <a:ext cx="200" cy="175"/>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90116" name="矩形 260107"/>
            <p:cNvSpPr/>
            <p:nvPr/>
          </p:nvSpPr>
          <p:spPr>
            <a:xfrm>
              <a:off x="4293" y="1800"/>
              <a:ext cx="200" cy="175"/>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90117" name="矩形 260108"/>
            <p:cNvSpPr/>
            <p:nvPr/>
          </p:nvSpPr>
          <p:spPr>
            <a:xfrm>
              <a:off x="4095" y="1980"/>
              <a:ext cx="200" cy="175"/>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90118" name="矩形 260109"/>
            <p:cNvSpPr/>
            <p:nvPr/>
          </p:nvSpPr>
          <p:spPr>
            <a:xfrm>
              <a:off x="4295" y="1980"/>
              <a:ext cx="199" cy="175"/>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90119" name="直接连接符 260123"/>
            <p:cNvSpPr/>
            <p:nvPr/>
          </p:nvSpPr>
          <p:spPr>
            <a:xfrm>
              <a:off x="4670" y="1558"/>
              <a:ext cx="0" cy="176"/>
            </a:xfrm>
            <a:prstGeom prst="line">
              <a:avLst/>
            </a:prstGeom>
            <a:ln w="28575" cap="flat" cmpd="sng">
              <a:solidFill>
                <a:srgbClr val="000000"/>
              </a:solidFill>
              <a:prstDash val="solid"/>
              <a:round/>
              <a:headEnd type="none" w="med" len="med"/>
              <a:tailEnd type="none" w="med" len="med"/>
            </a:ln>
          </p:spPr>
        </p:sp>
        <p:sp>
          <p:nvSpPr>
            <p:cNvPr id="90120" name="直接连接符 260124"/>
            <p:cNvSpPr/>
            <p:nvPr/>
          </p:nvSpPr>
          <p:spPr>
            <a:xfrm>
              <a:off x="4095" y="1568"/>
              <a:ext cx="0" cy="175"/>
            </a:xfrm>
            <a:prstGeom prst="line">
              <a:avLst/>
            </a:prstGeom>
            <a:ln w="28575" cap="flat" cmpd="sng">
              <a:solidFill>
                <a:srgbClr val="000000"/>
              </a:solidFill>
              <a:prstDash val="solid"/>
              <a:round/>
              <a:headEnd type="none" w="med" len="med"/>
              <a:tailEnd type="none" w="med" len="med"/>
            </a:ln>
          </p:spPr>
        </p:sp>
        <p:sp>
          <p:nvSpPr>
            <p:cNvPr id="90121" name="直接连接符 260125"/>
            <p:cNvSpPr/>
            <p:nvPr/>
          </p:nvSpPr>
          <p:spPr>
            <a:xfrm>
              <a:off x="3895" y="1811"/>
              <a:ext cx="134" cy="0"/>
            </a:xfrm>
            <a:prstGeom prst="line">
              <a:avLst/>
            </a:prstGeom>
            <a:ln w="28575" cap="flat" cmpd="sng">
              <a:solidFill>
                <a:srgbClr val="000000"/>
              </a:solidFill>
              <a:prstDash val="solid"/>
              <a:round/>
              <a:headEnd type="none" w="med" len="med"/>
              <a:tailEnd type="none" w="med" len="med"/>
            </a:ln>
          </p:spPr>
        </p:sp>
        <p:sp>
          <p:nvSpPr>
            <p:cNvPr id="90122" name="直接连接符 260126"/>
            <p:cNvSpPr/>
            <p:nvPr/>
          </p:nvSpPr>
          <p:spPr>
            <a:xfrm>
              <a:off x="3895" y="2340"/>
              <a:ext cx="134" cy="0"/>
            </a:xfrm>
            <a:prstGeom prst="line">
              <a:avLst/>
            </a:prstGeom>
            <a:ln w="28575" cap="flat" cmpd="sng">
              <a:solidFill>
                <a:srgbClr val="000000"/>
              </a:solidFill>
              <a:prstDash val="solid"/>
              <a:round/>
              <a:headEnd type="none" w="med" len="med"/>
              <a:tailEnd type="none" w="med" len="med"/>
            </a:ln>
          </p:spPr>
        </p:sp>
        <p:sp>
          <p:nvSpPr>
            <p:cNvPr id="90123" name="直接连接符 260127"/>
            <p:cNvSpPr/>
            <p:nvPr/>
          </p:nvSpPr>
          <p:spPr>
            <a:xfrm>
              <a:off x="4095" y="1646"/>
              <a:ext cx="588" cy="0"/>
            </a:xfrm>
            <a:prstGeom prst="line">
              <a:avLst/>
            </a:prstGeom>
            <a:ln w="28575" cap="flat" cmpd="sng">
              <a:solidFill>
                <a:srgbClr val="000000"/>
              </a:solidFill>
              <a:prstDash val="solid"/>
              <a:round/>
              <a:headEnd type="none" w="med" len="med"/>
              <a:tailEnd type="none" w="med" len="med"/>
            </a:ln>
          </p:spPr>
        </p:sp>
        <p:sp>
          <p:nvSpPr>
            <p:cNvPr id="90124" name="直接连接符 260128"/>
            <p:cNvSpPr/>
            <p:nvPr/>
          </p:nvSpPr>
          <p:spPr>
            <a:xfrm>
              <a:off x="3962" y="1811"/>
              <a:ext cx="0" cy="525"/>
            </a:xfrm>
            <a:prstGeom prst="line">
              <a:avLst/>
            </a:prstGeom>
            <a:ln w="28575" cap="flat" cmpd="sng">
              <a:solidFill>
                <a:srgbClr val="000000"/>
              </a:solidFill>
              <a:prstDash val="solid"/>
              <a:round/>
              <a:headEnd type="none" w="med" len="med"/>
              <a:tailEnd type="none" w="med" len="med"/>
            </a:ln>
          </p:spPr>
        </p:sp>
        <p:sp>
          <p:nvSpPr>
            <p:cNvPr id="90125" name="直接连接符 260129"/>
            <p:cNvSpPr/>
            <p:nvPr/>
          </p:nvSpPr>
          <p:spPr>
            <a:xfrm>
              <a:off x="4095" y="1655"/>
              <a:ext cx="67" cy="88"/>
            </a:xfrm>
            <a:prstGeom prst="line">
              <a:avLst/>
            </a:prstGeom>
            <a:ln w="28575" cap="flat" cmpd="sng">
              <a:solidFill>
                <a:srgbClr val="000000"/>
              </a:solidFill>
              <a:prstDash val="solid"/>
              <a:round/>
              <a:headEnd type="none" w="med" len="med"/>
              <a:tailEnd type="none" w="med" len="med"/>
            </a:ln>
          </p:spPr>
        </p:sp>
        <p:sp>
          <p:nvSpPr>
            <p:cNvPr id="90126" name="直接连接符 260130"/>
            <p:cNvSpPr/>
            <p:nvPr/>
          </p:nvSpPr>
          <p:spPr>
            <a:xfrm>
              <a:off x="4607" y="1558"/>
              <a:ext cx="67" cy="88"/>
            </a:xfrm>
            <a:prstGeom prst="line">
              <a:avLst/>
            </a:prstGeom>
            <a:ln w="28575" cap="flat" cmpd="sng">
              <a:solidFill>
                <a:srgbClr val="000000"/>
              </a:solidFill>
              <a:prstDash val="solid"/>
              <a:round/>
              <a:headEnd type="none" w="med" len="med"/>
              <a:tailEnd type="none" w="med" len="med"/>
            </a:ln>
          </p:spPr>
        </p:sp>
        <p:sp>
          <p:nvSpPr>
            <p:cNvPr id="90127" name="直接连接符 260131"/>
            <p:cNvSpPr/>
            <p:nvPr/>
          </p:nvSpPr>
          <p:spPr>
            <a:xfrm flipV="1">
              <a:off x="4095" y="1558"/>
              <a:ext cx="67" cy="88"/>
            </a:xfrm>
            <a:prstGeom prst="line">
              <a:avLst/>
            </a:prstGeom>
            <a:ln w="28575" cap="flat" cmpd="sng">
              <a:solidFill>
                <a:srgbClr val="000000"/>
              </a:solidFill>
              <a:prstDash val="solid"/>
              <a:round/>
              <a:headEnd type="none" w="med" len="med"/>
              <a:tailEnd type="none" w="med" len="med"/>
            </a:ln>
          </p:spPr>
        </p:sp>
        <p:sp>
          <p:nvSpPr>
            <p:cNvPr id="90128" name="直接连接符 260132"/>
            <p:cNvSpPr/>
            <p:nvPr/>
          </p:nvSpPr>
          <p:spPr>
            <a:xfrm flipV="1">
              <a:off x="4607" y="1655"/>
              <a:ext cx="67" cy="88"/>
            </a:xfrm>
            <a:prstGeom prst="line">
              <a:avLst/>
            </a:prstGeom>
            <a:ln w="28575" cap="flat" cmpd="sng">
              <a:solidFill>
                <a:srgbClr val="000000"/>
              </a:solidFill>
              <a:prstDash val="solid"/>
              <a:round/>
              <a:headEnd type="none" w="med" len="med"/>
              <a:tailEnd type="none" w="med" len="med"/>
            </a:ln>
          </p:spPr>
        </p:sp>
        <p:sp>
          <p:nvSpPr>
            <p:cNvPr id="90129" name="直接连接符 260133"/>
            <p:cNvSpPr/>
            <p:nvPr/>
          </p:nvSpPr>
          <p:spPr>
            <a:xfrm flipH="1">
              <a:off x="3962" y="2248"/>
              <a:ext cx="67" cy="88"/>
            </a:xfrm>
            <a:prstGeom prst="line">
              <a:avLst/>
            </a:prstGeom>
            <a:ln w="28575" cap="flat" cmpd="sng">
              <a:solidFill>
                <a:srgbClr val="000000"/>
              </a:solidFill>
              <a:prstDash val="solid"/>
              <a:round/>
              <a:headEnd type="none" w="med" len="med"/>
              <a:tailEnd type="none" w="med" len="med"/>
            </a:ln>
          </p:spPr>
        </p:sp>
        <p:sp>
          <p:nvSpPr>
            <p:cNvPr id="90130" name="直接连接符 260134"/>
            <p:cNvSpPr/>
            <p:nvPr/>
          </p:nvSpPr>
          <p:spPr>
            <a:xfrm flipH="1">
              <a:off x="3895" y="1811"/>
              <a:ext cx="67" cy="88"/>
            </a:xfrm>
            <a:prstGeom prst="line">
              <a:avLst/>
            </a:prstGeom>
            <a:ln w="28575" cap="flat" cmpd="sng">
              <a:solidFill>
                <a:srgbClr val="000000"/>
              </a:solidFill>
              <a:prstDash val="solid"/>
              <a:round/>
              <a:headEnd type="none" w="med" len="med"/>
              <a:tailEnd type="none" w="med" len="med"/>
            </a:ln>
          </p:spPr>
        </p:sp>
        <p:sp>
          <p:nvSpPr>
            <p:cNvPr id="90131" name="直接连接符 260135"/>
            <p:cNvSpPr/>
            <p:nvPr/>
          </p:nvSpPr>
          <p:spPr>
            <a:xfrm>
              <a:off x="3895" y="2248"/>
              <a:ext cx="67" cy="88"/>
            </a:xfrm>
            <a:prstGeom prst="line">
              <a:avLst/>
            </a:prstGeom>
            <a:ln w="28575" cap="flat" cmpd="sng">
              <a:solidFill>
                <a:srgbClr val="000000"/>
              </a:solidFill>
              <a:prstDash val="solid"/>
              <a:round/>
              <a:headEnd type="none" w="med" len="med"/>
              <a:tailEnd type="none" w="med" len="med"/>
            </a:ln>
          </p:spPr>
        </p:sp>
        <p:sp>
          <p:nvSpPr>
            <p:cNvPr id="90132" name="直接连接符 260136"/>
            <p:cNvSpPr/>
            <p:nvPr/>
          </p:nvSpPr>
          <p:spPr>
            <a:xfrm>
              <a:off x="3962" y="1811"/>
              <a:ext cx="67" cy="88"/>
            </a:xfrm>
            <a:prstGeom prst="line">
              <a:avLst/>
            </a:prstGeom>
            <a:ln w="28575" cap="flat" cmpd="sng">
              <a:solidFill>
                <a:srgbClr val="000000"/>
              </a:solidFill>
              <a:prstDash val="solid"/>
              <a:round/>
              <a:headEnd type="none" w="med" len="med"/>
              <a:tailEnd type="none" w="med" len="med"/>
            </a:ln>
          </p:spPr>
        </p:sp>
        <p:sp>
          <p:nvSpPr>
            <p:cNvPr id="90133" name="矩形 260174"/>
            <p:cNvSpPr/>
            <p:nvPr/>
          </p:nvSpPr>
          <p:spPr>
            <a:xfrm>
              <a:off x="4095" y="2150"/>
              <a:ext cx="200" cy="176"/>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90134" name="矩形 260175"/>
            <p:cNvSpPr/>
            <p:nvPr/>
          </p:nvSpPr>
          <p:spPr>
            <a:xfrm>
              <a:off x="4293" y="2150"/>
              <a:ext cx="200" cy="176"/>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90135" name="矩形 260176"/>
            <p:cNvSpPr/>
            <p:nvPr/>
          </p:nvSpPr>
          <p:spPr>
            <a:xfrm>
              <a:off x="4494" y="2150"/>
              <a:ext cx="200" cy="176"/>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90136" name="矩形 260177"/>
            <p:cNvSpPr/>
            <p:nvPr/>
          </p:nvSpPr>
          <p:spPr>
            <a:xfrm>
              <a:off x="4494" y="1974"/>
              <a:ext cx="200" cy="176"/>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90137" name="矩形 260178"/>
            <p:cNvSpPr/>
            <p:nvPr/>
          </p:nvSpPr>
          <p:spPr>
            <a:xfrm>
              <a:off x="4494" y="1800"/>
              <a:ext cx="200" cy="175"/>
            </a:xfrm>
            <a:prstGeom prst="rect">
              <a:avLst/>
            </a:prstGeom>
            <a:solidFill>
              <a:srgbClr val="FFFFFF"/>
            </a:solidFill>
            <a:ln w="28575" cap="flat" cmpd="sng">
              <a:solidFill>
                <a:srgbClr val="000000"/>
              </a:solidFill>
              <a:prstDash val="solid"/>
              <a:miter/>
              <a:headEnd type="none" w="med" len="med"/>
              <a:tailEnd type="none" w="med" len="med"/>
            </a:ln>
          </p:spPr>
          <p:txBody>
            <a:bodyPr anchor="t"/>
            <a:lstStyle/>
            <a:p>
              <a:pPr lvl="0" indent="0"/>
              <a:endParaRPr lang="zh-CN" altLang="en-US">
                <a:latin typeface="Times New Roman" panose="02020603050405020304" charset="0"/>
                <a:ea typeface="宋体" panose="02010600030101010101" pitchFamily="2" charset="-122"/>
              </a:endParaRPr>
            </a:p>
          </p:txBody>
        </p:sp>
        <p:sp>
          <p:nvSpPr>
            <p:cNvPr id="90138" name="矩形 260209"/>
            <p:cNvSpPr/>
            <p:nvPr/>
          </p:nvSpPr>
          <p:spPr>
            <a:xfrm>
              <a:off x="3690" y="1933"/>
              <a:ext cx="324" cy="288"/>
            </a:xfrm>
            <a:prstGeom prst="rect">
              <a:avLst/>
            </a:prstGeom>
            <a:noFill/>
            <a:ln w="9525">
              <a:noFill/>
            </a:ln>
          </p:spPr>
          <p:txBody>
            <a:bodyPr wrap="none" anchor="ctr">
              <a:spAutoFit/>
            </a:bodyPr>
            <a:lstStyle/>
            <a:p>
              <a:pPr lvl="0" indent="0"/>
              <a:r>
                <a:rPr lang="en-US" altLang="zh-CN">
                  <a:latin typeface="Times New Roman" panose="02020603050405020304" charset="0"/>
                  <a:ea typeface="宋体" panose="02010600030101010101" pitchFamily="2" charset="-122"/>
                </a:rPr>
                <a:t>M </a:t>
              </a:r>
            </a:p>
          </p:txBody>
        </p:sp>
        <p:sp>
          <p:nvSpPr>
            <p:cNvPr id="90139" name="矩形 260210"/>
            <p:cNvSpPr/>
            <p:nvPr/>
          </p:nvSpPr>
          <p:spPr>
            <a:xfrm>
              <a:off x="4241" y="1389"/>
              <a:ext cx="324" cy="288"/>
            </a:xfrm>
            <a:prstGeom prst="rect">
              <a:avLst/>
            </a:prstGeom>
            <a:noFill/>
            <a:ln w="9525">
              <a:noFill/>
            </a:ln>
          </p:spPr>
          <p:txBody>
            <a:bodyPr wrap="none" anchor="ctr">
              <a:spAutoFit/>
            </a:bodyPr>
            <a:lstStyle/>
            <a:p>
              <a:pPr lvl="0" indent="0"/>
              <a:r>
                <a:rPr lang="en-US" altLang="zh-CN">
                  <a:latin typeface="Times New Roman" panose="02020603050405020304" charset="0"/>
                  <a:ea typeface="宋体" panose="02010600030101010101" pitchFamily="2" charset="-122"/>
                </a:rPr>
                <a:t>M </a:t>
              </a:r>
            </a:p>
          </p:txBody>
        </p:sp>
      </p:grpSp>
      <p:sp>
        <p:nvSpPr>
          <p:cNvPr id="86018" name="文本框 254990"/>
          <p:cNvSpPr txBox="1"/>
          <p:nvPr/>
        </p:nvSpPr>
        <p:spPr>
          <a:xfrm>
            <a:off x="1030288" y="2119948"/>
            <a:ext cx="8266112" cy="603250"/>
          </a:xfrm>
          <a:prstGeom prst="rect">
            <a:avLst/>
          </a:prstGeom>
          <a:noFill/>
          <a:ln w="9525">
            <a:noFill/>
          </a:ln>
        </p:spPr>
        <p:txBody>
          <a:bodyPr wrap="square" anchor="t">
            <a:spAutoFit/>
          </a:bodyPr>
          <a:lstStyle/>
          <a:p>
            <a:pPr lvl="0" indent="0">
              <a:lnSpc>
                <a:spcPct val="120000"/>
              </a:lnSpc>
            </a:pPr>
            <a:r>
              <a:rPr lang="zh-CN" altLang="en-US" sz="2800" b="1">
                <a:solidFill>
                  <a:srgbClr val="FF0000"/>
                </a:solidFill>
                <a:latin typeface="Times New Roman" panose="02020603050405020304" charset="0"/>
                <a:ea typeface="黑体" panose="02010609060101010101" pitchFamily="2" charset="-122"/>
              </a:rPr>
              <a:t>非周期性</a:t>
            </a:r>
            <a:r>
              <a:rPr lang="en-US" altLang="zh-CN" sz="2800" b="1">
                <a:solidFill>
                  <a:srgbClr val="FF0000"/>
                </a:solidFill>
                <a:latin typeface="Times New Roman" panose="02020603050405020304" charset="0"/>
                <a:ea typeface="黑体" panose="02010609060101010101" pitchFamily="2" charset="-122"/>
              </a:rPr>
              <a:t>基本原理</a:t>
            </a:r>
            <a:r>
              <a:rPr lang="zh-CN" altLang="en-US" dirty="0">
                <a:latin typeface="Times New Roman" panose="02020603050405020304" charset="0"/>
                <a:ea typeface="宋体" panose="02010600030101010101" pitchFamily="2" charset="-122"/>
              </a:rPr>
              <a:t> </a:t>
            </a:r>
            <a:endParaRPr lang="en-US" altLang="zh-CN" sz="2600">
              <a:latin typeface="Times New Roman" panose="02020603050405020304" charset="0"/>
              <a:ea typeface="华光楷体_CNKI" panose="02000500000000000000" charset="-122"/>
            </a:endParaRPr>
          </a:p>
        </p:txBody>
      </p:sp>
      <p:graphicFrame>
        <p:nvGraphicFramePr>
          <p:cNvPr id="92163" name="对象 262155"/>
          <p:cNvGraphicFramePr/>
          <p:nvPr>
            <p:extLst>
              <p:ext uri="{D42A27DB-BD31-4B8C-83A1-F6EECF244321}">
                <p14:modId xmlns:p14="http://schemas.microsoft.com/office/powerpoint/2010/main" val="3238297517"/>
              </p:ext>
            </p:extLst>
          </p:nvPr>
        </p:nvGraphicFramePr>
        <p:xfrm>
          <a:off x="1832928" y="6324741"/>
          <a:ext cx="5163820" cy="982345"/>
        </p:xfrm>
        <a:graphic>
          <a:graphicData uri="http://schemas.openxmlformats.org/presentationml/2006/ole">
            <mc:AlternateContent xmlns:mc="http://schemas.openxmlformats.org/markup-compatibility/2006">
              <mc:Choice xmlns:v="urn:schemas-microsoft-com:vml" Requires="v">
                <p:oleObj spid="_x0000_s25947" name="公式" r:id="rId3" imgW="2616200" imgH="431800" progId="Equation.3">
                  <p:embed/>
                </p:oleObj>
              </mc:Choice>
              <mc:Fallback>
                <p:oleObj name="公式" r:id="rId3" imgW="2616200" imgH="431800" progId="Equation.3">
                  <p:embed/>
                  <p:pic>
                    <p:nvPicPr>
                      <p:cNvPr id="0" name="图片 3169"/>
                      <p:cNvPicPr/>
                      <p:nvPr/>
                    </p:nvPicPr>
                    <p:blipFill>
                      <a:blip r:embed="rId4"/>
                      <a:stretch>
                        <a:fillRect/>
                      </a:stretch>
                    </p:blipFill>
                    <p:spPr>
                      <a:xfrm>
                        <a:off x="1832928" y="6324741"/>
                        <a:ext cx="5163820" cy="982345"/>
                      </a:xfrm>
                      <a:prstGeom prst="rect">
                        <a:avLst/>
                      </a:prstGeom>
                      <a:noFill/>
                      <a:ln w="38100">
                        <a:noFill/>
                        <a:miter/>
                      </a:ln>
                    </p:spPr>
                  </p:pic>
                </p:oleObj>
              </mc:Fallback>
            </mc:AlternateContent>
          </a:graphicData>
        </a:graphic>
      </p:graphicFrame>
      <p:graphicFrame>
        <p:nvGraphicFramePr>
          <p:cNvPr id="92162" name="对象 262153"/>
          <p:cNvGraphicFramePr/>
          <p:nvPr>
            <p:extLst>
              <p:ext uri="{D42A27DB-BD31-4B8C-83A1-F6EECF244321}">
                <p14:modId xmlns:p14="http://schemas.microsoft.com/office/powerpoint/2010/main" val="2309364280"/>
              </p:ext>
            </p:extLst>
          </p:nvPr>
        </p:nvGraphicFramePr>
        <p:xfrm>
          <a:off x="7156291" y="6427928"/>
          <a:ext cx="2097405" cy="775970"/>
        </p:xfrm>
        <a:graphic>
          <a:graphicData uri="http://schemas.openxmlformats.org/presentationml/2006/ole">
            <mc:AlternateContent xmlns:mc="http://schemas.openxmlformats.org/markup-compatibility/2006">
              <mc:Choice xmlns:v="urn:schemas-microsoft-com:vml" Requires="v">
                <p:oleObj spid="_x0000_s25948" name="公式" r:id="rId5" imgW="1041400" imgH="431800" progId="Equation.3">
                  <p:embed/>
                </p:oleObj>
              </mc:Choice>
              <mc:Fallback>
                <p:oleObj name="公式" r:id="rId5" imgW="1041400" imgH="431800" progId="Equation.3">
                  <p:embed/>
                  <p:pic>
                    <p:nvPicPr>
                      <p:cNvPr id="0" name="图片 3168"/>
                      <p:cNvPicPr/>
                      <p:nvPr/>
                    </p:nvPicPr>
                    <p:blipFill>
                      <a:blip r:embed="rId6"/>
                      <a:stretch>
                        <a:fillRect/>
                      </a:stretch>
                    </p:blipFill>
                    <p:spPr>
                      <a:xfrm>
                        <a:off x="7156291" y="6427928"/>
                        <a:ext cx="2097405" cy="775970"/>
                      </a:xfrm>
                      <a:prstGeom prst="rect">
                        <a:avLst/>
                      </a:prstGeom>
                      <a:noFill/>
                      <a:ln w="38100">
                        <a:noFill/>
                        <a:miter/>
                      </a:ln>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2" name="object 4"/>
          <p:cNvSpPr txBox="1"/>
          <p:nvPr/>
        </p:nvSpPr>
        <p:spPr>
          <a:xfrm>
            <a:off x="1030605" y="1516380"/>
            <a:ext cx="743839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空间滤波和空间滤波器的定义</a:t>
            </a:r>
          </a:p>
        </p:txBody>
      </p:sp>
      <p:sp>
        <p:nvSpPr>
          <p:cNvPr id="86018" name="文本框 254990"/>
          <p:cNvSpPr txBox="1"/>
          <p:nvPr/>
        </p:nvSpPr>
        <p:spPr>
          <a:xfrm>
            <a:off x="1030288" y="2119948"/>
            <a:ext cx="8266112" cy="603250"/>
          </a:xfrm>
          <a:prstGeom prst="rect">
            <a:avLst/>
          </a:prstGeom>
          <a:noFill/>
          <a:ln w="9525">
            <a:noFill/>
          </a:ln>
        </p:spPr>
        <p:txBody>
          <a:bodyPr wrap="square" anchor="t">
            <a:spAutoFit/>
          </a:bodyPr>
          <a:lstStyle/>
          <a:p>
            <a:pPr lvl="0" indent="0">
              <a:lnSpc>
                <a:spcPct val="120000"/>
              </a:lnSpc>
            </a:pPr>
            <a:r>
              <a:rPr lang="zh-CN" altLang="en-US" sz="2800" b="1">
                <a:solidFill>
                  <a:srgbClr val="FF0000"/>
                </a:solidFill>
                <a:latin typeface="Times New Roman" panose="02020603050405020304" charset="0"/>
                <a:ea typeface="黑体" panose="02010609060101010101" pitchFamily="2" charset="-122"/>
              </a:rPr>
              <a:t>周期性</a:t>
            </a:r>
            <a:r>
              <a:rPr lang="en-US" altLang="zh-CN" sz="2800" b="1">
                <a:solidFill>
                  <a:srgbClr val="FF0000"/>
                </a:solidFill>
                <a:latin typeface="Times New Roman" panose="02020603050405020304" charset="0"/>
                <a:ea typeface="黑体" panose="02010609060101010101" pitchFamily="2" charset="-122"/>
              </a:rPr>
              <a:t>基本原理</a:t>
            </a:r>
            <a:r>
              <a:rPr lang="zh-CN" altLang="en-US" dirty="0">
                <a:latin typeface="Times New Roman" panose="02020603050405020304" charset="0"/>
                <a:ea typeface="宋体" panose="02010600030101010101" pitchFamily="2" charset="-122"/>
              </a:rPr>
              <a:t> </a:t>
            </a:r>
            <a:endParaRPr lang="en-US" altLang="zh-CN" sz="2600">
              <a:latin typeface="Times New Roman" panose="02020603050405020304" charset="0"/>
              <a:ea typeface="华光楷体_CNKI" panose="02000500000000000000" charset="-122"/>
            </a:endParaRPr>
          </a:p>
        </p:txBody>
      </p:sp>
      <p:graphicFrame>
        <p:nvGraphicFramePr>
          <p:cNvPr id="94210" name="对象 264202"/>
          <p:cNvGraphicFramePr/>
          <p:nvPr/>
        </p:nvGraphicFramePr>
        <p:xfrm>
          <a:off x="6573838" y="6876098"/>
          <a:ext cx="2462212" cy="419100"/>
        </p:xfrm>
        <a:graphic>
          <a:graphicData uri="http://schemas.openxmlformats.org/presentationml/2006/ole">
            <mc:AlternateContent xmlns:mc="http://schemas.openxmlformats.org/markup-compatibility/2006">
              <mc:Choice xmlns:v="urn:schemas-microsoft-com:vml" Requires="v">
                <p:oleObj spid="_x0000_s26971" r:id="rId3" imgW="1116330" imgH="207645" progId="Equation.3">
                  <p:embed/>
                </p:oleObj>
              </mc:Choice>
              <mc:Fallback>
                <p:oleObj r:id="rId3" imgW="1116330" imgH="207645" progId="Equation.3">
                  <p:embed/>
                  <p:pic>
                    <p:nvPicPr>
                      <p:cNvPr id="0" name="图片 3171"/>
                      <p:cNvPicPr/>
                      <p:nvPr/>
                    </p:nvPicPr>
                    <p:blipFill>
                      <a:blip r:embed="rId4"/>
                      <a:stretch>
                        <a:fillRect/>
                      </a:stretch>
                    </p:blipFill>
                    <p:spPr>
                      <a:xfrm>
                        <a:off x="6573838" y="6876098"/>
                        <a:ext cx="2462212" cy="419100"/>
                      </a:xfrm>
                      <a:prstGeom prst="rect">
                        <a:avLst/>
                      </a:prstGeom>
                      <a:noFill/>
                      <a:ln w="38100">
                        <a:noFill/>
                        <a:miter/>
                      </a:ln>
                    </p:spPr>
                  </p:pic>
                </p:oleObj>
              </mc:Fallback>
            </mc:AlternateContent>
          </a:graphicData>
        </a:graphic>
      </p:graphicFrame>
      <p:graphicFrame>
        <p:nvGraphicFramePr>
          <p:cNvPr id="94211" name="对象 264204"/>
          <p:cNvGraphicFramePr/>
          <p:nvPr>
            <p:extLst>
              <p:ext uri="{D42A27DB-BD31-4B8C-83A1-F6EECF244321}">
                <p14:modId xmlns:p14="http://schemas.microsoft.com/office/powerpoint/2010/main" val="355989129"/>
              </p:ext>
            </p:extLst>
          </p:nvPr>
        </p:nvGraphicFramePr>
        <p:xfrm>
          <a:off x="1308100" y="5811519"/>
          <a:ext cx="6858000" cy="941705"/>
        </p:xfrm>
        <a:graphic>
          <a:graphicData uri="http://schemas.openxmlformats.org/presentationml/2006/ole">
            <mc:AlternateContent xmlns:mc="http://schemas.openxmlformats.org/markup-compatibility/2006">
              <mc:Choice xmlns:v="urn:schemas-microsoft-com:vml" Requires="v">
                <p:oleObj spid="_x0000_s26972" r:id="rId5" imgW="3898900" imgH="431800" progId="Equation.3">
                  <p:embed/>
                </p:oleObj>
              </mc:Choice>
              <mc:Fallback>
                <p:oleObj r:id="rId5" imgW="3898900" imgH="431800" progId="Equation.3">
                  <p:embed/>
                  <p:pic>
                    <p:nvPicPr>
                      <p:cNvPr id="0" name="图片 3172"/>
                      <p:cNvPicPr/>
                      <p:nvPr/>
                    </p:nvPicPr>
                    <p:blipFill>
                      <a:blip r:embed="rId6"/>
                      <a:stretch>
                        <a:fillRect/>
                      </a:stretch>
                    </p:blipFill>
                    <p:spPr>
                      <a:xfrm>
                        <a:off x="1308100" y="5811519"/>
                        <a:ext cx="6858000" cy="941705"/>
                      </a:xfrm>
                      <a:prstGeom prst="rect">
                        <a:avLst/>
                      </a:prstGeom>
                      <a:noFill/>
                      <a:ln w="38100">
                        <a:noFill/>
                        <a:miter/>
                      </a:ln>
                    </p:spPr>
                  </p:pic>
                </p:oleObj>
              </mc:Fallback>
            </mc:AlternateContent>
          </a:graphicData>
        </a:graphic>
      </p:graphicFrame>
      <p:sp>
        <p:nvSpPr>
          <p:cNvPr id="3" name="文本框 2"/>
          <p:cNvSpPr txBox="1"/>
          <p:nvPr/>
        </p:nvSpPr>
        <p:spPr>
          <a:xfrm>
            <a:off x="1007110" y="2684145"/>
            <a:ext cx="9615805" cy="3108543"/>
          </a:xfrm>
          <a:prstGeom prst="rect">
            <a:avLst/>
          </a:prstGeom>
          <a:noFill/>
        </p:spPr>
        <p:txBody>
          <a:bodyPr wrap="square" rtlCol="0" anchor="t">
            <a:spAutoFit/>
          </a:bodyPr>
          <a:lstStyle/>
          <a:p>
            <a:pPr lvl="0" fontAlgn="base">
              <a:lnSpc>
                <a:spcPct val="140000"/>
              </a:lnSpc>
            </a:pPr>
            <a:r>
              <a:rPr lang="zh-CN" altLang="en-US" sz="2800" dirty="0">
                <a:latin typeface="Times New Roman" panose="02020603050405020304" charset="0"/>
                <a:cs typeface="+mn-ea"/>
                <a:sym typeface="+mn-ea"/>
              </a:rPr>
              <a:t>在模板与图像中所有可能的窗口进行卷积运算时，模板向右移动到模板的最左一列像素与图像的最右一列像素重迭为止，模板右边越出的列“缠绕”到图像的左边；模板向下移动到模板的最上一行像素与图像的最下一行像素重迭为止，模板下边越出的行“缠绕”到图像的</a:t>
            </a:r>
            <a:r>
              <a:rPr lang="zh-CN" altLang="en-US" sz="2800">
                <a:latin typeface="Times New Roman" panose="02020603050405020304" charset="0"/>
                <a:cs typeface="+mn-ea"/>
                <a:sym typeface="+mn-ea"/>
              </a:rPr>
              <a:t>上边</a:t>
            </a:r>
            <a:r>
              <a:rPr lang="zh-CN" altLang="en-US" sz="2800" smtClean="0">
                <a:latin typeface="Times New Roman" panose="02020603050405020304" charset="0"/>
                <a:cs typeface="+mn-ea"/>
                <a:sym typeface="+mn-ea"/>
              </a:rPr>
              <a:t>。</a:t>
            </a:r>
            <a:r>
              <a:rPr lang="zh-CN" altLang="en-US" sz="2800" b="1" smtClean="0">
                <a:solidFill>
                  <a:srgbClr val="0000FF"/>
                </a:solidFill>
                <a:latin typeface="Times New Roman" panose="02020603050405020304" charset="0"/>
                <a:cs typeface="+mn-ea"/>
                <a:sym typeface="+mn-ea"/>
              </a:rPr>
              <a:t>（</a:t>
            </a:r>
            <a:r>
              <a:rPr lang="zh-CN" altLang="en-US" sz="2400" b="1" smtClean="0">
                <a:solidFill>
                  <a:srgbClr val="0000FF"/>
                </a:solidFill>
                <a:latin typeface="Times New Roman" panose="02020603050405020304" charset="0"/>
                <a:cs typeface="+mn-ea"/>
                <a:sym typeface="+mn-ea"/>
              </a:rPr>
              <a:t>循环链表</a:t>
            </a:r>
            <a:r>
              <a:rPr lang="zh-CN" altLang="en-US" sz="2800" b="1" smtClean="0">
                <a:solidFill>
                  <a:srgbClr val="0000FF"/>
                </a:solidFill>
                <a:latin typeface="Times New Roman" panose="02020603050405020304" charset="0"/>
                <a:cs typeface="+mn-ea"/>
                <a:sym typeface="+mn-ea"/>
              </a:rPr>
              <a:t>） </a:t>
            </a:r>
            <a:endParaRPr lang="zh-CN" altLang="en-US" sz="2800" b="1" dirty="0">
              <a:solidFill>
                <a:srgbClr val="0000FF"/>
              </a:solidFill>
              <a:latin typeface="Times New Roman" panose="02020603050405020304" charset="0"/>
              <a:cs typeface="+mn-ea"/>
              <a:sym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030605" y="1516380"/>
            <a:ext cx="7438390" cy="476250"/>
          </a:xfrm>
          <a:prstGeom prst="rect">
            <a:avLst/>
          </a:prstGeom>
        </p:spPr>
        <p:txBody>
          <a:bodyPr vert="horz" wrap="square" lIns="0" tIns="0" rIns="0" bIns="0" rtlCol="0">
            <a:spAutoFit/>
          </a:bodyPr>
          <a:lstStyle/>
          <a:p>
            <a:pPr marL="12700">
              <a:lnSpc>
                <a:spcPts val="3750"/>
              </a:lnSpc>
            </a:pPr>
            <a:r>
              <a:rPr sz="3200" b="1" spc="-15" dirty="0">
                <a:latin typeface="新宋体" panose="02010609030101010101" charset="-122"/>
                <a:cs typeface="新宋体" panose="02010609030101010101" charset="-122"/>
              </a:rPr>
              <a:t>空间滤波和空间滤波器的定义</a:t>
            </a:r>
          </a:p>
        </p:txBody>
      </p:sp>
      <p:sp>
        <p:nvSpPr>
          <p:cNvPr id="6" name="object 6"/>
          <p:cNvSpPr txBox="1"/>
          <p:nvPr/>
        </p:nvSpPr>
        <p:spPr>
          <a:xfrm>
            <a:off x="1030605" y="2207538"/>
            <a:ext cx="9171940" cy="430887"/>
          </a:xfrm>
          <a:prstGeom prst="rect">
            <a:avLst/>
          </a:prstGeom>
        </p:spPr>
        <p:txBody>
          <a:bodyPr vert="horz" wrap="square" lIns="0" tIns="0" rIns="0" bIns="0" rtlCol="0">
            <a:spAutoFit/>
          </a:bodyPr>
          <a:lstStyle/>
          <a:p>
            <a:pPr marL="12700">
              <a:lnSpc>
                <a:spcPct val="100000"/>
              </a:lnSpc>
            </a:pPr>
            <a:r>
              <a:rPr sz="2800" spc="-10" dirty="0">
                <a:latin typeface="Times New Roman" panose="02020603050405020304" charset="0"/>
                <a:cs typeface="新宋体" panose="02010609030101010101" charset="-122"/>
              </a:rPr>
              <a:t>在</a:t>
            </a:r>
            <a:r>
              <a:rPr sz="2800" spc="-915" dirty="0">
                <a:latin typeface="Times New Roman" panose="02020603050405020304" charset="0"/>
                <a:cs typeface="新宋体" panose="02010609030101010101" charset="-122"/>
              </a:rPr>
              <a:t> </a:t>
            </a:r>
            <a:r>
              <a:rPr sz="2800" i="1" spc="110" dirty="0">
                <a:latin typeface="Times New Roman" panose="02020603050405020304" charset="0"/>
                <a:cs typeface="Times New Roman" panose="02020603050405020304"/>
              </a:rPr>
              <a:t>M</a:t>
            </a:r>
            <a:r>
              <a:rPr lang="en-US" sz="2800" spc="110" dirty="0">
                <a:latin typeface="Times New Roman" panose="02020603050405020304" charset="0"/>
                <a:cs typeface="Arial" panose="020B0604020202020204" pitchFamily="34" charset="0"/>
              </a:rPr>
              <a:t>×</a:t>
            </a:r>
            <a:r>
              <a:rPr sz="2800" i="1" spc="-5" dirty="0">
                <a:latin typeface="Times New Roman" panose="02020603050405020304" charset="0"/>
                <a:cs typeface="Times New Roman" panose="02020603050405020304"/>
              </a:rPr>
              <a:t>N</a:t>
            </a:r>
            <a:r>
              <a:rPr sz="2800" i="1" spc="-280" dirty="0">
                <a:latin typeface="Times New Roman" panose="02020603050405020304" charset="0"/>
                <a:cs typeface="Times New Roman" panose="02020603050405020304"/>
              </a:rPr>
              <a:t> </a:t>
            </a:r>
            <a:r>
              <a:rPr sz="2800" spc="-10" dirty="0">
                <a:latin typeface="Times New Roman" panose="02020603050405020304" charset="0"/>
                <a:cs typeface="新宋体" panose="02010609030101010101" charset="-122"/>
              </a:rPr>
              <a:t>的</a:t>
            </a:r>
            <a:r>
              <a:rPr sz="2800" spc="-15" dirty="0">
                <a:latin typeface="Times New Roman" panose="02020603050405020304" charset="0"/>
                <a:cs typeface="新宋体" panose="02010609030101010101" charset="-122"/>
              </a:rPr>
              <a:t>图像</a:t>
            </a:r>
            <a:r>
              <a:rPr sz="2800" i="1" spc="-15" dirty="0">
                <a:latin typeface="Times New Roman" panose="02020603050405020304" charset="0"/>
                <a:cs typeface="新宋体" panose="02010609030101010101" charset="-122"/>
              </a:rPr>
              <a:t>f</a:t>
            </a:r>
            <a:r>
              <a:rPr sz="2800" spc="-15" dirty="0">
                <a:latin typeface="Times New Roman" panose="02020603050405020304" charset="0"/>
                <a:cs typeface="新宋体" panose="02010609030101010101" charset="-122"/>
              </a:rPr>
              <a:t>上，</a:t>
            </a:r>
            <a:r>
              <a:rPr sz="2800" spc="-15">
                <a:latin typeface="Times New Roman" panose="02020603050405020304" charset="0"/>
                <a:cs typeface="新宋体" panose="02010609030101010101" charset="-122"/>
              </a:rPr>
              <a:t>使</a:t>
            </a:r>
            <a:r>
              <a:rPr sz="2800" spc="-10">
                <a:latin typeface="Times New Roman" panose="02020603050405020304" charset="0"/>
                <a:cs typeface="新宋体" panose="02010609030101010101" charset="-122"/>
              </a:rPr>
              <a:t>用</a:t>
            </a:r>
            <a:r>
              <a:rPr sz="2800" spc="-1160">
                <a:latin typeface="Times New Roman" panose="02020603050405020304" charset="0"/>
                <a:cs typeface="新宋体" panose="02010609030101010101" charset="-122"/>
              </a:rPr>
              <a:t> </a:t>
            </a:r>
            <a:r>
              <a:rPr sz="4000" i="1" spc="-254" baseline="11000" smtClean="0">
                <a:latin typeface="Times New Roman" panose="02020603050405020304" charset="0"/>
                <a:cs typeface="Times New Roman" panose="02020603050405020304"/>
              </a:rPr>
              <a:t>m</a:t>
            </a:r>
            <a:r>
              <a:rPr lang="en-US" sz="4000" spc="0" baseline="11000" smtClean="0">
                <a:latin typeface="Times New Roman" panose="02020603050405020304" charset="0"/>
                <a:cs typeface="Arial" panose="020B0604020202020204" pitchFamily="34" charset="0"/>
              </a:rPr>
              <a:t>×</a:t>
            </a:r>
            <a:r>
              <a:rPr sz="4000" i="1" baseline="11000" smtClean="0">
                <a:latin typeface="Times New Roman" panose="02020603050405020304" charset="0"/>
                <a:cs typeface="Times New Roman" panose="02020603050405020304"/>
              </a:rPr>
              <a:t>n</a:t>
            </a:r>
            <a:r>
              <a:rPr sz="2800" spc="-10" smtClean="0">
                <a:latin typeface="Times New Roman" panose="02020603050405020304" charset="0"/>
                <a:cs typeface="新宋体" panose="02010609030101010101" charset="-122"/>
              </a:rPr>
              <a:t>的</a:t>
            </a:r>
            <a:r>
              <a:rPr sz="2800" spc="-15" smtClean="0">
                <a:latin typeface="Times New Roman" panose="02020603050405020304" charset="0"/>
                <a:cs typeface="新宋体" panose="02010609030101010101" charset="-122"/>
              </a:rPr>
              <a:t>滤波器</a:t>
            </a:r>
            <a:r>
              <a:rPr sz="2800" spc="-15" dirty="0">
                <a:latin typeface="Times New Roman" panose="02020603050405020304" charset="0"/>
                <a:cs typeface="新宋体" panose="02010609030101010101" charset="-122"/>
              </a:rPr>
              <a:t>：</a:t>
            </a:r>
          </a:p>
        </p:txBody>
      </p:sp>
      <p:sp>
        <p:nvSpPr>
          <p:cNvPr id="9" name="object 9"/>
          <p:cNvSpPr txBox="1"/>
          <p:nvPr/>
        </p:nvSpPr>
        <p:spPr>
          <a:xfrm>
            <a:off x="1095375" y="3658235"/>
            <a:ext cx="9335135" cy="640080"/>
          </a:xfrm>
          <a:prstGeom prst="rect">
            <a:avLst/>
          </a:prstGeom>
        </p:spPr>
        <p:txBody>
          <a:bodyPr vert="horz" wrap="square" lIns="0" tIns="0" rIns="0" bIns="0" rtlCol="0">
            <a:spAutoFit/>
          </a:bodyPr>
          <a:lstStyle/>
          <a:p>
            <a:pPr marL="12700" marR="5080">
              <a:lnSpc>
                <a:spcPct val="150000"/>
              </a:lnSpc>
            </a:pPr>
            <a:r>
              <a:rPr sz="2800" spc="-15" smtClean="0">
                <a:latin typeface="Times New Roman" panose="02020603050405020304" charset="0"/>
                <a:cs typeface="新宋体" panose="02010609030101010101" charset="-122"/>
              </a:rPr>
              <a:t>其中</a:t>
            </a:r>
            <a:r>
              <a:rPr sz="2800" i="1" spc="-15" smtClean="0">
                <a:latin typeface="Times New Roman" panose="02020603050405020304" charset="0"/>
                <a:cs typeface="新宋体" panose="02010609030101010101" charset="-122"/>
              </a:rPr>
              <a:t>m</a:t>
            </a:r>
            <a:r>
              <a:rPr sz="2800" spc="-15" smtClean="0">
                <a:latin typeface="Times New Roman" panose="02020603050405020304" charset="0"/>
                <a:cs typeface="新宋体" panose="02010609030101010101" charset="-122"/>
              </a:rPr>
              <a:t>=2</a:t>
            </a:r>
            <a:r>
              <a:rPr sz="2800" i="1" spc="-15">
                <a:latin typeface="Times New Roman" panose="02020603050405020304" charset="0"/>
                <a:cs typeface="新宋体" panose="02010609030101010101" charset="-122"/>
              </a:rPr>
              <a:t>a</a:t>
            </a:r>
            <a:r>
              <a:rPr sz="2800" spc="-15" smtClean="0">
                <a:latin typeface="Times New Roman" panose="02020603050405020304" charset="0"/>
                <a:cs typeface="新宋体" panose="02010609030101010101" charset="-122"/>
              </a:rPr>
              <a:t>+1,</a:t>
            </a:r>
            <a:r>
              <a:rPr sz="2800" i="1" spc="-15" smtClean="0">
                <a:latin typeface="Times New Roman" panose="02020603050405020304" charset="0"/>
                <a:cs typeface="新宋体" panose="02010609030101010101" charset="-122"/>
              </a:rPr>
              <a:t>n</a:t>
            </a:r>
            <a:r>
              <a:rPr sz="2800" spc="-15" smtClean="0">
                <a:latin typeface="Times New Roman" panose="02020603050405020304" charset="0"/>
                <a:cs typeface="新宋体" panose="02010609030101010101" charset="-122"/>
              </a:rPr>
              <a:t>=2</a:t>
            </a:r>
            <a:r>
              <a:rPr sz="2800" i="1" spc="-15">
                <a:latin typeface="Times New Roman" panose="02020603050405020304" charset="0"/>
                <a:cs typeface="新宋体" panose="02010609030101010101" charset="-122"/>
              </a:rPr>
              <a:t>b</a:t>
            </a:r>
            <a:r>
              <a:rPr sz="2800" spc="-15" smtClean="0">
                <a:latin typeface="Times New Roman" panose="02020603050405020304" charset="0"/>
                <a:cs typeface="新宋体" panose="02010609030101010101" charset="-122"/>
              </a:rPr>
              <a:t>+1</a:t>
            </a:r>
            <a:r>
              <a:rPr sz="2800" spc="-15" dirty="0">
                <a:latin typeface="Times New Roman" panose="02020603050405020304" charset="0"/>
                <a:cs typeface="新宋体" panose="02010609030101010101" charset="-122"/>
              </a:rPr>
              <a:t>, </a:t>
            </a:r>
            <a:r>
              <a:rPr sz="2800" i="1" spc="-15" dirty="0">
                <a:latin typeface="Times New Roman" panose="02020603050405020304" charset="0"/>
                <a:cs typeface="新宋体" panose="02010609030101010101" charset="-122"/>
              </a:rPr>
              <a:t>w</a:t>
            </a:r>
            <a:r>
              <a:rPr sz="2800" spc="-15" dirty="0">
                <a:latin typeface="Times New Roman" panose="02020603050405020304" charset="0"/>
                <a:cs typeface="新宋体" panose="02010609030101010101" charset="-122"/>
              </a:rPr>
              <a:t>(</a:t>
            </a:r>
            <a:r>
              <a:rPr sz="2800" i="1" spc="-15" dirty="0">
                <a:latin typeface="Times New Roman" panose="02020603050405020304" charset="0"/>
                <a:cs typeface="新宋体" panose="02010609030101010101" charset="-122"/>
              </a:rPr>
              <a:t>s</a:t>
            </a:r>
            <a:r>
              <a:rPr sz="2800" spc="-15" dirty="0">
                <a:latin typeface="Times New Roman" panose="02020603050405020304" charset="0"/>
                <a:cs typeface="新宋体" panose="02010609030101010101" charset="-122"/>
              </a:rPr>
              <a:t>,</a:t>
            </a:r>
            <a:r>
              <a:rPr sz="2800" i="1" spc="-15" dirty="0">
                <a:latin typeface="Times New Roman" panose="02020603050405020304" charset="0"/>
                <a:cs typeface="新宋体" panose="02010609030101010101" charset="-122"/>
              </a:rPr>
              <a:t>t</a:t>
            </a:r>
            <a:r>
              <a:rPr sz="2800" spc="-15" dirty="0">
                <a:latin typeface="Times New Roman" panose="02020603050405020304" charset="0"/>
                <a:cs typeface="新宋体" panose="02010609030101010101" charset="-122"/>
              </a:rPr>
              <a:t>)是滤波器系数</a:t>
            </a:r>
            <a:r>
              <a:rPr sz="2800" spc="-15">
                <a:latin typeface="Times New Roman" panose="02020603050405020304" charset="0"/>
                <a:cs typeface="新宋体" panose="02010609030101010101" charset="-122"/>
              </a:rPr>
              <a:t>，</a:t>
            </a:r>
            <a:r>
              <a:rPr sz="2800" i="1" spc="-15" smtClean="0">
                <a:latin typeface="Times New Roman" panose="02020603050405020304" charset="0"/>
                <a:cs typeface="新宋体" panose="02010609030101010101" charset="-122"/>
              </a:rPr>
              <a:t>f</a:t>
            </a:r>
            <a:r>
              <a:rPr lang="en-US" sz="2800" i="1" spc="-15" smtClean="0">
                <a:latin typeface="Times New Roman" panose="02020603050405020304" charset="0"/>
                <a:cs typeface="新宋体" panose="02010609030101010101" charset="-122"/>
              </a:rPr>
              <a:t> </a:t>
            </a:r>
            <a:r>
              <a:rPr sz="2800" spc="-15" smtClean="0">
                <a:latin typeface="Times New Roman" panose="02020603050405020304" charset="0"/>
                <a:cs typeface="新宋体" panose="02010609030101010101" charset="-122"/>
              </a:rPr>
              <a:t>(</a:t>
            </a:r>
            <a:r>
              <a:rPr sz="2800" i="1" spc="-15" dirty="0">
                <a:latin typeface="Times New Roman" panose="02020603050405020304" charset="0"/>
                <a:cs typeface="新宋体" panose="02010609030101010101" charset="-122"/>
              </a:rPr>
              <a:t>x</a:t>
            </a:r>
            <a:r>
              <a:rPr sz="2800" spc="-15" dirty="0">
                <a:latin typeface="Times New Roman" panose="02020603050405020304" charset="0"/>
                <a:cs typeface="新宋体" panose="02010609030101010101" charset="-122"/>
              </a:rPr>
              <a:t>,</a:t>
            </a:r>
            <a:r>
              <a:rPr sz="2800" i="1" spc="-15" dirty="0">
                <a:latin typeface="Times New Roman" panose="02020603050405020304" charset="0"/>
                <a:cs typeface="新宋体" panose="02010609030101010101" charset="-122"/>
              </a:rPr>
              <a:t>y</a:t>
            </a:r>
            <a:r>
              <a:rPr sz="2800" spc="-15">
                <a:latin typeface="Times New Roman" panose="02020603050405020304" charset="0"/>
                <a:cs typeface="新宋体" panose="02010609030101010101" charset="-122"/>
              </a:rPr>
              <a:t>)</a:t>
            </a:r>
            <a:r>
              <a:rPr sz="2800" spc="-15" smtClean="0">
                <a:latin typeface="Times New Roman" panose="02020603050405020304" charset="0"/>
                <a:cs typeface="新宋体" panose="02010609030101010101" charset="-122"/>
              </a:rPr>
              <a:t>是图像</a:t>
            </a:r>
            <a:r>
              <a:rPr lang="zh-CN" altLang="en-US" sz="2800" spc="-15" smtClean="0">
                <a:latin typeface="Times New Roman" panose="02020603050405020304" charset="0"/>
                <a:cs typeface="新宋体" panose="02010609030101010101" charset="-122"/>
              </a:rPr>
              <a:t>函数</a:t>
            </a:r>
            <a:endParaRPr sz="2800" spc="-15" dirty="0">
              <a:latin typeface="Times New Roman" panose="02020603050405020304" charset="0"/>
              <a:cs typeface="新宋体" panose="02010609030101010101" charset="-122"/>
            </a:endParaRPr>
          </a:p>
        </p:txBody>
      </p:sp>
      <p:sp>
        <p:nvSpPr>
          <p:cNvPr id="10" name="object 10"/>
          <p:cNvSpPr txBox="1"/>
          <p:nvPr/>
        </p:nvSpPr>
        <p:spPr>
          <a:xfrm>
            <a:off x="1030731" y="4425442"/>
            <a:ext cx="9082913" cy="2539157"/>
          </a:xfrm>
          <a:prstGeom prst="rect">
            <a:avLst/>
          </a:prstGeom>
        </p:spPr>
        <p:txBody>
          <a:bodyPr vert="horz" wrap="square" lIns="0" tIns="0" rIns="0" bIns="0" rtlCol="0">
            <a:spAutoFit/>
          </a:bodyPr>
          <a:lstStyle/>
          <a:p>
            <a:pPr marL="12700" defTabSz="0">
              <a:lnSpc>
                <a:spcPts val="3320"/>
              </a:lnSpc>
              <a:tabLst>
                <a:tab pos="422275" algn="l"/>
              </a:tabLst>
            </a:pPr>
            <a:r>
              <a:rPr sz="2800" spc="-15" smtClean="0">
                <a:latin typeface="新宋体" panose="02010609030101010101" charset="-122"/>
                <a:cs typeface="新宋体" panose="02010609030101010101" charset="-122"/>
              </a:rPr>
              <a:t>空间滤波的简化形式：</a:t>
            </a:r>
            <a:endParaRPr lang="en-US" sz="2800" spc="-15" smtClean="0">
              <a:latin typeface="新宋体" panose="02010609030101010101" charset="-122"/>
              <a:cs typeface="新宋体" panose="02010609030101010101" charset="-122"/>
            </a:endParaRPr>
          </a:p>
          <a:p>
            <a:pPr marL="12700" defTabSz="0">
              <a:lnSpc>
                <a:spcPts val="3320"/>
              </a:lnSpc>
              <a:tabLst>
                <a:tab pos="422275" algn="l"/>
              </a:tabLst>
            </a:pPr>
            <a:endParaRPr lang="en-US" altLang="zh-CN" sz="2800" spc="-15" smtClean="0">
              <a:latin typeface="Times New Roman" panose="02020603050405020304" charset="0"/>
              <a:cs typeface="新宋体" panose="02010609030101010101" charset="-122"/>
            </a:endParaRPr>
          </a:p>
          <a:p>
            <a:pPr marL="12700" defTabSz="0">
              <a:lnSpc>
                <a:spcPts val="3320"/>
              </a:lnSpc>
              <a:tabLst>
                <a:tab pos="422275" algn="l"/>
              </a:tabLst>
            </a:pPr>
            <a:endParaRPr lang="en-US" altLang="zh-CN" sz="2800" spc="-15" smtClean="0">
              <a:latin typeface="Times New Roman" panose="02020603050405020304" charset="0"/>
              <a:cs typeface="新宋体" panose="02010609030101010101" charset="-122"/>
            </a:endParaRPr>
          </a:p>
          <a:p>
            <a:pPr marL="12700" defTabSz="0">
              <a:lnSpc>
                <a:spcPts val="3320"/>
              </a:lnSpc>
              <a:tabLst>
                <a:tab pos="422275" algn="l"/>
              </a:tabLst>
            </a:pPr>
            <a:endParaRPr lang="en-US" altLang="zh-CN" sz="2800" spc="-15">
              <a:latin typeface="Times New Roman" panose="02020603050405020304" charset="0"/>
              <a:cs typeface="新宋体" panose="02010609030101010101" charset="-122"/>
            </a:endParaRPr>
          </a:p>
          <a:p>
            <a:pPr marL="12700" defTabSz="0">
              <a:lnSpc>
                <a:spcPts val="3320"/>
              </a:lnSpc>
              <a:tabLst>
                <a:tab pos="422275" algn="l"/>
              </a:tabLst>
            </a:pPr>
            <a:r>
              <a:rPr lang="zh-CN" altLang="en-US" sz="2800" spc="-15" smtClean="0">
                <a:latin typeface="Times New Roman" panose="02020603050405020304" charset="0"/>
                <a:cs typeface="新宋体" panose="02010609030101010101" charset="-122"/>
              </a:rPr>
              <a:t>其中</a:t>
            </a:r>
            <a:r>
              <a:rPr lang="zh-CN" altLang="en-US" sz="2800" spc="-15">
                <a:latin typeface="Times New Roman" panose="02020603050405020304" charset="0"/>
                <a:cs typeface="新宋体" panose="02010609030101010101" charset="-122"/>
              </a:rPr>
              <a:t>，</a:t>
            </a:r>
            <a:r>
              <a:rPr lang="en-US" altLang="zh-CN" sz="2800" i="1" spc="-15">
                <a:latin typeface="Times New Roman" panose="02020603050405020304" charset="0"/>
                <a:cs typeface="新宋体" panose="02010609030101010101" charset="-122"/>
              </a:rPr>
              <a:t>w</a:t>
            </a:r>
            <a:r>
              <a:rPr lang="zh-CN" altLang="en-US" sz="2800" spc="-15">
                <a:latin typeface="Times New Roman" panose="02020603050405020304" charset="0"/>
                <a:cs typeface="新宋体" panose="02010609030101010101" charset="-122"/>
              </a:rPr>
              <a:t>是滤波器系数，</a:t>
            </a:r>
            <a:r>
              <a:rPr lang="en-US" altLang="zh-CN" sz="2800" i="1" spc="-15">
                <a:latin typeface="Times New Roman" panose="02020603050405020304" charset="0"/>
                <a:cs typeface="新宋体" panose="02010609030101010101" charset="-122"/>
              </a:rPr>
              <a:t>z</a:t>
            </a:r>
            <a:r>
              <a:rPr lang="zh-CN" altLang="en-US" sz="2800" spc="-15">
                <a:latin typeface="Times New Roman" panose="02020603050405020304" charset="0"/>
                <a:cs typeface="新宋体" panose="02010609030101010101" charset="-122"/>
              </a:rPr>
              <a:t>是与该系数对应的图像灰度值，</a:t>
            </a:r>
            <a:r>
              <a:rPr lang="en-US" altLang="zh-CN" sz="2800" i="1" spc="-15">
                <a:latin typeface="Times New Roman" panose="02020603050405020304" charset="0"/>
                <a:cs typeface="新宋体" panose="02010609030101010101" charset="-122"/>
              </a:rPr>
              <a:t>mn</a:t>
            </a:r>
            <a:r>
              <a:rPr lang="zh-CN" altLang="en-US" sz="2800" spc="-15">
                <a:latin typeface="Times New Roman" panose="02020603050405020304" charset="0"/>
                <a:cs typeface="新宋体" panose="02010609030101010101" charset="-122"/>
              </a:rPr>
              <a:t>为滤波器中包含的像素点</a:t>
            </a:r>
            <a:r>
              <a:rPr lang="zh-CN" altLang="en-US" sz="2800" spc="-15" smtClean="0">
                <a:latin typeface="Times New Roman" panose="02020603050405020304" charset="0"/>
                <a:cs typeface="新宋体" panose="02010609030101010101" charset="-122"/>
              </a:rPr>
              <a:t>总数。</a:t>
            </a:r>
            <a:endParaRPr sz="2800">
              <a:latin typeface="新宋体" panose="02010609030101010101" charset="-122"/>
              <a:cs typeface="新宋体" panose="02010609030101010101" charset="-122"/>
            </a:endParaRPr>
          </a:p>
        </p:txBody>
      </p:sp>
      <p:sp>
        <p:nvSpPr>
          <p:cNvPr id="13"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pic>
        <p:nvPicPr>
          <p:cNvPr id="2" name="图片 1"/>
          <p:cNvPicPr>
            <a:picLocks noChangeAspect="1"/>
          </p:cNvPicPr>
          <p:nvPr/>
        </p:nvPicPr>
        <p:blipFill>
          <a:blip r:embed="rId2"/>
          <a:stretch>
            <a:fillRect/>
          </a:stretch>
        </p:blipFill>
        <p:spPr>
          <a:xfrm>
            <a:off x="1095375" y="4931454"/>
            <a:ext cx="5249008" cy="1181265"/>
          </a:xfrm>
          <a:prstGeom prst="rect">
            <a:avLst/>
          </a:prstGeom>
        </p:spPr>
      </p:pic>
      <p:pic>
        <p:nvPicPr>
          <p:cNvPr id="3" name="图片 2"/>
          <p:cNvPicPr>
            <a:picLocks noChangeAspect="1"/>
          </p:cNvPicPr>
          <p:nvPr/>
        </p:nvPicPr>
        <p:blipFill rotWithShape="1">
          <a:blip r:embed="rId3"/>
          <a:srcRect t="6611"/>
          <a:stretch/>
        </p:blipFill>
        <p:spPr>
          <a:xfrm>
            <a:off x="1095375" y="2714625"/>
            <a:ext cx="5287113" cy="1076486"/>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3" name="矩形 2"/>
          <p:cNvSpPr/>
          <p:nvPr/>
        </p:nvSpPr>
        <p:spPr>
          <a:xfrm>
            <a:off x="850900" y="1550434"/>
            <a:ext cx="8153400" cy="584775"/>
          </a:xfrm>
          <a:prstGeom prst="rect">
            <a:avLst/>
          </a:prstGeom>
        </p:spPr>
        <p:txBody>
          <a:bodyPr wrap="square">
            <a:spAutoFit/>
          </a:bodyPr>
          <a:lstStyle/>
          <a:p>
            <a:pPr>
              <a:lnSpc>
                <a:spcPts val="3700"/>
              </a:lnSpc>
            </a:pPr>
            <a:r>
              <a:rPr lang="zh-CN" altLang="en-US" sz="3200" b="1" spc="-15" dirty="0">
                <a:solidFill>
                  <a:srgbClr val="FF0000"/>
                </a:solidFill>
                <a:latin typeface="新宋体" panose="02010609030101010101" charset="-122"/>
                <a:cs typeface="新宋体" panose="02010609030101010101" charset="-122"/>
              </a:rPr>
              <a:t>平滑空间滤波器的作用</a:t>
            </a:r>
            <a:endParaRPr lang="zh-CN" altLang="en-US" sz="3200" b="1" dirty="0">
              <a:solidFill>
                <a:srgbClr val="FF0000"/>
              </a:solidFill>
            </a:endParaRPr>
          </a:p>
        </p:txBody>
      </p:sp>
      <p:sp>
        <p:nvSpPr>
          <p:cNvPr id="7" name="文本框 6"/>
          <p:cNvSpPr txBox="1"/>
          <p:nvPr/>
        </p:nvSpPr>
        <p:spPr>
          <a:xfrm>
            <a:off x="850900" y="2105025"/>
            <a:ext cx="8888095" cy="1041311"/>
          </a:xfrm>
          <a:prstGeom prst="rect">
            <a:avLst/>
          </a:prstGeom>
          <a:noFill/>
        </p:spPr>
        <p:txBody>
          <a:bodyPr wrap="square" rtlCol="0">
            <a:spAutoFit/>
          </a:bodyPr>
          <a:lstStyle/>
          <a:p>
            <a:pPr marL="538163" lvl="1" indent="-80963">
              <a:lnSpc>
                <a:spcPts val="3700"/>
              </a:lnSpc>
              <a:buFont typeface="Arial" panose="020B0604020202020204" pitchFamily="34" charset="0"/>
              <a:buChar char="•"/>
            </a:pPr>
            <a:r>
              <a:rPr lang="zh-CN" altLang="en-US" sz="2800" dirty="0"/>
              <a:t>模糊处</a:t>
            </a:r>
            <a:r>
              <a:rPr lang="zh-CN" altLang="en-US" sz="2800" dirty="0" smtClean="0"/>
              <a:t>理</a:t>
            </a:r>
            <a:r>
              <a:rPr lang="en-US" altLang="zh-CN" sz="2800" dirty="0"/>
              <a:t>,</a:t>
            </a:r>
            <a:r>
              <a:rPr lang="zh-CN" altLang="en-US" sz="2800" dirty="0" smtClean="0"/>
              <a:t>去</a:t>
            </a:r>
            <a:r>
              <a:rPr lang="zh-CN" altLang="en-US" sz="2800" dirty="0"/>
              <a:t>除图像中一些不重要的细节</a:t>
            </a:r>
          </a:p>
          <a:p>
            <a:pPr marL="452438" lvl="1" indent="4763">
              <a:lnSpc>
                <a:spcPts val="3700"/>
              </a:lnSpc>
              <a:buFont typeface="Arial" panose="020B0604020202020204" pitchFamily="34" charset="0"/>
              <a:buChar char="•"/>
            </a:pPr>
            <a:r>
              <a:rPr lang="zh-CN" altLang="en-US" sz="2800" dirty="0"/>
              <a:t>降</a:t>
            </a:r>
            <a:r>
              <a:rPr lang="zh-CN" altLang="en-US" sz="2800" dirty="0" smtClean="0"/>
              <a:t>噪</a:t>
            </a:r>
            <a:endParaRPr lang="zh-CN" altLang="en-US" dirty="0"/>
          </a:p>
        </p:txBody>
      </p:sp>
      <p:sp>
        <p:nvSpPr>
          <p:cNvPr id="8" name="矩形 7"/>
          <p:cNvSpPr/>
          <p:nvPr/>
        </p:nvSpPr>
        <p:spPr>
          <a:xfrm>
            <a:off x="857324" y="3017224"/>
            <a:ext cx="9137575" cy="2939266"/>
          </a:xfrm>
          <a:prstGeom prst="rect">
            <a:avLst/>
          </a:prstGeom>
        </p:spPr>
        <p:txBody>
          <a:bodyPr wrap="square">
            <a:spAutoFit/>
          </a:bodyPr>
          <a:lstStyle/>
          <a:p>
            <a:pPr>
              <a:lnSpc>
                <a:spcPts val="3700"/>
              </a:lnSpc>
            </a:pPr>
            <a:r>
              <a:rPr lang="zh-CN" altLang="en-US" sz="3200" b="1" dirty="0">
                <a:solidFill>
                  <a:srgbClr val="FF0000"/>
                </a:solidFill>
              </a:rPr>
              <a:t>平滑空间滤波器的分类</a:t>
            </a:r>
          </a:p>
          <a:p>
            <a:pPr marL="971550" lvl="1" indent="-514350">
              <a:lnSpc>
                <a:spcPts val="3700"/>
              </a:lnSpc>
              <a:buFont typeface="+mj-ea"/>
              <a:buAutoNum type="circleNumDbPlain"/>
            </a:pPr>
            <a:r>
              <a:rPr lang="zh-CN" altLang="en-US" sz="2800" dirty="0"/>
              <a:t>线性滤波器：均值滤波</a:t>
            </a:r>
            <a:r>
              <a:rPr lang="zh-CN" altLang="en-US" sz="2800" dirty="0" smtClean="0"/>
              <a:t>器</a:t>
            </a:r>
            <a:endParaRPr lang="en-US" altLang="zh-CN" sz="2800" dirty="0" smtClean="0"/>
          </a:p>
          <a:p>
            <a:pPr marL="971550" lvl="1" indent="-514350">
              <a:lnSpc>
                <a:spcPts val="3700"/>
              </a:lnSpc>
              <a:buFont typeface="+mj-ea"/>
              <a:buAutoNum type="circleNumDbPlain"/>
            </a:pPr>
            <a:r>
              <a:rPr lang="zh-CN" altLang="en-US" sz="2800" dirty="0" smtClean="0"/>
              <a:t>非</a:t>
            </a:r>
            <a:r>
              <a:rPr lang="zh-CN" altLang="en-US" sz="2800" dirty="0"/>
              <a:t>线性</a:t>
            </a:r>
            <a:r>
              <a:rPr lang="en-US" altLang="zh-CN" sz="2800" dirty="0"/>
              <a:t>(</a:t>
            </a:r>
            <a:r>
              <a:rPr lang="zh-CN" altLang="en-US" sz="2800" dirty="0"/>
              <a:t>统计</a:t>
            </a:r>
            <a:r>
              <a:rPr lang="en-US" altLang="zh-CN" sz="2800" dirty="0"/>
              <a:t>)</a:t>
            </a:r>
            <a:r>
              <a:rPr lang="zh-CN" altLang="en-US" sz="2800" dirty="0"/>
              <a:t>滤波</a:t>
            </a:r>
            <a:r>
              <a:rPr lang="zh-CN" altLang="en-US" sz="2800" dirty="0" smtClean="0"/>
              <a:t>器</a:t>
            </a:r>
            <a:endParaRPr lang="en-US" altLang="zh-CN" sz="2800" dirty="0" smtClean="0"/>
          </a:p>
          <a:p>
            <a:pPr marL="971550" lvl="1" indent="-514350">
              <a:lnSpc>
                <a:spcPts val="3700"/>
              </a:lnSpc>
              <a:buFont typeface="+mj-ea"/>
              <a:buAutoNum type="circleNumDbPlain"/>
            </a:pPr>
            <a:r>
              <a:rPr lang="zh-CN" altLang="en-US" sz="2800" dirty="0" smtClean="0"/>
              <a:t>最</a:t>
            </a:r>
            <a:r>
              <a:rPr lang="zh-CN" altLang="en-US" sz="2800" dirty="0"/>
              <a:t>大值滤波</a:t>
            </a:r>
            <a:r>
              <a:rPr lang="zh-CN" altLang="en-US" sz="2800" dirty="0" smtClean="0"/>
              <a:t>器</a:t>
            </a:r>
            <a:endParaRPr lang="en-US" altLang="zh-CN" sz="2800" dirty="0" smtClean="0"/>
          </a:p>
          <a:p>
            <a:pPr marL="971550" lvl="1" indent="-514350">
              <a:lnSpc>
                <a:spcPts val="3700"/>
              </a:lnSpc>
              <a:buFont typeface="+mj-ea"/>
              <a:buAutoNum type="circleNumDbPlain"/>
            </a:pPr>
            <a:r>
              <a:rPr lang="zh-CN" altLang="en-US" sz="2800" dirty="0" smtClean="0"/>
              <a:t>中</a:t>
            </a:r>
            <a:r>
              <a:rPr lang="zh-CN" altLang="en-US" sz="2800" dirty="0"/>
              <a:t>值滤波</a:t>
            </a:r>
            <a:r>
              <a:rPr lang="zh-CN" altLang="en-US" sz="2800" dirty="0" smtClean="0"/>
              <a:t>器</a:t>
            </a:r>
            <a:endParaRPr lang="en-US" altLang="zh-CN" sz="2800" dirty="0" smtClean="0"/>
          </a:p>
          <a:p>
            <a:pPr marL="971550" lvl="1" indent="-514350">
              <a:lnSpc>
                <a:spcPts val="3700"/>
              </a:lnSpc>
              <a:buFont typeface="+mj-ea"/>
              <a:buAutoNum type="circleNumDbPlain"/>
            </a:pPr>
            <a:r>
              <a:rPr lang="zh-CN" altLang="en-US" sz="2800" dirty="0" smtClean="0"/>
              <a:t>最</a:t>
            </a:r>
            <a:r>
              <a:rPr lang="zh-CN" altLang="en-US" sz="2800" dirty="0"/>
              <a:t>小值滤波器</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50900" y="1647825"/>
            <a:ext cx="9220200" cy="3944157"/>
          </a:xfrm>
          <a:prstGeom prst="rect">
            <a:avLst/>
          </a:prstGeom>
        </p:spPr>
        <p:txBody>
          <a:bodyPr vert="horz" wrap="square" lIns="0" tIns="0" rIns="0" bIns="0" rtlCol="0">
            <a:spAutoFit/>
          </a:bodyPr>
          <a:lstStyle/>
          <a:p>
            <a:pPr>
              <a:lnSpc>
                <a:spcPct val="120000"/>
              </a:lnSpc>
              <a:buFont typeface="+mj-ea"/>
              <a:buAutoNum type="circleNumDbPlain"/>
            </a:pPr>
            <a:r>
              <a:rPr sz="3000" spc="-15" dirty="0">
                <a:latin typeface="新宋体" panose="02010609030101010101" charset="-122"/>
                <a:cs typeface="新宋体" panose="02010609030101010101" charset="-122"/>
              </a:rPr>
              <a:t>线性滤波器</a:t>
            </a:r>
            <a:r>
              <a:rPr lang="zh-CN" sz="3000" spc="-15" dirty="0">
                <a:latin typeface="新宋体" panose="02010609030101010101" charset="-122"/>
                <a:cs typeface="新宋体" panose="02010609030101010101" charset="-122"/>
              </a:rPr>
              <a:t>：</a:t>
            </a:r>
            <a:r>
              <a:rPr sz="3000" spc="-15" dirty="0">
                <a:latin typeface="新宋体" panose="02010609030101010101" charset="-122"/>
                <a:cs typeface="新宋体" panose="02010609030101010101" charset="-122"/>
              </a:rPr>
              <a:t>在滤波器邻域内像素的平均值，也称为均值滤波器</a:t>
            </a:r>
            <a:endParaRPr sz="3000" dirty="0">
              <a:latin typeface="新宋体" panose="02010609030101010101" charset="-122"/>
              <a:cs typeface="新宋体" panose="02010609030101010101" charset="-122"/>
            </a:endParaRPr>
          </a:p>
          <a:p>
            <a:pPr marL="12700" defTabSz="0">
              <a:lnSpc>
                <a:spcPct val="120000"/>
              </a:lnSpc>
              <a:spcBef>
                <a:spcPts val="1925"/>
              </a:spcBef>
              <a:tabLst>
                <a:tab pos="423545" algn="l"/>
              </a:tabLst>
            </a:pPr>
            <a:r>
              <a:rPr sz="3000" b="1" spc="-15" dirty="0" err="1" smtClean="0">
                <a:latin typeface="新宋体" panose="02010609030101010101" charset="-122"/>
                <a:cs typeface="新宋体" panose="02010609030101010101" charset="-122"/>
              </a:rPr>
              <a:t>作用</a:t>
            </a:r>
            <a:r>
              <a:rPr lang="zh-CN" altLang="en-US" sz="3000" b="1" spc="-15" dirty="0" smtClean="0">
                <a:latin typeface="新宋体" panose="02010609030101010101" charset="-122"/>
                <a:cs typeface="新宋体" panose="02010609030101010101" charset="-122"/>
              </a:rPr>
              <a:t>：</a:t>
            </a:r>
            <a:endParaRPr lang="en-US" altLang="zh-CN" sz="3000" b="1" spc="-15" dirty="0" smtClean="0">
              <a:latin typeface="新宋体" panose="02010609030101010101" charset="-122"/>
              <a:cs typeface="新宋体" panose="02010609030101010101" charset="-122"/>
            </a:endParaRPr>
          </a:p>
          <a:p>
            <a:pPr marL="927100" lvl="1" indent="-457200" defTabSz="0">
              <a:lnSpc>
                <a:spcPct val="120000"/>
              </a:lnSpc>
              <a:spcBef>
                <a:spcPts val="1925"/>
              </a:spcBef>
              <a:buFont typeface="Arial" panose="020B0604020202020204" pitchFamily="34" charset="0"/>
              <a:buChar char="•"/>
              <a:tabLst>
                <a:tab pos="423545" algn="l"/>
              </a:tabLst>
            </a:pPr>
            <a:r>
              <a:rPr sz="2800" spc="-15" dirty="0" err="1" smtClean="0">
                <a:latin typeface="新宋体" panose="02010609030101010101" charset="-122"/>
                <a:cs typeface="新宋体" panose="02010609030101010101" charset="-122"/>
              </a:rPr>
              <a:t>减小图像灰度</a:t>
            </a:r>
            <a:r>
              <a:rPr sz="2800" spc="-10" dirty="0" err="1" smtClean="0">
                <a:latin typeface="新宋体" panose="02010609030101010101" charset="-122"/>
                <a:cs typeface="新宋体" panose="02010609030101010101" charset="-122"/>
              </a:rPr>
              <a:t>的</a:t>
            </a:r>
            <a:r>
              <a:rPr sz="2800" spc="-10" dirty="0" err="1">
                <a:latin typeface="Times New Roman" panose="02020603050405020304"/>
                <a:cs typeface="Times New Roman" panose="02020603050405020304"/>
              </a:rPr>
              <a:t>“</a:t>
            </a:r>
            <a:r>
              <a:rPr sz="2800" spc="-15" dirty="0" err="1">
                <a:latin typeface="新宋体" panose="02010609030101010101" charset="-122"/>
                <a:cs typeface="新宋体" panose="02010609030101010101" charset="-122"/>
              </a:rPr>
              <a:t>尖</a:t>
            </a:r>
            <a:r>
              <a:rPr sz="2800" spc="-10" dirty="0" err="1">
                <a:latin typeface="新宋体" panose="02010609030101010101" charset="-122"/>
                <a:cs typeface="新宋体" panose="02010609030101010101" charset="-122"/>
              </a:rPr>
              <a:t>锐</a:t>
            </a:r>
            <a:r>
              <a:rPr sz="2800" spc="-10" dirty="0" err="1">
                <a:latin typeface="Times New Roman" panose="02020603050405020304"/>
                <a:cs typeface="Times New Roman" panose="02020603050405020304"/>
              </a:rPr>
              <a:t>”</a:t>
            </a:r>
            <a:r>
              <a:rPr sz="2800" spc="-15" dirty="0" err="1">
                <a:latin typeface="新宋体" panose="02010609030101010101" charset="-122"/>
                <a:cs typeface="新宋体" panose="02010609030101010101" charset="-122"/>
              </a:rPr>
              <a:t>变化，</a:t>
            </a:r>
            <a:r>
              <a:rPr sz="2800" spc="-15" dirty="0" err="1" smtClean="0">
                <a:latin typeface="新宋体" panose="02010609030101010101" charset="-122"/>
                <a:cs typeface="新宋体" panose="02010609030101010101" charset="-122"/>
              </a:rPr>
              <a:t>减小噪声</a:t>
            </a:r>
            <a:endParaRPr lang="en-US" sz="2800" spc="-15" dirty="0" smtClean="0">
              <a:latin typeface="新宋体" panose="02010609030101010101" charset="-122"/>
              <a:cs typeface="新宋体" panose="02010609030101010101" charset="-122"/>
            </a:endParaRPr>
          </a:p>
          <a:p>
            <a:pPr marL="927100" lvl="1" indent="-457200" defTabSz="0">
              <a:lnSpc>
                <a:spcPct val="120000"/>
              </a:lnSpc>
              <a:spcBef>
                <a:spcPts val="1925"/>
              </a:spcBef>
              <a:buFont typeface="Arial" panose="020B0604020202020204" pitchFamily="34" charset="0"/>
              <a:buChar char="•"/>
              <a:tabLst>
                <a:tab pos="423545" algn="l"/>
              </a:tabLst>
            </a:pPr>
            <a:r>
              <a:rPr sz="2800" spc="-15" dirty="0" err="1" smtClean="0">
                <a:latin typeface="新宋体" panose="02010609030101010101" charset="-122"/>
                <a:cs typeface="新宋体" panose="02010609030101010101" charset="-122"/>
              </a:rPr>
              <a:t>由于图像边缘是由图像灰度尖锐变化引起的</a:t>
            </a:r>
            <a:r>
              <a:rPr sz="2800" spc="-15" dirty="0" err="1">
                <a:latin typeface="新宋体" panose="02010609030101010101" charset="-122"/>
                <a:cs typeface="新宋体" panose="02010609030101010101" charset="-122"/>
              </a:rPr>
              <a:t>，所以也存在边缘模糊的问题</a:t>
            </a:r>
            <a:endParaRPr sz="2800" dirty="0">
              <a:latin typeface="新宋体" panose="02010609030101010101" charset="-122"/>
              <a:cs typeface="新宋体" panose="02010609030101010101" charset="-122"/>
            </a:endParaRPr>
          </a:p>
        </p:txBody>
      </p:sp>
      <p:sp>
        <p:nvSpPr>
          <p:cNvPr id="5"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213100" y="2076069"/>
            <a:ext cx="5882005" cy="2467356"/>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4660900" y="1599819"/>
            <a:ext cx="228600" cy="476250"/>
          </a:xfrm>
          <a:prstGeom prst="rect">
            <a:avLst/>
          </a:prstGeom>
        </p:spPr>
        <p:txBody>
          <a:bodyPr vert="horz" wrap="square" lIns="0" tIns="0" rIns="0" bIns="0" rtlCol="0">
            <a:spAutoFit/>
          </a:bodyPr>
          <a:lstStyle/>
          <a:p>
            <a:pPr marL="12700">
              <a:lnSpc>
                <a:spcPts val="3750"/>
              </a:lnSpc>
            </a:pPr>
            <a:r>
              <a:rPr sz="2400" b="1" spc="-15" dirty="0">
                <a:solidFill>
                  <a:srgbClr val="FF0000"/>
                </a:solidFill>
                <a:latin typeface="Times New Roman" panose="02020603050405020304" charset="0"/>
                <a:cs typeface="新宋体" panose="02010609030101010101" charset="-122"/>
              </a:rPr>
              <a:t>a</a:t>
            </a:r>
          </a:p>
        </p:txBody>
      </p:sp>
      <p:sp>
        <p:nvSpPr>
          <p:cNvPr id="12" name="object 12"/>
          <p:cNvSpPr txBox="1"/>
          <p:nvPr/>
        </p:nvSpPr>
        <p:spPr>
          <a:xfrm>
            <a:off x="7468882" y="1628775"/>
            <a:ext cx="228600" cy="476250"/>
          </a:xfrm>
          <a:prstGeom prst="rect">
            <a:avLst/>
          </a:prstGeom>
        </p:spPr>
        <p:txBody>
          <a:bodyPr vert="horz" wrap="square" lIns="0" tIns="0" rIns="0" bIns="0" rtlCol="0">
            <a:spAutoFit/>
          </a:bodyPr>
          <a:lstStyle/>
          <a:p>
            <a:pPr marL="12700">
              <a:lnSpc>
                <a:spcPts val="3750"/>
              </a:lnSpc>
            </a:pPr>
            <a:r>
              <a:rPr sz="2400" b="1" spc="-15" dirty="0">
                <a:solidFill>
                  <a:srgbClr val="FF0000"/>
                </a:solidFill>
                <a:latin typeface="Times New Roman" panose="02020603050405020304" charset="0"/>
                <a:cs typeface="新宋体" panose="02010609030101010101" charset="-122"/>
              </a:rPr>
              <a:t>b</a:t>
            </a:r>
          </a:p>
        </p:txBody>
      </p:sp>
      <p:sp>
        <p:nvSpPr>
          <p:cNvPr id="13" name="object 13"/>
          <p:cNvSpPr txBox="1"/>
          <p:nvPr/>
        </p:nvSpPr>
        <p:spPr>
          <a:xfrm>
            <a:off x="1030605" y="4464438"/>
            <a:ext cx="9350375" cy="1292662"/>
          </a:xfrm>
          <a:prstGeom prst="rect">
            <a:avLst/>
          </a:prstGeom>
        </p:spPr>
        <p:txBody>
          <a:bodyPr vert="horz" wrap="square" lIns="0" tIns="0" rIns="0" bIns="0" rtlCol="0">
            <a:spAutoFit/>
          </a:bodyPr>
          <a:lstStyle/>
          <a:p>
            <a:pPr marL="12700" marR="5080">
              <a:lnSpc>
                <a:spcPct val="150000"/>
              </a:lnSpc>
            </a:pPr>
            <a:r>
              <a:rPr lang="en-US" altLang="zh-CN" sz="2800" i="1" spc="-15" dirty="0" smtClean="0">
                <a:latin typeface="Times New Roman" panose="02020603050405020304" charset="0"/>
                <a:cs typeface="新宋体" panose="02010609030101010101" charset="-122"/>
              </a:rPr>
              <a:t>a</a:t>
            </a:r>
            <a:r>
              <a:rPr sz="2800" spc="-15" dirty="0" smtClean="0">
                <a:latin typeface="Times New Roman" panose="02020603050405020304" charset="0"/>
                <a:cs typeface="新宋体" panose="02010609030101010101" charset="-122"/>
              </a:rPr>
              <a:t>图是标准的像素平均值</a:t>
            </a:r>
            <a:r>
              <a:rPr lang="zh-CN" sz="2800" spc="-15" dirty="0" smtClean="0">
                <a:latin typeface="Times New Roman" panose="02020603050405020304" charset="0"/>
                <a:cs typeface="新宋体" panose="02010609030101010101" charset="-122"/>
              </a:rPr>
              <a:t>，</a:t>
            </a:r>
            <a:r>
              <a:rPr lang="en-US" altLang="zh-CN" sz="2800" i="1" spc="-15" dirty="0" err="1">
                <a:latin typeface="Times New Roman" panose="02020603050405020304" charset="0"/>
                <a:cs typeface="新宋体" panose="02010609030101010101" charset="-122"/>
              </a:rPr>
              <a:t>b</a:t>
            </a:r>
            <a:r>
              <a:rPr sz="2800" spc="-15" dirty="0" err="1" smtClean="0">
                <a:latin typeface="Times New Roman" panose="02020603050405020304" charset="0"/>
                <a:cs typeface="新宋体" panose="02010609030101010101" charset="-122"/>
              </a:rPr>
              <a:t>图是像素的加权平均</a:t>
            </a:r>
            <a:r>
              <a:rPr sz="2800" spc="-15" dirty="0" err="1">
                <a:latin typeface="Times New Roman" panose="02020603050405020304" charset="0"/>
                <a:cs typeface="新宋体" panose="02010609030101010101" charset="-122"/>
              </a:rPr>
              <a:t>，</a:t>
            </a:r>
            <a:r>
              <a:rPr sz="2800" spc="-15" dirty="0" err="1" smtClean="0">
                <a:latin typeface="Times New Roman" panose="02020603050405020304" charset="0"/>
                <a:cs typeface="新宋体" panose="02010609030101010101" charset="-122"/>
              </a:rPr>
              <a:t>表明一些像素更为重要</a:t>
            </a:r>
            <a:r>
              <a:rPr lang="zh-CN" altLang="en-US" sz="2800" spc="-15" dirty="0" smtClean="0">
                <a:latin typeface="Times New Roman" panose="02020603050405020304" charset="0"/>
                <a:cs typeface="新宋体" panose="02010609030101010101" charset="-122"/>
              </a:rPr>
              <a:t>。</a:t>
            </a:r>
            <a:endParaRPr sz="2800" spc="-15" dirty="0">
              <a:latin typeface="Times New Roman" panose="02020603050405020304" charset="0"/>
              <a:cs typeface="新宋体" panose="02010609030101010101" charset="-122"/>
            </a:endParaRPr>
          </a:p>
        </p:txBody>
      </p:sp>
      <p:pic>
        <p:nvPicPr>
          <p:cNvPr id="3" name="图片 2"/>
          <p:cNvPicPr>
            <a:picLocks noChangeAspect="1"/>
          </p:cNvPicPr>
          <p:nvPr/>
        </p:nvPicPr>
        <p:blipFill>
          <a:blip r:embed="rId3"/>
          <a:stretch>
            <a:fillRect/>
          </a:stretch>
        </p:blipFill>
        <p:spPr>
          <a:xfrm>
            <a:off x="4775200" y="5369706"/>
            <a:ext cx="5223498" cy="2038985"/>
          </a:xfrm>
          <a:prstGeom prst="rect">
            <a:avLst/>
          </a:prstGeom>
        </p:spPr>
      </p:pic>
      <p:sp>
        <p:nvSpPr>
          <p:cNvPr id="7" name="object 5"/>
          <p:cNvSpPr txBox="1">
            <a:spLocks noGrp="1"/>
          </p:cNvSpPr>
          <p:nvPr/>
        </p:nvSpPr>
        <p:spPr>
          <a:xfrm>
            <a:off x="1030605" y="313055"/>
            <a:ext cx="8064500" cy="909955"/>
          </a:xfrm>
          <a:prstGeom prst="rect">
            <a:avLst/>
          </a:prstGeom>
          <a:noFill/>
          <a:ln w="9525">
            <a:noFill/>
          </a:ln>
        </p:spPr>
        <p:txBody>
          <a:bodyPr vert="horz" wrap="square" lIns="0" tIns="300898" rIns="0" bIns="0" rtlCol="0" anchor="ctr">
            <a:spAutoFit/>
          </a:bodyPr>
          <a:lstStyle>
            <a:lvl1pPr marL="0" lvl="0" indent="0" algn="ctr" defTabSz="1008380" eaLnBrk="1" fontAlgn="base" latinLnBrk="0" hangingPunct="1">
              <a:lnSpc>
                <a:spcPct val="100000"/>
              </a:lnSpc>
              <a:spcBef>
                <a:spcPct val="0"/>
              </a:spcBef>
              <a:spcAft>
                <a:spcPct val="0"/>
              </a:spcAft>
              <a:buNone/>
              <a:defRPr sz="4850" b="0" i="0" u="none" kern="1200" baseline="0">
                <a:solidFill>
                  <a:schemeClr val="tx2"/>
                </a:solidFill>
                <a:latin typeface="+mj-lt"/>
                <a:ea typeface="+mj-ea"/>
                <a:cs typeface="+mj-cs"/>
              </a:defRPr>
            </a:lvl1pPr>
          </a:lstStyle>
          <a:p>
            <a:pPr algn="l" defTabSz="1008380">
              <a:lnSpc>
                <a:spcPct val="100000"/>
              </a:lnSpc>
            </a:pPr>
            <a:r>
              <a:rPr sz="4000" b="0" spc="-5" dirty="0">
                <a:latin typeface="Times New Roman" panose="02020603050405020304" charset="0"/>
                <a:cs typeface="新宋体" panose="02010609030101010101" charset="-122"/>
              </a:rPr>
              <a:t>图像</a:t>
            </a:r>
            <a:r>
              <a:rPr lang="zh-CN" sz="4000" b="0" spc="-5" dirty="0">
                <a:latin typeface="Times New Roman" panose="02020603050405020304" charset="0"/>
                <a:cs typeface="新宋体" panose="02010609030101010101" charset="-122"/>
              </a:rPr>
              <a:t>空间域增强</a:t>
            </a:r>
          </a:p>
        </p:txBody>
      </p:sp>
      <p:sp>
        <p:nvSpPr>
          <p:cNvPr id="10" name="object 4"/>
          <p:cNvSpPr txBox="1"/>
          <p:nvPr/>
        </p:nvSpPr>
        <p:spPr>
          <a:xfrm>
            <a:off x="850900" y="1647825"/>
            <a:ext cx="9220200" cy="480453"/>
          </a:xfrm>
          <a:prstGeom prst="rect">
            <a:avLst/>
          </a:prstGeom>
        </p:spPr>
        <p:txBody>
          <a:bodyPr vert="horz" wrap="square" lIns="0" tIns="0" rIns="0" bIns="0" rtlCol="0">
            <a:spAutoFit/>
          </a:bodyPr>
          <a:lstStyle/>
          <a:p>
            <a:pPr>
              <a:lnSpc>
                <a:spcPct val="120000"/>
              </a:lnSpc>
              <a:buFont typeface="+mj-ea"/>
              <a:buAutoNum type="circleNumDbPlain"/>
            </a:pPr>
            <a:r>
              <a:rPr sz="3000" spc="-15" dirty="0" err="1" smtClean="0">
                <a:latin typeface="新宋体" panose="02010609030101010101" charset="-122"/>
                <a:cs typeface="新宋体" panose="02010609030101010101" charset="-122"/>
              </a:rPr>
              <a:t>线性滤波器</a:t>
            </a:r>
            <a:endParaRPr sz="3000" dirty="0">
              <a:latin typeface="新宋体" panose="02010609030101010101" charset="-122"/>
              <a:cs typeface="新宋体" panose="02010609030101010101" charset="-122"/>
            </a:endParaRPr>
          </a:p>
        </p:txBody>
      </p:sp>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1231</TotalTime>
  <Words>10469</Words>
  <Application>Microsoft Office PowerPoint</Application>
  <PresentationFormat>自定义</PresentationFormat>
  <Paragraphs>1803</Paragraphs>
  <Slides>183</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183</vt:i4>
      </vt:variant>
    </vt:vector>
  </HeadingPairs>
  <TitlesOfParts>
    <vt:vector size="203" baseType="lpstr">
      <vt:lpstr>黑体</vt:lpstr>
      <vt:lpstr>华光仿宋_CNKI</vt:lpstr>
      <vt:lpstr>华光楷体_CNKI</vt:lpstr>
      <vt:lpstr>楷体</vt:lpstr>
      <vt:lpstr>宋体</vt:lpstr>
      <vt:lpstr>新宋体</vt:lpstr>
      <vt:lpstr>Arial</vt:lpstr>
      <vt:lpstr>Calibri</vt:lpstr>
      <vt:lpstr>Cambria Math</vt:lpstr>
      <vt:lpstr>Comic Sans MS</vt:lpstr>
      <vt:lpstr>Segoe UI Symbol</vt:lpstr>
      <vt:lpstr>Symbol</vt:lpstr>
      <vt:lpstr>Tahoma</vt:lpstr>
      <vt:lpstr>Times New Roman</vt:lpstr>
      <vt:lpstr>Wingdings</vt:lpstr>
      <vt:lpstr>默认设计模板</vt:lpstr>
      <vt:lpstr>公式</vt:lpstr>
      <vt:lpstr>Equation.KSEE3</vt:lpstr>
      <vt:lpstr>Microsoft 公式 3.0</vt:lpstr>
      <vt:lpstr>Bitmap Image</vt:lpstr>
      <vt:lpstr>PowerPoint 演示文稿</vt:lpstr>
      <vt:lpstr>PowerPoint 演示文稿</vt:lpstr>
      <vt:lpstr>PowerPoint 演示文稿</vt:lpstr>
      <vt:lpstr>反转变换：</vt:lpstr>
      <vt:lpstr>PowerPoint 演示文稿</vt:lpstr>
      <vt:lpstr>PowerPoint 演示文稿</vt:lpstr>
      <vt:lpstr>PowerPoint 演示文稿</vt:lpstr>
      <vt:lpstr>PowerPoint 演示文稿</vt:lpstr>
      <vt:lpstr>点运算——4.对比度拉伸</vt:lpstr>
      <vt:lpstr>点运算——5.灰度级切片</vt:lpstr>
      <vt:lpstr>点运算——5.灰度级切片</vt:lpstr>
      <vt:lpstr>点运算——6.位平面切片</vt:lpstr>
      <vt:lpstr>点运算——6.位平面切片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检测同一场景两幅图像之间的变化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图像直方图的定义</vt:lpstr>
      <vt:lpstr>图像直方图的定义</vt:lpstr>
      <vt:lpstr>图像直方图的定义</vt:lpstr>
      <vt:lpstr>图像直方图的定义</vt:lpstr>
      <vt:lpstr>图像直方图的定义</vt:lpstr>
      <vt:lpstr>PowerPoint 演示文稿</vt:lpstr>
      <vt:lpstr>PowerPoint 演示文稿</vt:lpstr>
      <vt:lpstr>已知一种重要的积分变换函数：s=T(r)=∫_0^r▒pr(w)dw 新图像的灰度级分布是归一化的均匀概率密度分布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- 1-概述.ppt</dc:title>
  <dc:creator>pengyuxin</dc:creator>
  <cp:lastModifiedBy>Windows 用户</cp:lastModifiedBy>
  <cp:revision>573</cp:revision>
  <dcterms:created xsi:type="dcterms:W3CDTF">2021-02-27T08:05:00Z</dcterms:created>
  <dcterms:modified xsi:type="dcterms:W3CDTF">2024-03-25T10:00:08Z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2009-02-25T16:00:00Z</vt:filetime>
  </property>
  <property fmtid="{D5CDD505-2E9C-101B-9397-08002B2CF9AE}" pid="3" name="Creator">
    <vt:lpwstr>PScript5.dll Version 5.2</vt:lpwstr>
  </property>
  <property fmtid="{D5CDD505-2E9C-101B-9397-08002B2CF9AE}" pid="4" name="LastSaved">
    <vt:filetime>2015-05-16T16:00:00Z</vt:filetime>
  </property>
  <property fmtid="{D5CDD505-2E9C-101B-9397-08002B2CF9AE}" pid="5" name="KSOProductBuildVer">
    <vt:lpwstr>2052-10.8.0.5715</vt:lpwstr>
  </property>
  <property fmtid="{D5CDD505-2E9C-101B-9397-08002B2CF9AE}" pid="6" name="ICV">
    <vt:lpwstr>6171447DAD87424CA0E8E51F1C93B12C</vt:lpwstr>
  </property>
</Properties>
</file>